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3"/>
  </p:notesMasterIdLst>
  <p:handoutMasterIdLst>
    <p:handoutMasterId r:id="rId204"/>
  </p:handoutMasterIdLst>
  <p:sldIdLst>
    <p:sldId id="258" r:id="rId2"/>
    <p:sldId id="261" r:id="rId3"/>
    <p:sldId id="567" r:id="rId4"/>
    <p:sldId id="568" r:id="rId5"/>
    <p:sldId id="572" r:id="rId6"/>
    <p:sldId id="570" r:id="rId7"/>
    <p:sldId id="571" r:id="rId8"/>
    <p:sldId id="573" r:id="rId9"/>
    <p:sldId id="574" r:id="rId10"/>
    <p:sldId id="575" r:id="rId11"/>
    <p:sldId id="576" r:id="rId12"/>
    <p:sldId id="577" r:id="rId13"/>
    <p:sldId id="262" r:id="rId14"/>
    <p:sldId id="302" r:id="rId15"/>
    <p:sldId id="304" r:id="rId16"/>
    <p:sldId id="306" r:id="rId17"/>
    <p:sldId id="315" r:id="rId18"/>
    <p:sldId id="322" r:id="rId19"/>
    <p:sldId id="324" r:id="rId20"/>
    <p:sldId id="326" r:id="rId21"/>
    <p:sldId id="323" r:id="rId22"/>
    <p:sldId id="325" r:id="rId23"/>
    <p:sldId id="272" r:id="rId24"/>
    <p:sldId id="273" r:id="rId25"/>
    <p:sldId id="301" r:id="rId26"/>
    <p:sldId id="271" r:id="rId27"/>
    <p:sldId id="267" r:id="rId28"/>
    <p:sldId id="277" r:id="rId29"/>
    <p:sldId id="268" r:id="rId30"/>
    <p:sldId id="284" r:id="rId31"/>
    <p:sldId id="281" r:id="rId32"/>
    <p:sldId id="278" r:id="rId33"/>
    <p:sldId id="286" r:id="rId34"/>
    <p:sldId id="290" r:id="rId35"/>
    <p:sldId id="287" r:id="rId36"/>
    <p:sldId id="288" r:id="rId37"/>
    <p:sldId id="289" r:id="rId38"/>
    <p:sldId id="269" r:id="rId39"/>
    <p:sldId id="587" r:id="rId40"/>
    <p:sldId id="294" r:id="rId41"/>
    <p:sldId id="310" r:id="rId42"/>
    <p:sldId id="312" r:id="rId43"/>
    <p:sldId id="313" r:id="rId44"/>
    <p:sldId id="309" r:id="rId45"/>
    <p:sldId id="333" r:id="rId46"/>
    <p:sldId id="337" r:id="rId47"/>
    <p:sldId id="295" r:id="rId48"/>
    <p:sldId id="296" r:id="rId49"/>
    <p:sldId id="298" r:id="rId50"/>
    <p:sldId id="299" r:id="rId51"/>
    <p:sldId id="283" r:id="rId52"/>
    <p:sldId id="293" r:id="rId53"/>
    <p:sldId id="347" r:id="rId54"/>
    <p:sldId id="578" r:id="rId55"/>
    <p:sldId id="579" r:id="rId56"/>
    <p:sldId id="580" r:id="rId57"/>
    <p:sldId id="581" r:id="rId58"/>
    <p:sldId id="582" r:id="rId59"/>
    <p:sldId id="338" r:id="rId60"/>
    <p:sldId id="340" r:id="rId61"/>
    <p:sldId id="342" r:id="rId62"/>
    <p:sldId id="346" r:id="rId63"/>
    <p:sldId id="348" r:id="rId64"/>
    <p:sldId id="401" r:id="rId65"/>
    <p:sldId id="583" r:id="rId66"/>
    <p:sldId id="584" r:id="rId67"/>
    <p:sldId id="585" r:id="rId68"/>
    <p:sldId id="586" r:id="rId69"/>
    <p:sldId id="285" r:id="rId70"/>
    <p:sldId id="546" r:id="rId71"/>
    <p:sldId id="357" r:id="rId72"/>
    <p:sldId id="358" r:id="rId73"/>
    <p:sldId id="361" r:id="rId74"/>
    <p:sldId id="363" r:id="rId75"/>
    <p:sldId id="367" r:id="rId76"/>
    <p:sldId id="354" r:id="rId77"/>
    <p:sldId id="547" r:id="rId78"/>
    <p:sldId id="368" r:id="rId79"/>
    <p:sldId id="369" r:id="rId80"/>
    <p:sldId id="370" r:id="rId81"/>
    <p:sldId id="371" r:id="rId82"/>
    <p:sldId id="372" r:id="rId83"/>
    <p:sldId id="373" r:id="rId84"/>
    <p:sldId id="380" r:id="rId85"/>
    <p:sldId id="374" r:id="rId86"/>
    <p:sldId id="382" r:id="rId87"/>
    <p:sldId id="375" r:id="rId88"/>
    <p:sldId id="376" r:id="rId89"/>
    <p:sldId id="381" r:id="rId90"/>
    <p:sldId id="377" r:id="rId91"/>
    <p:sldId id="378" r:id="rId92"/>
    <p:sldId id="379" r:id="rId93"/>
    <p:sldId id="383" r:id="rId94"/>
    <p:sldId id="384" r:id="rId95"/>
    <p:sldId id="385" r:id="rId96"/>
    <p:sldId id="386" r:id="rId97"/>
    <p:sldId id="387" r:id="rId98"/>
    <p:sldId id="388" r:id="rId99"/>
    <p:sldId id="392" r:id="rId100"/>
    <p:sldId id="390" r:id="rId101"/>
    <p:sldId id="393" r:id="rId102"/>
    <p:sldId id="394" r:id="rId103"/>
    <p:sldId id="395" r:id="rId104"/>
    <p:sldId id="396" r:id="rId105"/>
    <p:sldId id="397" r:id="rId106"/>
    <p:sldId id="398" r:id="rId107"/>
    <p:sldId id="399" r:id="rId108"/>
    <p:sldId id="403" r:id="rId109"/>
    <p:sldId id="549" r:id="rId110"/>
    <p:sldId id="402" r:id="rId111"/>
    <p:sldId id="400" r:id="rId112"/>
    <p:sldId id="405" r:id="rId113"/>
    <p:sldId id="406" r:id="rId114"/>
    <p:sldId id="407" r:id="rId115"/>
    <p:sldId id="408" r:id="rId116"/>
    <p:sldId id="409" r:id="rId117"/>
    <p:sldId id="410" r:id="rId118"/>
    <p:sldId id="412" r:id="rId119"/>
    <p:sldId id="413" r:id="rId120"/>
    <p:sldId id="414" r:id="rId121"/>
    <p:sldId id="415" r:id="rId122"/>
    <p:sldId id="417" r:id="rId123"/>
    <p:sldId id="418" r:id="rId124"/>
    <p:sldId id="416" r:id="rId125"/>
    <p:sldId id="419" r:id="rId126"/>
    <p:sldId id="421" r:id="rId127"/>
    <p:sldId id="422" r:id="rId128"/>
    <p:sldId id="427" r:id="rId129"/>
    <p:sldId id="428" r:id="rId130"/>
    <p:sldId id="429" r:id="rId131"/>
    <p:sldId id="430" r:id="rId132"/>
    <p:sldId id="454" r:id="rId133"/>
    <p:sldId id="455" r:id="rId134"/>
    <p:sldId id="459" r:id="rId135"/>
    <p:sldId id="457" r:id="rId136"/>
    <p:sldId id="475" r:id="rId137"/>
    <p:sldId id="471" r:id="rId138"/>
    <p:sldId id="472" r:id="rId139"/>
    <p:sldId id="460" r:id="rId140"/>
    <p:sldId id="461" r:id="rId141"/>
    <p:sldId id="470" r:id="rId142"/>
    <p:sldId id="469" r:id="rId143"/>
    <p:sldId id="480" r:id="rId144"/>
    <p:sldId id="462" r:id="rId145"/>
    <p:sldId id="482" r:id="rId146"/>
    <p:sldId id="483" r:id="rId147"/>
    <p:sldId id="484" r:id="rId148"/>
    <p:sldId id="485" r:id="rId149"/>
    <p:sldId id="486" r:id="rId150"/>
    <p:sldId id="487" r:id="rId151"/>
    <p:sldId id="489" r:id="rId152"/>
    <p:sldId id="490" r:id="rId153"/>
    <p:sldId id="473" r:id="rId154"/>
    <p:sldId id="491" r:id="rId155"/>
    <p:sldId id="493" r:id="rId156"/>
    <p:sldId id="494" r:id="rId157"/>
    <p:sldId id="495" r:id="rId158"/>
    <p:sldId id="496" r:id="rId159"/>
    <p:sldId id="497" r:id="rId160"/>
    <p:sldId id="498" r:id="rId161"/>
    <p:sldId id="499" r:id="rId162"/>
    <p:sldId id="503" r:id="rId163"/>
    <p:sldId id="506" r:id="rId164"/>
    <p:sldId id="501" r:id="rId165"/>
    <p:sldId id="513" r:id="rId166"/>
    <p:sldId id="551" r:id="rId167"/>
    <p:sldId id="552" r:id="rId168"/>
    <p:sldId id="507" r:id="rId169"/>
    <p:sldId id="514" r:id="rId170"/>
    <p:sldId id="560" r:id="rId171"/>
    <p:sldId id="561" r:id="rId172"/>
    <p:sldId id="562" r:id="rId173"/>
    <p:sldId id="563" r:id="rId174"/>
    <p:sldId id="564" r:id="rId175"/>
    <p:sldId id="565" r:id="rId176"/>
    <p:sldId id="566" r:id="rId177"/>
    <p:sldId id="515" r:id="rId178"/>
    <p:sldId id="516" r:id="rId179"/>
    <p:sldId id="517" r:id="rId180"/>
    <p:sldId id="518" r:id="rId181"/>
    <p:sldId id="521" r:id="rId182"/>
    <p:sldId id="522" r:id="rId183"/>
    <p:sldId id="523" r:id="rId184"/>
    <p:sldId id="553" r:id="rId185"/>
    <p:sldId id="527" r:id="rId186"/>
    <p:sldId id="528" r:id="rId187"/>
    <p:sldId id="529" r:id="rId188"/>
    <p:sldId id="530" r:id="rId189"/>
    <p:sldId id="525" r:id="rId190"/>
    <p:sldId id="526" r:id="rId191"/>
    <p:sldId id="531" r:id="rId192"/>
    <p:sldId id="532" r:id="rId193"/>
    <p:sldId id="533" r:id="rId194"/>
    <p:sldId id="535" r:id="rId195"/>
    <p:sldId id="536" r:id="rId196"/>
    <p:sldId id="538" r:id="rId197"/>
    <p:sldId id="539" r:id="rId198"/>
    <p:sldId id="537" r:id="rId199"/>
    <p:sldId id="544" r:id="rId200"/>
    <p:sldId id="545" r:id="rId201"/>
    <p:sldId id="542" r:id="rId202"/>
  </p:sldIdLst>
  <p:sldSz cx="9144000" cy="6858000" type="screen4x3"/>
  <p:notesSz cx="6858000" cy="9144000"/>
  <p:defaultTextStyle>
    <a:defPPr>
      <a:defRPr lang="en-US"/>
    </a:defPPr>
    <a:lvl1pPr algn="l" rtl="0" eaLnBrk="0" fontAlgn="base" hangingPunct="0">
      <a:spcBef>
        <a:spcPct val="0"/>
      </a:spcBef>
      <a:spcAft>
        <a:spcPct val="0"/>
      </a:spcAft>
      <a:defRPr sz="6600" kern="1200">
        <a:solidFill>
          <a:schemeClr val="tx1"/>
        </a:solidFill>
        <a:latin typeface="Calibri" panose="020F0502020204030204" pitchFamily="34" charset="0"/>
        <a:ea typeface="MS PGothic" panose="020B0600070205080204" pitchFamily="34" charset="-128"/>
        <a:cs typeface="+mn-cs"/>
      </a:defRPr>
    </a:lvl1pPr>
    <a:lvl2pPr marL="457200" algn="l" rtl="0" eaLnBrk="0" fontAlgn="base" hangingPunct="0">
      <a:spcBef>
        <a:spcPct val="0"/>
      </a:spcBef>
      <a:spcAft>
        <a:spcPct val="0"/>
      </a:spcAft>
      <a:defRPr sz="6600"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sz="6600"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sz="6600"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sz="6600"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sz="6600"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sz="6600"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sz="6600"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sz="6600"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0099"/>
    <a:srgbClr val="C9E4FF"/>
    <a:srgbClr val="00CCFF"/>
    <a:srgbClr val="3B689F"/>
    <a:srgbClr val="DDEEFF"/>
    <a:srgbClr val="BDDEFF"/>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FE2857-818B-4A6F-B2F4-75B77FB71C53}" v="1" dt="2023-03-29T14:18:24.3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81032" autoAdjust="0"/>
  </p:normalViewPr>
  <p:slideViewPr>
    <p:cSldViewPr>
      <p:cViewPr varScale="1">
        <p:scale>
          <a:sx n="52" d="100"/>
          <a:sy n="52" d="100"/>
        </p:scale>
        <p:origin x="1680" y="26"/>
      </p:cViewPr>
      <p:guideLst>
        <p:guide orient="horz" pos="2160"/>
        <p:guide pos="2880"/>
      </p:guideLst>
    </p:cSldViewPr>
  </p:slideViewPr>
  <p:notesTextViewPr>
    <p:cViewPr>
      <p:scale>
        <a:sx n="3" d="2"/>
        <a:sy n="3" d="2"/>
      </p:scale>
      <p:origin x="0" y="0"/>
    </p:cViewPr>
  </p:notesTextViewPr>
  <p:sorterViewPr>
    <p:cViewPr>
      <p:scale>
        <a:sx n="66" d="100"/>
        <a:sy n="66" d="100"/>
      </p:scale>
      <p:origin x="0" y="-27963"/>
    </p:cViewPr>
  </p:sorterViewPr>
  <p:notesViewPr>
    <p:cSldViewPr>
      <p:cViewPr varScale="1">
        <p:scale>
          <a:sx n="59" d="100"/>
          <a:sy n="59" d="100"/>
        </p:scale>
        <p:origin x="-250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microsoft.com/office/2016/11/relationships/changesInfo" Target="changesInfos/changesInfo1.xml"/><Relationship Id="rId190" Type="http://schemas.openxmlformats.org/officeDocument/2006/relationships/slide" Target="slides/slide189.xml"/><Relationship Id="rId204"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microsoft.com/office/2015/10/relationships/revisionInfo" Target="revisionInfo.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customXml" Target="../customXml/item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customXml" Target="../customXml/item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customXml" Target="../customXml/item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 Toulouse" userId="9765b50f-23a1-4907-94b4-c4e531b3ea7c" providerId="ADAL" clId="{49FE2857-818B-4A6F-B2F4-75B77FB71C53}"/>
    <pc:docChg chg="modSld">
      <pc:chgData name="Michel Toulouse" userId="9765b50f-23a1-4907-94b4-c4e531b3ea7c" providerId="ADAL" clId="{49FE2857-818B-4A6F-B2F4-75B77FB71C53}" dt="2023-03-29T11:07:38.954" v="17" actId="20577"/>
      <pc:docMkLst>
        <pc:docMk/>
      </pc:docMkLst>
      <pc:sldChg chg="modSp mod">
        <pc:chgData name="Michel Toulouse" userId="9765b50f-23a1-4907-94b4-c4e531b3ea7c" providerId="ADAL" clId="{49FE2857-818B-4A6F-B2F4-75B77FB71C53}" dt="2023-03-29T11:07:38.954" v="17" actId="20577"/>
        <pc:sldMkLst>
          <pc:docMk/>
          <pc:sldMk cId="2621732799" sldId="258"/>
        </pc:sldMkLst>
        <pc:spChg chg="mod">
          <ac:chgData name="Michel Toulouse" userId="9765b50f-23a1-4907-94b4-c4e531b3ea7c" providerId="ADAL" clId="{49FE2857-818B-4A6F-B2F4-75B77FB71C53}" dt="2023-03-29T11:07:38.954" v="17" actId="20577"/>
          <ac:spMkLst>
            <pc:docMk/>
            <pc:sldMk cId="2621732799" sldId="258"/>
            <ac:spMk id="12291" creationId="{00000000-0000-0000-0000-000000000000}"/>
          </ac:spMkLst>
        </pc:spChg>
      </pc:sldChg>
    </pc:docChg>
  </pc:docChgLst>
  <pc:docChgLst>
    <pc:chgData name="Michel Toulouse" userId="9765b50f-23a1-4907-94b4-c4e531b3ea7c" providerId="ADAL" clId="{767BC351-8702-4A51-B431-DDF5BCC4765C}"/>
    <pc:docChg chg="delSld modSld">
      <pc:chgData name="Michel Toulouse" userId="9765b50f-23a1-4907-94b4-c4e531b3ea7c" providerId="ADAL" clId="{767BC351-8702-4A51-B431-DDF5BCC4765C}" dt="2022-04-20T03:01:15.612" v="4" actId="1076"/>
      <pc:docMkLst>
        <pc:docMk/>
      </pc:docMkLst>
      <pc:sldChg chg="del">
        <pc:chgData name="Michel Toulouse" userId="9765b50f-23a1-4907-94b4-c4e531b3ea7c" providerId="ADAL" clId="{767BC351-8702-4A51-B431-DDF5BCC4765C}" dt="2022-04-20T02:46:59.943" v="3" actId="2696"/>
        <pc:sldMkLst>
          <pc:docMk/>
          <pc:sldMk cId="3217204592" sldId="502"/>
        </pc:sldMkLst>
      </pc:sldChg>
      <pc:sldChg chg="modSp">
        <pc:chgData name="Michel Toulouse" userId="9765b50f-23a1-4907-94b4-c4e531b3ea7c" providerId="ADAL" clId="{767BC351-8702-4A51-B431-DDF5BCC4765C}" dt="2022-04-20T02:46:12.920" v="2" actId="20577"/>
        <pc:sldMkLst>
          <pc:docMk/>
          <pc:sldMk cId="1887027061" sldId="506"/>
        </pc:sldMkLst>
        <pc:spChg chg="mod">
          <ac:chgData name="Michel Toulouse" userId="9765b50f-23a1-4907-94b4-c4e531b3ea7c" providerId="ADAL" clId="{767BC351-8702-4A51-B431-DDF5BCC4765C}" dt="2022-04-20T02:46:12.920" v="2" actId="20577"/>
          <ac:spMkLst>
            <pc:docMk/>
            <pc:sldMk cId="1887027061" sldId="506"/>
            <ac:spMk id="60" creationId="{00000000-0000-0000-0000-000000000000}"/>
          </ac:spMkLst>
        </pc:spChg>
      </pc:sldChg>
      <pc:sldChg chg="modSp mod">
        <pc:chgData name="Michel Toulouse" userId="9765b50f-23a1-4907-94b4-c4e531b3ea7c" providerId="ADAL" clId="{767BC351-8702-4A51-B431-DDF5BCC4765C}" dt="2022-04-20T03:01:15.612" v="4" actId="1076"/>
        <pc:sldMkLst>
          <pc:docMk/>
          <pc:sldMk cId="2870033011" sldId="565"/>
        </pc:sldMkLst>
        <pc:spChg chg="mod">
          <ac:chgData name="Michel Toulouse" userId="9765b50f-23a1-4907-94b4-c4e531b3ea7c" providerId="ADAL" clId="{767BC351-8702-4A51-B431-DDF5BCC4765C}" dt="2022-04-20T03:01:15.612" v="4" actId="1076"/>
          <ac:spMkLst>
            <pc:docMk/>
            <pc:sldMk cId="2870033011" sldId="565"/>
            <ac:spMk id="43" creationId="{77647967-6A3D-4652-92BC-2A0BED1F4C00}"/>
          </ac:spMkLst>
        </pc:spChg>
      </pc:sldChg>
      <pc:sldMasterChg chg="delSldLayout">
        <pc:chgData name="Michel Toulouse" userId="9765b50f-23a1-4907-94b4-c4e531b3ea7c" providerId="ADAL" clId="{767BC351-8702-4A51-B431-DDF5BCC4765C}" dt="2022-04-20T02:46:59.943" v="3" actId="2696"/>
        <pc:sldMasterMkLst>
          <pc:docMk/>
          <pc:sldMasterMk cId="0" sldId="2147483648"/>
        </pc:sldMasterMkLst>
        <pc:sldLayoutChg chg="del">
          <pc:chgData name="Michel Toulouse" userId="9765b50f-23a1-4907-94b4-c4e531b3ea7c" providerId="ADAL" clId="{767BC351-8702-4A51-B431-DDF5BCC4765C}" dt="2022-04-20T02:46:59.943" v="3" actId="2696"/>
          <pc:sldLayoutMkLst>
            <pc:docMk/>
            <pc:sldMasterMk cId="0" sldId="2147483648"/>
            <pc:sldLayoutMk cId="1927966222" sldId="214748424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64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charset="0"/>
                <a:ea typeface="ＭＳ Ｐゴシック" charset="0"/>
                <a:cs typeface="Arial" charset="0"/>
              </a:defRPr>
            </a:lvl1pPr>
          </a:lstStyle>
          <a:p>
            <a:pPr>
              <a:defRPr/>
            </a:pPr>
            <a:endParaRPr lang="fr-FR"/>
          </a:p>
        </p:txBody>
      </p:sp>
      <p:sp>
        <p:nvSpPr>
          <p:cNvPr id="1086467"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panose="020B0604020202020204" pitchFamily="34" charset="0"/>
                <a:cs typeface="Arial" panose="020B0604020202020204" pitchFamily="34" charset="0"/>
              </a:defRPr>
            </a:lvl1pPr>
          </a:lstStyle>
          <a:p>
            <a:pPr>
              <a:defRPr/>
            </a:pPr>
            <a:fld id="{4DA75AE9-C267-41A4-B117-C5AF8388B877}" type="datetimeFigureOut">
              <a:rPr lang="fr-FR"/>
              <a:pPr>
                <a:defRPr/>
              </a:pPr>
              <a:t>29/03/2023</a:t>
            </a:fld>
            <a:endParaRPr lang="fr-FR"/>
          </a:p>
        </p:txBody>
      </p:sp>
      <p:sp>
        <p:nvSpPr>
          <p:cNvPr id="1086468"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charset="0"/>
                <a:ea typeface="ＭＳ Ｐゴシック" charset="0"/>
                <a:cs typeface="Arial" charset="0"/>
              </a:defRPr>
            </a:lvl1pPr>
          </a:lstStyle>
          <a:p>
            <a:pPr>
              <a:defRPr/>
            </a:pPr>
            <a:endParaRPr lang="fr-FR"/>
          </a:p>
        </p:txBody>
      </p:sp>
      <p:sp>
        <p:nvSpPr>
          <p:cNvPr id="1086469"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atin typeface="Arial" panose="020B0604020202020204" pitchFamily="34" charset="0"/>
                <a:cs typeface="Arial" panose="020B0604020202020204" pitchFamily="34" charset="0"/>
              </a:defRPr>
            </a:lvl1pPr>
          </a:lstStyle>
          <a:p>
            <a:pPr>
              <a:defRPr/>
            </a:pPr>
            <a:fld id="{D70D3DC9-BE1B-4F0E-B76B-5C9AC189ADFF}" type="slidenum">
              <a:rPr lang="fr-FR"/>
              <a:pPr>
                <a:defRPr/>
              </a:pPr>
              <a:t>‹#›</a:t>
            </a:fld>
            <a:endParaRPr lang="fr-FR"/>
          </a:p>
        </p:txBody>
      </p:sp>
    </p:spTree>
    <p:extLst>
      <p:ext uri="{BB962C8B-B14F-4D97-AF65-F5344CB8AC3E}">
        <p14:creationId xmlns:p14="http://schemas.microsoft.com/office/powerpoint/2010/main" val="36540148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spcBef>
                <a:spcPct val="0"/>
              </a:spcBef>
              <a:defRPr sz="1200">
                <a:cs typeface="Arial" panose="020B0604020202020204" pitchFamily="34" charset="0"/>
              </a:defRPr>
            </a:lvl1pPr>
          </a:lstStyle>
          <a:p>
            <a:pPr>
              <a:defRPr/>
            </a:pPr>
            <a:fld id="{4C1D22D0-50CA-49F9-B97C-C4C943067F28}" type="datetimeFigureOut">
              <a:rPr lang="en-US"/>
              <a:pPr>
                <a:defRPr/>
              </a:pPr>
              <a:t>3/29/2023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spcBef>
                <a:spcPct val="0"/>
              </a:spcBef>
              <a:defRPr sz="1200">
                <a:cs typeface="Arial" panose="020B0604020202020204" pitchFamily="34" charset="0"/>
              </a:defRPr>
            </a:lvl1pPr>
          </a:lstStyle>
          <a:p>
            <a:pPr>
              <a:defRPr/>
            </a:pPr>
            <a:fld id="{0AD027D5-78EF-4CBB-B83B-959C34BFFE04}" type="slidenum">
              <a:rPr lang="en-US"/>
              <a:pPr>
                <a:defRPr/>
              </a:pPr>
              <a:t>‹#›</a:t>
            </a:fld>
            <a:endParaRPr lang="en-US"/>
          </a:p>
        </p:txBody>
      </p:sp>
    </p:spTree>
    <p:extLst>
      <p:ext uri="{BB962C8B-B14F-4D97-AF65-F5344CB8AC3E}">
        <p14:creationId xmlns:p14="http://schemas.microsoft.com/office/powerpoint/2010/main" val="87635131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128745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18</a:t>
            </a:fld>
            <a:endParaRPr lang="en-US"/>
          </a:p>
        </p:txBody>
      </p:sp>
    </p:spTree>
    <p:extLst>
      <p:ext uri="{BB962C8B-B14F-4D97-AF65-F5344CB8AC3E}">
        <p14:creationId xmlns:p14="http://schemas.microsoft.com/office/powerpoint/2010/main" val="1750973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19</a:t>
            </a:fld>
            <a:endParaRPr lang="en-US"/>
          </a:p>
        </p:txBody>
      </p:sp>
    </p:spTree>
    <p:extLst>
      <p:ext uri="{BB962C8B-B14F-4D97-AF65-F5344CB8AC3E}">
        <p14:creationId xmlns:p14="http://schemas.microsoft.com/office/powerpoint/2010/main" val="2670209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20</a:t>
            </a:fld>
            <a:endParaRPr lang="en-US"/>
          </a:p>
        </p:txBody>
      </p:sp>
    </p:spTree>
    <p:extLst>
      <p:ext uri="{BB962C8B-B14F-4D97-AF65-F5344CB8AC3E}">
        <p14:creationId xmlns:p14="http://schemas.microsoft.com/office/powerpoint/2010/main" val="620987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21</a:t>
            </a:fld>
            <a:endParaRPr lang="en-US"/>
          </a:p>
        </p:txBody>
      </p:sp>
    </p:spTree>
    <p:extLst>
      <p:ext uri="{BB962C8B-B14F-4D97-AF65-F5344CB8AC3E}">
        <p14:creationId xmlns:p14="http://schemas.microsoft.com/office/powerpoint/2010/main" val="683455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22</a:t>
            </a:fld>
            <a:endParaRPr lang="en-US"/>
          </a:p>
        </p:txBody>
      </p:sp>
    </p:spTree>
    <p:extLst>
      <p:ext uri="{BB962C8B-B14F-4D97-AF65-F5344CB8AC3E}">
        <p14:creationId xmlns:p14="http://schemas.microsoft.com/office/powerpoint/2010/main" val="1066613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S PGothic" panose="020B0600070205080204" pitchFamily="34" charset="-128"/>
                <a:cs typeface="ＭＳ Ｐゴシック" charset="0"/>
              </a:rPr>
              <a:t>%u' treats the integer as unsigned, whereas ‘%d' treats the integer as signed.</a:t>
            </a:r>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24</a:t>
            </a:fld>
            <a:endParaRPr lang="en-US"/>
          </a:p>
        </p:txBody>
      </p:sp>
    </p:spTree>
    <p:extLst>
      <p:ext uri="{BB962C8B-B14F-4D97-AF65-F5344CB8AC3E}">
        <p14:creationId xmlns:p14="http://schemas.microsoft.com/office/powerpoint/2010/main" val="619350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E833B9-A2C1-485A-A079-86CA70B88D07}" type="slidenum">
              <a:rPr lang="en-US" altLang="en-US"/>
              <a:pPr/>
              <a:t>25</a:t>
            </a:fld>
            <a:endParaRPr lang="en-US" alt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56530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28</a:t>
            </a:fld>
            <a:endParaRPr lang="en-US"/>
          </a:p>
        </p:txBody>
      </p:sp>
    </p:spTree>
    <p:extLst>
      <p:ext uri="{BB962C8B-B14F-4D97-AF65-F5344CB8AC3E}">
        <p14:creationId xmlns:p14="http://schemas.microsoft.com/office/powerpoint/2010/main" val="3853598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S PGothic" panose="020B0600070205080204" pitchFamily="34" charset="-128"/>
                <a:cs typeface="ＭＳ Ｐゴシック" charset="0"/>
              </a:rPr>
              <a:t>%u' treats the integer as unsigned, whereas ‘%d' treats the integer as signed.</a:t>
            </a:r>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33</a:t>
            </a:fld>
            <a:endParaRPr lang="en-US"/>
          </a:p>
        </p:txBody>
      </p:sp>
    </p:spTree>
    <p:extLst>
      <p:ext uri="{BB962C8B-B14F-4D97-AF65-F5344CB8AC3E}">
        <p14:creationId xmlns:p14="http://schemas.microsoft.com/office/powerpoint/2010/main" val="1253379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S PGothic" panose="020B0600070205080204" pitchFamily="34" charset="-128"/>
                <a:cs typeface="ＭＳ Ｐゴシック" charset="0"/>
              </a:rPr>
              <a:t>%u' treats the integer as unsigned, whereas ‘%d' treats the integer as signed.</a:t>
            </a:r>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36</a:t>
            </a:fld>
            <a:endParaRPr lang="en-US"/>
          </a:p>
        </p:txBody>
      </p:sp>
    </p:spTree>
    <p:extLst>
      <p:ext uri="{BB962C8B-B14F-4D97-AF65-F5344CB8AC3E}">
        <p14:creationId xmlns:p14="http://schemas.microsoft.com/office/powerpoint/2010/main" val="4044434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2</a:t>
            </a:fld>
            <a:endParaRPr lang="en-US"/>
          </a:p>
        </p:txBody>
      </p:sp>
    </p:spTree>
    <p:extLst>
      <p:ext uri="{BB962C8B-B14F-4D97-AF65-F5344CB8AC3E}">
        <p14:creationId xmlns:p14="http://schemas.microsoft.com/office/powerpoint/2010/main" val="553646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z="1200" i="0" dirty="0">
                <a:ea typeface="新細明體" pitchFamily="18" charset="-120"/>
              </a:rPr>
              <a:t>Item Retrieve(A, </a:t>
            </a:r>
            <a:r>
              <a:rPr lang="en-US" altLang="zh-TW" sz="1200" i="0" dirty="0" err="1">
                <a:ea typeface="新細明體" pitchFamily="18" charset="-120"/>
              </a:rPr>
              <a:t>i</a:t>
            </a:r>
            <a:r>
              <a:rPr lang="en-US" altLang="zh-TW" sz="1200" i="0" dirty="0">
                <a:ea typeface="新細明體" pitchFamily="18" charset="-120"/>
              </a:rPr>
              <a:t>)    ::= </a:t>
            </a:r>
            <a:r>
              <a:rPr lang="en-US" altLang="zh-TW" sz="1200" b="1" i="0" dirty="0">
                <a:ea typeface="新細明體" pitchFamily="18" charset="-120"/>
              </a:rPr>
              <a:t>if</a:t>
            </a:r>
            <a:r>
              <a:rPr lang="en-US" altLang="zh-TW" sz="1200" i="0" dirty="0">
                <a:ea typeface="新細明體" pitchFamily="18" charset="-120"/>
              </a:rPr>
              <a:t> (</a:t>
            </a:r>
            <a:r>
              <a:rPr lang="en-US" altLang="zh-TW" sz="1200" i="0" dirty="0" err="1">
                <a:ea typeface="新細明體" pitchFamily="18" charset="-120"/>
              </a:rPr>
              <a:t>i</a:t>
            </a:r>
            <a:r>
              <a:rPr lang="en-US" altLang="zh-TW" sz="1200" i="0" dirty="0">
                <a:ea typeface="新細明體" pitchFamily="18" charset="-120"/>
              </a:rPr>
              <a:t> </a:t>
            </a:r>
            <a:r>
              <a:rPr lang="en-US" altLang="zh-TW" sz="1200" i="0" dirty="0">
                <a:ea typeface="新細明體" pitchFamily="18" charset="-120"/>
                <a:sym typeface="Symbol" panose="05050102010706020507" pitchFamily="18" charset="2"/>
              </a:rPr>
              <a:t></a:t>
            </a:r>
            <a:r>
              <a:rPr lang="en-US" altLang="zh-TW" sz="1200" i="0" dirty="0">
                <a:ea typeface="新細明體" pitchFamily="18" charset="-120"/>
                <a:sym typeface="UniversalMath1 BT" pitchFamily="18" charset="2"/>
              </a:rPr>
              <a:t> index) </a:t>
            </a:r>
            <a:r>
              <a:rPr lang="en-US" altLang="zh-TW" sz="1200" b="1" i="0" dirty="0">
                <a:ea typeface="新細明體" pitchFamily="18" charset="-120"/>
                <a:sym typeface="UniversalMath1 BT" pitchFamily="18" charset="2"/>
              </a:rPr>
              <a:t>return </a:t>
            </a:r>
            <a:r>
              <a:rPr lang="en-US" altLang="zh-TW" sz="1200" i="0" dirty="0">
                <a:ea typeface="新細明體" pitchFamily="18" charset="-120"/>
                <a:sym typeface="UniversalMath1 BT" pitchFamily="18" charset="2"/>
              </a:rPr>
              <a:t>the item associated with </a:t>
            </a:r>
            <a:br>
              <a:rPr lang="en-US" altLang="zh-TW" sz="1200" i="0" dirty="0">
                <a:ea typeface="新細明體" pitchFamily="18" charset="-120"/>
                <a:sym typeface="UniversalMath1 BT" pitchFamily="18" charset="2"/>
              </a:rPr>
            </a:br>
            <a:r>
              <a:rPr lang="en-US" altLang="zh-TW" sz="1200" i="0" dirty="0">
                <a:ea typeface="新細明體" pitchFamily="18" charset="-120"/>
                <a:sym typeface="UniversalMath1 BT" pitchFamily="18" charset="2"/>
              </a:rPr>
              <a:t>                                         index value </a:t>
            </a:r>
            <a:r>
              <a:rPr lang="en-US" altLang="zh-TW" sz="1200" i="0" dirty="0" err="1">
                <a:ea typeface="新細明體" pitchFamily="18" charset="-120"/>
                <a:sym typeface="UniversalMath1 BT" pitchFamily="18" charset="2"/>
              </a:rPr>
              <a:t>i</a:t>
            </a:r>
            <a:r>
              <a:rPr lang="en-US" altLang="zh-TW" sz="1200" i="0" dirty="0">
                <a:ea typeface="新細明體" pitchFamily="18" charset="-120"/>
                <a:sym typeface="UniversalMath1 BT" pitchFamily="18" charset="2"/>
              </a:rPr>
              <a:t> in array A</a:t>
            </a:r>
            <a:br>
              <a:rPr lang="en-US" altLang="zh-TW" sz="1200" i="0" dirty="0">
                <a:ea typeface="新細明體" pitchFamily="18" charset="-120"/>
                <a:sym typeface="UniversalMath1 BT" pitchFamily="18" charset="2"/>
              </a:rPr>
            </a:br>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40</a:t>
            </a:fld>
            <a:endParaRPr lang="en-US"/>
          </a:p>
        </p:txBody>
      </p:sp>
    </p:spTree>
    <p:extLst>
      <p:ext uri="{BB962C8B-B14F-4D97-AF65-F5344CB8AC3E}">
        <p14:creationId xmlns:p14="http://schemas.microsoft.com/office/powerpoint/2010/main" val="2548885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8843A9-49DB-40AC-AB99-248A07FE0152}" type="slidenum">
              <a:rPr lang="en-US"/>
              <a:pPr/>
              <a:t>41</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14567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8843A9-49DB-40AC-AB99-248A07FE0152}" type="slidenum">
              <a:rPr lang="en-US"/>
              <a:pPr/>
              <a:t>42</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928551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A56172-37D1-4D62-8098-EF06F0EDA66A}" type="slidenum">
              <a:rPr lang="ar-SA" altLang="en-US"/>
              <a:pPr/>
              <a:t>43</a:t>
            </a:fld>
            <a:endParaRPr lang="en-US" altLang="en-US"/>
          </a:p>
        </p:txBody>
      </p:sp>
      <p:sp>
        <p:nvSpPr>
          <p:cNvPr id="1574914" name="Rectangle 2"/>
          <p:cNvSpPr>
            <a:spLocks noGrp="1" noRot="1" noChangeAspect="1" noChangeArrowheads="1" noTextEdit="1"/>
          </p:cNvSpPr>
          <p:nvPr>
            <p:ph type="sldImg"/>
          </p:nvPr>
        </p:nvSpPr>
        <p:spPr>
          <a:ln/>
        </p:spPr>
      </p:sp>
      <p:sp>
        <p:nvSpPr>
          <p:cNvPr id="15749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24239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F66B17-9FB0-4E94-8FFC-B419D1712AAD}" type="slidenum">
              <a:rPr lang="en-US" altLang="en-US"/>
              <a:pPr/>
              <a:t>45</a:t>
            </a:fld>
            <a:endParaRPr lang="en-US" alt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27513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47</a:t>
            </a:fld>
            <a:endParaRPr lang="en-US"/>
          </a:p>
        </p:txBody>
      </p:sp>
    </p:spTree>
    <p:extLst>
      <p:ext uri="{BB962C8B-B14F-4D97-AF65-F5344CB8AC3E}">
        <p14:creationId xmlns:p14="http://schemas.microsoft.com/office/powerpoint/2010/main" val="4095383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53</a:t>
            </a:fld>
            <a:endParaRPr lang="en-US"/>
          </a:p>
        </p:txBody>
      </p:sp>
    </p:spTree>
    <p:extLst>
      <p:ext uri="{BB962C8B-B14F-4D97-AF65-F5344CB8AC3E}">
        <p14:creationId xmlns:p14="http://schemas.microsoft.com/office/powerpoint/2010/main" val="2141909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59</a:t>
            </a:fld>
            <a:endParaRPr lang="en-US"/>
          </a:p>
        </p:txBody>
      </p:sp>
    </p:spTree>
    <p:extLst>
      <p:ext uri="{BB962C8B-B14F-4D97-AF65-F5344CB8AC3E}">
        <p14:creationId xmlns:p14="http://schemas.microsoft.com/office/powerpoint/2010/main" val="2307267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60</a:t>
            </a:fld>
            <a:endParaRPr lang="en-US"/>
          </a:p>
        </p:txBody>
      </p:sp>
    </p:spTree>
    <p:extLst>
      <p:ext uri="{BB962C8B-B14F-4D97-AF65-F5344CB8AC3E}">
        <p14:creationId xmlns:p14="http://schemas.microsoft.com/office/powerpoint/2010/main" val="1446077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61</a:t>
            </a:fld>
            <a:endParaRPr lang="en-US"/>
          </a:p>
        </p:txBody>
      </p:sp>
    </p:spTree>
    <p:extLst>
      <p:ext uri="{BB962C8B-B14F-4D97-AF65-F5344CB8AC3E}">
        <p14:creationId xmlns:p14="http://schemas.microsoft.com/office/powerpoint/2010/main" val="742903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AD027D5-78EF-4CBB-B83B-959C34BFFE04}" type="slidenum">
              <a:rPr lang="en-US" smtClean="0"/>
              <a:pPr>
                <a:defRPr/>
              </a:pPr>
              <a:t>3</a:t>
            </a:fld>
            <a:endParaRPr lang="en-US"/>
          </a:p>
        </p:txBody>
      </p:sp>
    </p:spTree>
    <p:extLst>
      <p:ext uri="{BB962C8B-B14F-4D97-AF65-F5344CB8AC3E}">
        <p14:creationId xmlns:p14="http://schemas.microsoft.com/office/powerpoint/2010/main" val="6417609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62</a:t>
            </a:fld>
            <a:endParaRPr lang="en-US"/>
          </a:p>
        </p:txBody>
      </p:sp>
    </p:spTree>
    <p:extLst>
      <p:ext uri="{BB962C8B-B14F-4D97-AF65-F5344CB8AC3E}">
        <p14:creationId xmlns:p14="http://schemas.microsoft.com/office/powerpoint/2010/main" val="3827407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63</a:t>
            </a:fld>
            <a:endParaRPr lang="en-US"/>
          </a:p>
        </p:txBody>
      </p:sp>
    </p:spTree>
    <p:extLst>
      <p:ext uri="{BB962C8B-B14F-4D97-AF65-F5344CB8AC3E}">
        <p14:creationId xmlns:p14="http://schemas.microsoft.com/office/powerpoint/2010/main" val="13034256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AD027D5-78EF-4CBB-B83B-959C34BFFE04}" type="slidenum">
              <a:rPr lang="en-US" smtClean="0"/>
              <a:pPr>
                <a:defRPr/>
              </a:pPr>
              <a:t>66</a:t>
            </a:fld>
            <a:endParaRPr lang="en-US"/>
          </a:p>
        </p:txBody>
      </p:sp>
    </p:spTree>
    <p:extLst>
      <p:ext uri="{BB962C8B-B14F-4D97-AF65-F5344CB8AC3E}">
        <p14:creationId xmlns:p14="http://schemas.microsoft.com/office/powerpoint/2010/main" val="2248025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AD027D5-78EF-4CBB-B83B-959C34BFFE04}" type="slidenum">
              <a:rPr lang="en-US" smtClean="0"/>
              <a:pPr>
                <a:defRPr/>
              </a:pPr>
              <a:t>67</a:t>
            </a:fld>
            <a:endParaRPr lang="en-US"/>
          </a:p>
        </p:txBody>
      </p:sp>
    </p:spTree>
    <p:extLst>
      <p:ext uri="{BB962C8B-B14F-4D97-AF65-F5344CB8AC3E}">
        <p14:creationId xmlns:p14="http://schemas.microsoft.com/office/powerpoint/2010/main" val="226050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dirty="0"/>
          </a:p>
        </p:txBody>
      </p:sp>
    </p:spTree>
    <p:extLst>
      <p:ext uri="{BB962C8B-B14F-4D97-AF65-F5344CB8AC3E}">
        <p14:creationId xmlns:p14="http://schemas.microsoft.com/office/powerpoint/2010/main" val="2339970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9809184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7587224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AD027D5-78EF-4CBB-B83B-959C34BFFE04}" type="slidenum">
              <a:rPr lang="en-US" smtClean="0"/>
              <a:pPr>
                <a:defRPr/>
              </a:pPr>
              <a:t>75</a:t>
            </a:fld>
            <a:endParaRPr lang="en-US"/>
          </a:p>
        </p:txBody>
      </p:sp>
    </p:spTree>
    <p:extLst>
      <p:ext uri="{BB962C8B-B14F-4D97-AF65-F5344CB8AC3E}">
        <p14:creationId xmlns:p14="http://schemas.microsoft.com/office/powerpoint/2010/main" val="34332911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llist.c</a:t>
            </a:r>
            <a:endParaRPr lang="en-US" dirty="0"/>
          </a:p>
        </p:txBody>
      </p:sp>
      <p:sp>
        <p:nvSpPr>
          <p:cNvPr id="4" name="Slide Number Placeholder 3"/>
          <p:cNvSpPr>
            <a:spLocks noGrp="1"/>
          </p:cNvSpPr>
          <p:nvPr>
            <p:ph type="sldNum" sz="quarter" idx="5"/>
          </p:nvPr>
        </p:nvSpPr>
        <p:spPr/>
        <p:txBody>
          <a:bodyPr/>
          <a:lstStyle/>
          <a:p>
            <a:pPr>
              <a:defRPr/>
            </a:pPr>
            <a:fld id="{0AD027D5-78EF-4CBB-B83B-959C34BFFE04}" type="slidenum">
              <a:rPr lang="en-US" smtClean="0"/>
              <a:pPr>
                <a:defRPr/>
              </a:pPr>
              <a:t>80</a:t>
            </a:fld>
            <a:endParaRPr lang="en-US"/>
          </a:p>
        </p:txBody>
      </p:sp>
    </p:spTree>
    <p:extLst>
      <p:ext uri="{BB962C8B-B14F-4D97-AF65-F5344CB8AC3E}">
        <p14:creationId xmlns:p14="http://schemas.microsoft.com/office/powerpoint/2010/main" val="3529911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llist-ins.c</a:t>
            </a:r>
            <a:endParaRPr lang="en-US" dirty="0"/>
          </a:p>
        </p:txBody>
      </p:sp>
      <p:sp>
        <p:nvSpPr>
          <p:cNvPr id="4" name="Slide Number Placeholder 3"/>
          <p:cNvSpPr>
            <a:spLocks noGrp="1"/>
          </p:cNvSpPr>
          <p:nvPr>
            <p:ph type="sldNum" sz="quarter" idx="5"/>
          </p:nvPr>
        </p:nvSpPr>
        <p:spPr/>
        <p:txBody>
          <a:bodyPr/>
          <a:lstStyle/>
          <a:p>
            <a:pPr>
              <a:defRPr/>
            </a:pPr>
            <a:fld id="{0AD027D5-78EF-4CBB-B83B-959C34BFFE04}" type="slidenum">
              <a:rPr lang="en-US" smtClean="0"/>
              <a:pPr>
                <a:defRPr/>
              </a:pPr>
              <a:t>83</a:t>
            </a:fld>
            <a:endParaRPr lang="en-US"/>
          </a:p>
        </p:txBody>
      </p:sp>
    </p:spTree>
    <p:extLst>
      <p:ext uri="{BB962C8B-B14F-4D97-AF65-F5344CB8AC3E}">
        <p14:creationId xmlns:p14="http://schemas.microsoft.com/office/powerpoint/2010/main" val="144430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AD027D5-78EF-4CBB-B83B-959C34BFFE04}" type="slidenum">
              <a:rPr lang="en-US" smtClean="0"/>
              <a:pPr>
                <a:defRPr/>
              </a:pPr>
              <a:t>9</a:t>
            </a:fld>
            <a:endParaRPr lang="en-US"/>
          </a:p>
        </p:txBody>
      </p:sp>
    </p:spTree>
    <p:extLst>
      <p:ext uri="{BB962C8B-B14F-4D97-AF65-F5344CB8AC3E}">
        <p14:creationId xmlns:p14="http://schemas.microsoft.com/office/powerpoint/2010/main" val="4268444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llist</a:t>
            </a:r>
            <a:r>
              <a:rPr lang="en-US" dirty="0"/>
              <a:t>-ins-</a:t>
            </a:r>
            <a:r>
              <a:rPr lang="en-US" dirty="0" err="1"/>
              <a:t>middle.c</a:t>
            </a:r>
            <a:endParaRPr lang="en-US" dirty="0"/>
          </a:p>
        </p:txBody>
      </p:sp>
      <p:sp>
        <p:nvSpPr>
          <p:cNvPr id="4" name="Slide Number Placeholder 3"/>
          <p:cNvSpPr>
            <a:spLocks noGrp="1"/>
          </p:cNvSpPr>
          <p:nvPr>
            <p:ph type="sldNum" sz="quarter" idx="5"/>
          </p:nvPr>
        </p:nvSpPr>
        <p:spPr/>
        <p:txBody>
          <a:bodyPr/>
          <a:lstStyle/>
          <a:p>
            <a:pPr>
              <a:defRPr/>
            </a:pPr>
            <a:fld id="{0AD027D5-78EF-4CBB-B83B-959C34BFFE04}" type="slidenum">
              <a:rPr lang="en-US" smtClean="0"/>
              <a:pPr>
                <a:defRPr/>
              </a:pPr>
              <a:t>85</a:t>
            </a:fld>
            <a:endParaRPr lang="en-US"/>
          </a:p>
        </p:txBody>
      </p:sp>
    </p:spTree>
    <p:extLst>
      <p:ext uri="{BB962C8B-B14F-4D97-AF65-F5344CB8AC3E}">
        <p14:creationId xmlns:p14="http://schemas.microsoft.com/office/powerpoint/2010/main" val="839005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774F9EEE-0483-4A7C-BA12-FAEF36D3ED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5C45C27-5958-470C-9DC4-27201C5AA86A}" type="slidenum">
              <a:rPr lang="fr-FR" altLang="en-US">
                <a:latin typeface="Arial" panose="020B0604020202020204" pitchFamily="34" charset="0"/>
              </a:rPr>
              <a:pPr/>
              <a:t>97</a:t>
            </a:fld>
            <a:endParaRPr lang="fr-FR" altLang="en-US">
              <a:latin typeface="Arial" panose="020B0604020202020204" pitchFamily="34" charset="0"/>
            </a:endParaRPr>
          </a:p>
        </p:txBody>
      </p:sp>
      <p:sp>
        <p:nvSpPr>
          <p:cNvPr id="79875" name="Rectangle 2">
            <a:extLst>
              <a:ext uri="{FF2B5EF4-FFF2-40B4-BE49-F238E27FC236}">
                <a16:creationId xmlns:a16="http://schemas.microsoft.com/office/drawing/2014/main" id="{67AC858C-E92D-4BDC-AE77-E085C0DD50F4}"/>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0BCAC898-B35B-4877-8219-52586A6C87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en-US" dirty="0" err="1">
                <a:latin typeface="Arial" panose="020B0604020202020204" pitchFamily="34" charset="0"/>
              </a:rPr>
              <a:t>llist-del.c</a:t>
            </a:r>
            <a:endParaRPr lang="fr-FR" altLang="en-US" dirty="0">
              <a:latin typeface="Arial" panose="020B0604020202020204" pitchFamily="34" charset="0"/>
            </a:endParaRPr>
          </a:p>
        </p:txBody>
      </p:sp>
    </p:spTree>
    <p:extLst>
      <p:ext uri="{BB962C8B-B14F-4D97-AF65-F5344CB8AC3E}">
        <p14:creationId xmlns:p14="http://schemas.microsoft.com/office/powerpoint/2010/main" val="690210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774F9EEE-0483-4A7C-BA12-FAEF36D3ED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5C45C27-5958-470C-9DC4-27201C5AA86A}" type="slidenum">
              <a:rPr lang="fr-FR" altLang="en-US">
                <a:latin typeface="Arial" panose="020B0604020202020204" pitchFamily="34" charset="0"/>
              </a:rPr>
              <a:pPr/>
              <a:t>98</a:t>
            </a:fld>
            <a:endParaRPr lang="fr-FR" altLang="en-US">
              <a:latin typeface="Arial" panose="020B0604020202020204" pitchFamily="34" charset="0"/>
            </a:endParaRPr>
          </a:p>
        </p:txBody>
      </p:sp>
      <p:sp>
        <p:nvSpPr>
          <p:cNvPr id="79875" name="Rectangle 2">
            <a:extLst>
              <a:ext uri="{FF2B5EF4-FFF2-40B4-BE49-F238E27FC236}">
                <a16:creationId xmlns:a16="http://schemas.microsoft.com/office/drawing/2014/main" id="{67AC858C-E92D-4BDC-AE77-E085C0DD50F4}"/>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0BCAC898-B35B-4877-8219-52586A6C87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en-US">
                <a:latin typeface="Arial" panose="020B0604020202020204" pitchFamily="34" charset="0"/>
              </a:rPr>
              <a:t>stop here</a:t>
            </a:r>
          </a:p>
        </p:txBody>
      </p:sp>
    </p:spTree>
    <p:extLst>
      <p:ext uri="{BB962C8B-B14F-4D97-AF65-F5344CB8AC3E}">
        <p14:creationId xmlns:p14="http://schemas.microsoft.com/office/powerpoint/2010/main" val="27078378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774F9EEE-0483-4A7C-BA12-FAEF36D3ED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5C45C27-5958-470C-9DC4-27201C5AA86A}" type="slidenum">
              <a:rPr lang="fr-FR" altLang="en-US">
                <a:latin typeface="Arial" panose="020B0604020202020204" pitchFamily="34" charset="0"/>
              </a:rPr>
              <a:pPr/>
              <a:t>99</a:t>
            </a:fld>
            <a:endParaRPr lang="fr-FR" altLang="en-US">
              <a:latin typeface="Arial" panose="020B0604020202020204" pitchFamily="34" charset="0"/>
            </a:endParaRPr>
          </a:p>
        </p:txBody>
      </p:sp>
      <p:sp>
        <p:nvSpPr>
          <p:cNvPr id="79875" name="Rectangle 2">
            <a:extLst>
              <a:ext uri="{FF2B5EF4-FFF2-40B4-BE49-F238E27FC236}">
                <a16:creationId xmlns:a16="http://schemas.microsoft.com/office/drawing/2014/main" id="{67AC858C-E92D-4BDC-AE77-E085C0DD50F4}"/>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0BCAC898-B35B-4877-8219-52586A6C87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en-US">
                <a:latin typeface="Arial" panose="020B0604020202020204" pitchFamily="34" charset="0"/>
              </a:rPr>
              <a:t>stop here</a:t>
            </a:r>
          </a:p>
        </p:txBody>
      </p:sp>
    </p:spTree>
    <p:extLst>
      <p:ext uri="{BB962C8B-B14F-4D97-AF65-F5344CB8AC3E}">
        <p14:creationId xmlns:p14="http://schemas.microsoft.com/office/powerpoint/2010/main" val="2232896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774F9EEE-0483-4A7C-BA12-FAEF36D3ED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5C45C27-5958-470C-9DC4-27201C5AA86A}" type="slidenum">
              <a:rPr lang="fr-FR" altLang="en-US">
                <a:latin typeface="Arial" panose="020B0604020202020204" pitchFamily="34" charset="0"/>
              </a:rPr>
              <a:pPr/>
              <a:t>100</a:t>
            </a:fld>
            <a:endParaRPr lang="fr-FR" altLang="en-US">
              <a:latin typeface="Arial" panose="020B0604020202020204" pitchFamily="34" charset="0"/>
            </a:endParaRPr>
          </a:p>
        </p:txBody>
      </p:sp>
      <p:sp>
        <p:nvSpPr>
          <p:cNvPr id="79875" name="Rectangle 2">
            <a:extLst>
              <a:ext uri="{FF2B5EF4-FFF2-40B4-BE49-F238E27FC236}">
                <a16:creationId xmlns:a16="http://schemas.microsoft.com/office/drawing/2014/main" id="{67AC858C-E92D-4BDC-AE77-E085C0DD50F4}"/>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0BCAC898-B35B-4877-8219-52586A6C87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en-US">
                <a:latin typeface="Arial" panose="020B0604020202020204" pitchFamily="34" charset="0"/>
              </a:rPr>
              <a:t>stop here</a:t>
            </a:r>
          </a:p>
        </p:txBody>
      </p:sp>
    </p:spTree>
    <p:extLst>
      <p:ext uri="{BB962C8B-B14F-4D97-AF65-F5344CB8AC3E}">
        <p14:creationId xmlns:p14="http://schemas.microsoft.com/office/powerpoint/2010/main" val="12259798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102</a:t>
            </a:fld>
            <a:endParaRPr lang="en-US"/>
          </a:p>
        </p:txBody>
      </p:sp>
    </p:spTree>
    <p:extLst>
      <p:ext uri="{BB962C8B-B14F-4D97-AF65-F5344CB8AC3E}">
        <p14:creationId xmlns:p14="http://schemas.microsoft.com/office/powerpoint/2010/main" val="38591815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eaLnBrk="0" hangingPunct="0">
              <a:spcBef>
                <a:spcPct val="0"/>
              </a:spcBef>
              <a:defRPr>
                <a:solidFill>
                  <a:schemeClr val="tx1"/>
                </a:solidFill>
                <a:latin typeface="Arial" panose="020B0604020202020204" pitchFamily="34" charset="0"/>
                <a:cs typeface="Arial" panose="020B0604020202020204" pitchFamily="34" charset="0"/>
              </a:defRPr>
            </a:lvl1pPr>
            <a:lvl2pPr marL="742950" indent="-285750" algn="r" rtl="1" eaLnBrk="0" hangingPunct="0">
              <a:spcBef>
                <a:spcPct val="0"/>
              </a:spcBef>
              <a:defRPr>
                <a:solidFill>
                  <a:schemeClr val="tx1"/>
                </a:solidFill>
                <a:latin typeface="Arial" panose="020B0604020202020204" pitchFamily="34" charset="0"/>
                <a:cs typeface="Arial" panose="020B0604020202020204" pitchFamily="34" charset="0"/>
              </a:defRPr>
            </a:lvl2pPr>
            <a:lvl3pPr marL="1143000" indent="-228600" algn="r" rtl="1" eaLnBrk="0" hangingPunct="0">
              <a:spcBef>
                <a:spcPct val="0"/>
              </a:spcBef>
              <a:defRPr>
                <a:solidFill>
                  <a:schemeClr val="tx1"/>
                </a:solidFill>
                <a:latin typeface="Arial" panose="020B0604020202020204" pitchFamily="34" charset="0"/>
                <a:cs typeface="Arial" panose="020B0604020202020204" pitchFamily="34" charset="0"/>
              </a:defRPr>
            </a:lvl3pPr>
            <a:lvl4pPr marL="1600200" indent="-228600" algn="r" rtl="1" eaLnBrk="0" hangingPunct="0">
              <a:spcBef>
                <a:spcPct val="0"/>
              </a:spcBef>
              <a:defRPr>
                <a:solidFill>
                  <a:schemeClr val="tx1"/>
                </a:solidFill>
                <a:latin typeface="Arial" panose="020B0604020202020204" pitchFamily="34" charset="0"/>
                <a:cs typeface="Arial" panose="020B0604020202020204" pitchFamily="34" charset="0"/>
              </a:defRPr>
            </a:lvl4pPr>
            <a:lvl5pPr marL="2057400" indent="-228600" algn="r" rtl="1" eaLnBrk="0" hangingPunct="0">
              <a:spcBef>
                <a:spcPct val="0"/>
              </a:spcBef>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BB6C554-938C-439B-A57C-6FAC51DA1483}" type="slidenum">
              <a:rPr lang="ar-SA" altLang="en-US"/>
              <a:pPr eaLnBrk="1" hangingPunct="1"/>
              <a:t>109</a:t>
            </a:fld>
            <a:endParaRPr lang="en-US" alt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cs typeface="Arial" panose="020B0604020202020204" pitchFamily="34" charset="0"/>
              </a:rPr>
              <a:t>Complexity = O(n)</a:t>
            </a:r>
          </a:p>
        </p:txBody>
      </p:sp>
    </p:spTree>
    <p:extLst>
      <p:ext uri="{BB962C8B-B14F-4D97-AF65-F5344CB8AC3E}">
        <p14:creationId xmlns:p14="http://schemas.microsoft.com/office/powerpoint/2010/main" val="35725310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r" rtl="1" eaLnBrk="0" hangingPunct="0">
              <a:spcBef>
                <a:spcPct val="0"/>
              </a:spcBef>
              <a:defRPr>
                <a:solidFill>
                  <a:schemeClr val="tx1"/>
                </a:solidFill>
                <a:latin typeface="Arial" panose="020B0604020202020204" pitchFamily="34" charset="0"/>
                <a:cs typeface="Arial" panose="020B0604020202020204" pitchFamily="34" charset="0"/>
              </a:defRPr>
            </a:lvl1pPr>
            <a:lvl2pPr marL="742950" indent="-285750" algn="r" rtl="1" eaLnBrk="0" hangingPunct="0">
              <a:spcBef>
                <a:spcPct val="0"/>
              </a:spcBef>
              <a:defRPr>
                <a:solidFill>
                  <a:schemeClr val="tx1"/>
                </a:solidFill>
                <a:latin typeface="Arial" panose="020B0604020202020204" pitchFamily="34" charset="0"/>
                <a:cs typeface="Arial" panose="020B0604020202020204" pitchFamily="34" charset="0"/>
              </a:defRPr>
            </a:lvl2pPr>
            <a:lvl3pPr marL="1143000" indent="-228600" algn="r" rtl="1" eaLnBrk="0" hangingPunct="0">
              <a:spcBef>
                <a:spcPct val="0"/>
              </a:spcBef>
              <a:defRPr>
                <a:solidFill>
                  <a:schemeClr val="tx1"/>
                </a:solidFill>
                <a:latin typeface="Arial" panose="020B0604020202020204" pitchFamily="34" charset="0"/>
                <a:cs typeface="Arial" panose="020B0604020202020204" pitchFamily="34" charset="0"/>
              </a:defRPr>
            </a:lvl3pPr>
            <a:lvl4pPr marL="1600200" indent="-228600" algn="r" rtl="1" eaLnBrk="0" hangingPunct="0">
              <a:spcBef>
                <a:spcPct val="0"/>
              </a:spcBef>
              <a:defRPr>
                <a:solidFill>
                  <a:schemeClr val="tx1"/>
                </a:solidFill>
                <a:latin typeface="Arial" panose="020B0604020202020204" pitchFamily="34" charset="0"/>
                <a:cs typeface="Arial" panose="020B0604020202020204" pitchFamily="34" charset="0"/>
              </a:defRPr>
            </a:lvl4pPr>
            <a:lvl5pPr marL="2057400" indent="-228600" algn="r" rtl="1" eaLnBrk="0" hangingPunct="0">
              <a:spcBef>
                <a:spcPct val="0"/>
              </a:spcBef>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None/>
            </a:pPr>
            <a:fld id="{D4BE5A29-6B7C-40C2-86DF-42CC87B8CB79}" type="slidenum">
              <a:rPr lang="ar-SA" altLang="en-US" sz="1200"/>
              <a:pPr eaLnBrk="1" hangingPunct="1">
                <a:buFontTx/>
                <a:buNone/>
              </a:pPr>
              <a:t>110</a:t>
            </a:fld>
            <a:endParaRPr lang="en-US" altLang="en-US" sz="120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cs typeface="Arial" panose="020B0604020202020204" pitchFamily="34" charset="0"/>
              </a:rPr>
              <a:t>O(n)</a:t>
            </a:r>
          </a:p>
        </p:txBody>
      </p:sp>
    </p:spTree>
    <p:extLst>
      <p:ext uri="{BB962C8B-B14F-4D97-AF65-F5344CB8AC3E}">
        <p14:creationId xmlns:p14="http://schemas.microsoft.com/office/powerpoint/2010/main" val="6521910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r" rtl="1" eaLnBrk="0" hangingPunct="0">
              <a:spcBef>
                <a:spcPct val="0"/>
              </a:spcBef>
              <a:defRPr>
                <a:solidFill>
                  <a:schemeClr val="tx1"/>
                </a:solidFill>
                <a:latin typeface="Arial" panose="020B0604020202020204" pitchFamily="34" charset="0"/>
                <a:cs typeface="Arial" panose="020B0604020202020204" pitchFamily="34" charset="0"/>
              </a:defRPr>
            </a:lvl1pPr>
            <a:lvl2pPr marL="742950" indent="-285750" algn="r" rtl="1" eaLnBrk="0" hangingPunct="0">
              <a:spcBef>
                <a:spcPct val="0"/>
              </a:spcBef>
              <a:defRPr>
                <a:solidFill>
                  <a:schemeClr val="tx1"/>
                </a:solidFill>
                <a:latin typeface="Arial" panose="020B0604020202020204" pitchFamily="34" charset="0"/>
                <a:cs typeface="Arial" panose="020B0604020202020204" pitchFamily="34" charset="0"/>
              </a:defRPr>
            </a:lvl2pPr>
            <a:lvl3pPr marL="1143000" indent="-228600" algn="r" rtl="1" eaLnBrk="0" hangingPunct="0">
              <a:spcBef>
                <a:spcPct val="0"/>
              </a:spcBef>
              <a:defRPr>
                <a:solidFill>
                  <a:schemeClr val="tx1"/>
                </a:solidFill>
                <a:latin typeface="Arial" panose="020B0604020202020204" pitchFamily="34" charset="0"/>
                <a:cs typeface="Arial" panose="020B0604020202020204" pitchFamily="34" charset="0"/>
              </a:defRPr>
            </a:lvl3pPr>
            <a:lvl4pPr marL="1600200" indent="-228600" algn="r" rtl="1" eaLnBrk="0" hangingPunct="0">
              <a:spcBef>
                <a:spcPct val="0"/>
              </a:spcBef>
              <a:defRPr>
                <a:solidFill>
                  <a:schemeClr val="tx1"/>
                </a:solidFill>
                <a:latin typeface="Arial" panose="020B0604020202020204" pitchFamily="34" charset="0"/>
                <a:cs typeface="Arial" panose="020B0604020202020204" pitchFamily="34" charset="0"/>
              </a:defRPr>
            </a:lvl4pPr>
            <a:lvl5pPr marL="2057400" indent="-228600" algn="r" rtl="1" eaLnBrk="0" hangingPunct="0">
              <a:spcBef>
                <a:spcPct val="0"/>
              </a:spcBef>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None/>
            </a:pPr>
            <a:fld id="{03F9DFE4-6B57-42D6-9922-873D7FC3AA9C}" type="slidenum">
              <a:rPr lang="ar-SA" altLang="en-US" sz="1200"/>
              <a:pPr eaLnBrk="1" hangingPunct="1">
                <a:buFontTx/>
                <a:buNone/>
              </a:pPr>
              <a:t>111</a:t>
            </a:fld>
            <a:endParaRPr lang="en-US" altLang="en-US" sz="120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68212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dlist.c</a:t>
            </a:r>
            <a:endParaRPr lang="en-US" dirty="0"/>
          </a:p>
        </p:txBody>
      </p:sp>
      <p:sp>
        <p:nvSpPr>
          <p:cNvPr id="4" name="Slide Number Placeholder 3"/>
          <p:cNvSpPr>
            <a:spLocks noGrp="1"/>
          </p:cNvSpPr>
          <p:nvPr>
            <p:ph type="sldNum" sz="quarter" idx="5"/>
          </p:nvPr>
        </p:nvSpPr>
        <p:spPr/>
        <p:txBody>
          <a:bodyPr/>
          <a:lstStyle/>
          <a:p>
            <a:pPr>
              <a:defRPr/>
            </a:pPr>
            <a:fld id="{0AD027D5-78EF-4CBB-B83B-959C34BFFE04}" type="slidenum">
              <a:rPr lang="en-US" smtClean="0"/>
              <a:pPr>
                <a:defRPr/>
              </a:pPr>
              <a:t>115</a:t>
            </a:fld>
            <a:endParaRPr lang="en-US"/>
          </a:p>
        </p:txBody>
      </p:sp>
    </p:spTree>
    <p:extLst>
      <p:ext uri="{BB962C8B-B14F-4D97-AF65-F5344CB8AC3E}">
        <p14:creationId xmlns:p14="http://schemas.microsoft.com/office/powerpoint/2010/main" val="770582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13</a:t>
            </a:fld>
            <a:endParaRPr lang="en-US"/>
          </a:p>
        </p:txBody>
      </p:sp>
    </p:spTree>
    <p:extLst>
      <p:ext uri="{BB962C8B-B14F-4D97-AF65-F5344CB8AC3E}">
        <p14:creationId xmlns:p14="http://schemas.microsoft.com/office/powerpoint/2010/main" val="35785782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34775887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dllist.c</a:t>
            </a:r>
            <a:endParaRPr lang="en-US" dirty="0"/>
          </a:p>
        </p:txBody>
      </p:sp>
      <p:sp>
        <p:nvSpPr>
          <p:cNvPr id="4" name="Slide Number Placeholder 3"/>
          <p:cNvSpPr>
            <a:spLocks noGrp="1"/>
          </p:cNvSpPr>
          <p:nvPr>
            <p:ph type="sldNum" sz="quarter" idx="5"/>
          </p:nvPr>
        </p:nvSpPr>
        <p:spPr/>
        <p:txBody>
          <a:bodyPr/>
          <a:lstStyle/>
          <a:p>
            <a:pPr>
              <a:defRPr/>
            </a:pPr>
            <a:fld id="{0AD027D5-78EF-4CBB-B83B-959C34BFFE04}" type="slidenum">
              <a:rPr lang="en-US" smtClean="0"/>
              <a:pPr>
                <a:defRPr/>
              </a:pPr>
              <a:t>124</a:t>
            </a:fld>
            <a:endParaRPr lang="en-US"/>
          </a:p>
        </p:txBody>
      </p:sp>
    </p:spTree>
    <p:extLst>
      <p:ext uri="{BB962C8B-B14F-4D97-AF65-F5344CB8AC3E}">
        <p14:creationId xmlns:p14="http://schemas.microsoft.com/office/powerpoint/2010/main" val="6222020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20000"/>
              </a:lnSpc>
              <a:spcBef>
                <a:spcPts val="600"/>
              </a:spcBef>
            </a:pPr>
            <a:r>
              <a:rPr lang="en-AU" dirty="0" err="1">
                <a:solidFill>
                  <a:srgbClr val="C00000"/>
                </a:solidFill>
              </a:rPr>
              <a:t>Danh</a:t>
            </a:r>
            <a:r>
              <a:rPr lang="en-AU" dirty="0">
                <a:solidFill>
                  <a:srgbClr val="C00000"/>
                </a:solidFill>
              </a:rPr>
              <a:t> </a:t>
            </a:r>
            <a:r>
              <a:rPr lang="en-AU" dirty="0" err="1">
                <a:solidFill>
                  <a:srgbClr val="C00000"/>
                </a:solidFill>
              </a:rPr>
              <a:t>sách</a:t>
            </a:r>
            <a:r>
              <a:rPr lang="en-AU" dirty="0">
                <a:solidFill>
                  <a:srgbClr val="C00000"/>
                </a:solidFill>
              </a:rPr>
              <a:t> </a:t>
            </a:r>
            <a:r>
              <a:rPr lang="en-AU" dirty="0" err="1">
                <a:solidFill>
                  <a:srgbClr val="C00000"/>
                </a:solidFill>
              </a:rPr>
              <a:t>móc</a:t>
            </a:r>
            <a:r>
              <a:rPr lang="en-AU" dirty="0">
                <a:solidFill>
                  <a:srgbClr val="C00000"/>
                </a:solidFill>
              </a:rPr>
              <a:t> </a:t>
            </a:r>
            <a:r>
              <a:rPr lang="en-AU" dirty="0" err="1">
                <a:solidFill>
                  <a:srgbClr val="C00000"/>
                </a:solidFill>
              </a:rPr>
              <a:t>nối</a:t>
            </a:r>
            <a:r>
              <a:rPr lang="en-AU" dirty="0">
                <a:solidFill>
                  <a:srgbClr val="C00000"/>
                </a:solidFill>
              </a:rPr>
              <a:t> </a:t>
            </a:r>
            <a:r>
              <a:rPr lang="en-AU" dirty="0" err="1">
                <a:solidFill>
                  <a:srgbClr val="C00000"/>
                </a:solidFill>
              </a:rPr>
              <a:t>đa</a:t>
            </a:r>
            <a:r>
              <a:rPr lang="en-AU" dirty="0">
                <a:solidFill>
                  <a:srgbClr val="C00000"/>
                </a:solidFill>
              </a:rPr>
              <a:t> </a:t>
            </a:r>
            <a:r>
              <a:rPr lang="en-AU" dirty="0" err="1">
                <a:solidFill>
                  <a:srgbClr val="C00000"/>
                </a:solidFill>
              </a:rPr>
              <a:t>dữ</a:t>
            </a:r>
            <a:r>
              <a:rPr lang="en-AU" dirty="0">
                <a:solidFill>
                  <a:srgbClr val="C00000"/>
                </a:solidFill>
              </a:rPr>
              <a:t> </a:t>
            </a:r>
            <a:r>
              <a:rPr lang="en-AU" dirty="0" err="1">
                <a:solidFill>
                  <a:srgbClr val="C00000"/>
                </a:solidFill>
              </a:rPr>
              <a:t>liệu</a:t>
            </a:r>
            <a:r>
              <a:rPr lang="en-AU" dirty="0">
                <a:solidFill>
                  <a:srgbClr val="C00000"/>
                </a:solidFill>
              </a:rPr>
              <a:t> (Linked List-Multiple data)</a:t>
            </a:r>
          </a:p>
          <a:p>
            <a:pPr lvl="1">
              <a:lnSpc>
                <a:spcPct val="120000"/>
              </a:lnSpc>
              <a:spcBef>
                <a:spcPts val="600"/>
              </a:spcBef>
            </a:pPr>
            <a:r>
              <a:rPr lang="en-AU" dirty="0" err="1">
                <a:solidFill>
                  <a:srgbClr val="C00000"/>
                </a:solidFill>
              </a:rPr>
              <a:t>Danh</a:t>
            </a:r>
            <a:r>
              <a:rPr lang="en-AU" dirty="0">
                <a:solidFill>
                  <a:srgbClr val="C00000"/>
                </a:solidFill>
              </a:rPr>
              <a:t> </a:t>
            </a:r>
            <a:r>
              <a:rPr lang="en-AU" dirty="0" err="1">
                <a:solidFill>
                  <a:srgbClr val="C00000"/>
                </a:solidFill>
              </a:rPr>
              <a:t>sách</a:t>
            </a:r>
            <a:r>
              <a:rPr lang="en-AU" dirty="0">
                <a:solidFill>
                  <a:srgbClr val="C00000"/>
                </a:solidFill>
              </a:rPr>
              <a:t> </a:t>
            </a:r>
            <a:r>
              <a:rPr lang="en-AU" dirty="0" err="1">
                <a:solidFill>
                  <a:srgbClr val="C00000"/>
                </a:solidFill>
              </a:rPr>
              <a:t>nối</a:t>
            </a:r>
            <a:r>
              <a:rPr lang="en-AU" dirty="0">
                <a:solidFill>
                  <a:srgbClr val="C00000"/>
                </a:solidFill>
              </a:rPr>
              <a:t> </a:t>
            </a:r>
            <a:r>
              <a:rPr lang="en-AU" dirty="0" err="1">
                <a:solidFill>
                  <a:srgbClr val="C00000"/>
                </a:solidFill>
              </a:rPr>
              <a:t>vòng</a:t>
            </a:r>
            <a:r>
              <a:rPr lang="en-AU" dirty="0">
                <a:solidFill>
                  <a:srgbClr val="C00000"/>
                </a:solidFill>
              </a:rPr>
              <a:t> (Circular Linked Lists) </a:t>
            </a:r>
          </a:p>
          <a:p>
            <a:pPr lvl="1">
              <a:lnSpc>
                <a:spcPct val="120000"/>
              </a:lnSpc>
              <a:spcBef>
                <a:spcPts val="600"/>
              </a:spcBef>
            </a:pPr>
            <a:r>
              <a:rPr lang="en-AU" dirty="0" err="1">
                <a:solidFill>
                  <a:srgbClr val="C00000"/>
                </a:solidFill>
              </a:rPr>
              <a:t>Danh</a:t>
            </a:r>
            <a:r>
              <a:rPr lang="en-AU" dirty="0">
                <a:solidFill>
                  <a:srgbClr val="C00000"/>
                </a:solidFill>
              </a:rPr>
              <a:t> </a:t>
            </a:r>
            <a:r>
              <a:rPr lang="en-AU" dirty="0" err="1">
                <a:solidFill>
                  <a:srgbClr val="C00000"/>
                </a:solidFill>
              </a:rPr>
              <a:t>sách</a:t>
            </a:r>
            <a:r>
              <a:rPr lang="en-AU" dirty="0">
                <a:solidFill>
                  <a:srgbClr val="C00000"/>
                </a:solidFill>
              </a:rPr>
              <a:t> </a:t>
            </a:r>
            <a:r>
              <a:rPr lang="en-AU" dirty="0" err="1">
                <a:solidFill>
                  <a:srgbClr val="C00000"/>
                </a:solidFill>
              </a:rPr>
              <a:t>nối</a:t>
            </a:r>
            <a:r>
              <a:rPr lang="en-AU" dirty="0">
                <a:solidFill>
                  <a:srgbClr val="C00000"/>
                </a:solidFill>
              </a:rPr>
              <a:t> </a:t>
            </a:r>
            <a:r>
              <a:rPr lang="en-AU" dirty="0" err="1">
                <a:solidFill>
                  <a:srgbClr val="C00000"/>
                </a:solidFill>
              </a:rPr>
              <a:t>đôi</a:t>
            </a:r>
            <a:r>
              <a:rPr lang="en-AU" dirty="0">
                <a:solidFill>
                  <a:srgbClr val="C00000"/>
                </a:solidFill>
              </a:rPr>
              <a:t> </a:t>
            </a:r>
            <a:r>
              <a:rPr lang="en-AU" dirty="0" err="1">
                <a:solidFill>
                  <a:srgbClr val="C00000"/>
                </a:solidFill>
              </a:rPr>
              <a:t>vòng</a:t>
            </a:r>
            <a:r>
              <a:rPr lang="en-AU" dirty="0">
                <a:solidFill>
                  <a:srgbClr val="C00000"/>
                </a:solidFill>
              </a:rPr>
              <a:t> (Circular Doubly Linked Lists)</a:t>
            </a:r>
          </a:p>
          <a:p>
            <a:pPr lvl="1">
              <a:lnSpc>
                <a:spcPct val="120000"/>
              </a:lnSpc>
              <a:spcBef>
                <a:spcPts val="600"/>
              </a:spcBef>
            </a:pPr>
            <a:r>
              <a:rPr lang="en-AU" dirty="0" err="1">
                <a:solidFill>
                  <a:srgbClr val="C00000"/>
                </a:solidFill>
              </a:rPr>
              <a:t>Danh</a:t>
            </a:r>
            <a:r>
              <a:rPr lang="en-AU" dirty="0">
                <a:solidFill>
                  <a:srgbClr val="C00000"/>
                </a:solidFill>
              </a:rPr>
              <a:t> </a:t>
            </a:r>
            <a:r>
              <a:rPr lang="en-AU" dirty="0" err="1">
                <a:solidFill>
                  <a:srgbClr val="C00000"/>
                </a:solidFill>
              </a:rPr>
              <a:t>sách</a:t>
            </a:r>
            <a:r>
              <a:rPr lang="en-AU" dirty="0">
                <a:solidFill>
                  <a:srgbClr val="C00000"/>
                </a:solidFill>
              </a:rPr>
              <a:t> </a:t>
            </a:r>
            <a:r>
              <a:rPr lang="en-AU" dirty="0" err="1">
                <a:solidFill>
                  <a:srgbClr val="C00000"/>
                </a:solidFill>
              </a:rPr>
              <a:t>móc</a:t>
            </a:r>
            <a:r>
              <a:rPr lang="en-AU" dirty="0">
                <a:solidFill>
                  <a:srgbClr val="C00000"/>
                </a:solidFill>
              </a:rPr>
              <a:t> </a:t>
            </a:r>
            <a:r>
              <a:rPr lang="en-AU" dirty="0" err="1">
                <a:solidFill>
                  <a:srgbClr val="C00000"/>
                </a:solidFill>
              </a:rPr>
              <a:t>nối</a:t>
            </a:r>
            <a:r>
              <a:rPr lang="en-AU" dirty="0">
                <a:solidFill>
                  <a:srgbClr val="C00000"/>
                </a:solidFill>
              </a:rPr>
              <a:t> </a:t>
            </a:r>
            <a:r>
              <a:rPr lang="en-AU" dirty="0" err="1">
                <a:solidFill>
                  <a:srgbClr val="C00000"/>
                </a:solidFill>
              </a:rPr>
              <a:t>của</a:t>
            </a:r>
            <a:r>
              <a:rPr lang="en-AU" dirty="0">
                <a:solidFill>
                  <a:srgbClr val="C00000"/>
                </a:solidFill>
              </a:rPr>
              <a:t> </a:t>
            </a:r>
            <a:r>
              <a:rPr lang="en-AU" dirty="0" err="1">
                <a:solidFill>
                  <a:srgbClr val="C00000"/>
                </a:solidFill>
              </a:rPr>
              <a:t>các</a:t>
            </a:r>
            <a:r>
              <a:rPr lang="en-AU" dirty="0">
                <a:solidFill>
                  <a:srgbClr val="C00000"/>
                </a:solidFill>
              </a:rPr>
              <a:t> </a:t>
            </a:r>
            <a:r>
              <a:rPr lang="en-AU" dirty="0" err="1">
                <a:solidFill>
                  <a:srgbClr val="C00000"/>
                </a:solidFill>
              </a:rPr>
              <a:t>danh</a:t>
            </a:r>
            <a:r>
              <a:rPr lang="en-AU" dirty="0">
                <a:solidFill>
                  <a:srgbClr val="C00000"/>
                </a:solidFill>
              </a:rPr>
              <a:t> </a:t>
            </a:r>
            <a:r>
              <a:rPr lang="en-AU" dirty="0" err="1">
                <a:solidFill>
                  <a:srgbClr val="C00000"/>
                </a:solidFill>
              </a:rPr>
              <a:t>sách</a:t>
            </a:r>
            <a:r>
              <a:rPr lang="en-AU" dirty="0">
                <a:solidFill>
                  <a:srgbClr val="C00000"/>
                </a:solidFill>
              </a:rPr>
              <a:t> (Linked Lists of Lists)</a:t>
            </a:r>
          </a:p>
          <a:p>
            <a:pPr lvl="1">
              <a:lnSpc>
                <a:spcPct val="120000"/>
              </a:lnSpc>
              <a:spcBef>
                <a:spcPts val="600"/>
              </a:spcBef>
            </a:pPr>
            <a:r>
              <a:rPr lang="en-AU" dirty="0" err="1">
                <a:solidFill>
                  <a:srgbClr val="C00000"/>
                </a:solidFill>
              </a:rPr>
              <a:t>Danh</a:t>
            </a:r>
            <a:r>
              <a:rPr lang="en-AU" dirty="0">
                <a:solidFill>
                  <a:srgbClr val="C00000"/>
                </a:solidFill>
              </a:rPr>
              <a:t> </a:t>
            </a:r>
            <a:r>
              <a:rPr lang="en-AU" dirty="0" err="1">
                <a:solidFill>
                  <a:srgbClr val="C00000"/>
                </a:solidFill>
              </a:rPr>
              <a:t>sách</a:t>
            </a:r>
            <a:r>
              <a:rPr lang="en-AU" dirty="0">
                <a:solidFill>
                  <a:srgbClr val="C00000"/>
                </a:solidFill>
              </a:rPr>
              <a:t> </a:t>
            </a:r>
            <a:r>
              <a:rPr lang="en-AU" dirty="0" err="1">
                <a:solidFill>
                  <a:srgbClr val="C00000"/>
                </a:solidFill>
              </a:rPr>
              <a:t>đa</a:t>
            </a:r>
            <a:r>
              <a:rPr lang="en-AU" dirty="0">
                <a:solidFill>
                  <a:srgbClr val="C00000"/>
                </a:solidFill>
              </a:rPr>
              <a:t> </a:t>
            </a:r>
            <a:r>
              <a:rPr lang="en-AU" dirty="0" err="1">
                <a:solidFill>
                  <a:srgbClr val="C00000"/>
                </a:solidFill>
              </a:rPr>
              <a:t>móc</a:t>
            </a:r>
            <a:r>
              <a:rPr lang="en-AU" dirty="0">
                <a:solidFill>
                  <a:srgbClr val="C00000"/>
                </a:solidFill>
              </a:rPr>
              <a:t> </a:t>
            </a:r>
            <a:r>
              <a:rPr lang="en-AU" dirty="0" err="1">
                <a:solidFill>
                  <a:srgbClr val="C00000"/>
                </a:solidFill>
              </a:rPr>
              <a:t>nối</a:t>
            </a:r>
            <a:r>
              <a:rPr lang="en-AU" dirty="0">
                <a:solidFill>
                  <a:srgbClr val="C00000"/>
                </a:solidFill>
              </a:rPr>
              <a:t> (Multiply Linked Lists)</a:t>
            </a:r>
          </a:p>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125</a:t>
            </a:fld>
            <a:endParaRPr lang="en-US"/>
          </a:p>
        </p:txBody>
      </p:sp>
    </p:spTree>
    <p:extLst>
      <p:ext uri="{BB962C8B-B14F-4D97-AF65-F5344CB8AC3E}">
        <p14:creationId xmlns:p14="http://schemas.microsoft.com/office/powerpoint/2010/main" val="42776644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err="1">
                <a:solidFill>
                  <a:schemeClr val="tx1"/>
                </a:solidFill>
                <a:effectLst/>
                <a:latin typeface="+mn-lt"/>
                <a:ea typeface="MS PGothic" panose="020B0600070205080204" pitchFamily="34" charset="-128"/>
                <a:cs typeface="ＭＳ Ｐゴシック" charset="0"/>
              </a:rPr>
              <a:t>struct</a:t>
            </a:r>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row_list</a:t>
            </a:r>
            <a:r>
              <a:rPr lang="en-US" sz="1200" b="0" i="0" kern="1200" dirty="0">
                <a:solidFill>
                  <a:schemeClr val="tx1"/>
                </a:solidFill>
                <a:effectLst/>
                <a:latin typeface="+mn-lt"/>
                <a:ea typeface="MS PGothic" panose="020B0600070205080204" pitchFamily="34" charset="-128"/>
                <a:cs typeface="ＭＳ Ｐゴシック" charset="0"/>
              </a:rPr>
              <a:t>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int</a:t>
            </a:r>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row_number</a:t>
            </a:r>
            <a:r>
              <a:rPr lang="en-US" sz="1200" b="0" i="0" kern="1200" dirty="0">
                <a:solidFill>
                  <a:schemeClr val="tx1"/>
                </a:solidFill>
                <a:effectLst/>
                <a:latin typeface="+mn-lt"/>
                <a:ea typeface="MS PGothic" panose="020B0600070205080204" pitchFamily="34" charset="-128"/>
                <a:cs typeface="ＭＳ Ｐゴシック" charset="0"/>
              </a:rPr>
              <a:t>;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struct</a:t>
            </a:r>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row_list</a:t>
            </a:r>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link_down</a:t>
            </a:r>
            <a:r>
              <a:rPr lang="en-US" sz="1200" b="0" i="0" kern="1200" dirty="0">
                <a:solidFill>
                  <a:schemeClr val="tx1"/>
                </a:solidFill>
                <a:effectLst/>
                <a:latin typeface="+mn-lt"/>
                <a:ea typeface="MS PGothic" panose="020B0600070205080204" pitchFamily="34" charset="-128"/>
                <a:cs typeface="ＭＳ Ｐゴシック" charset="0"/>
              </a:rPr>
              <a:t>;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struct</a:t>
            </a:r>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value_list</a:t>
            </a:r>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link_right</a:t>
            </a:r>
            <a:r>
              <a:rPr lang="en-US" sz="1200" b="0" i="0" kern="1200" dirty="0">
                <a:solidFill>
                  <a:schemeClr val="tx1"/>
                </a:solidFill>
                <a:effectLst/>
                <a:latin typeface="+mn-lt"/>
                <a:ea typeface="MS PGothic" panose="020B0600070205080204" pitchFamily="34" charset="-128"/>
                <a:cs typeface="ＭＳ Ｐゴシック" charset="0"/>
              </a:rPr>
              <a:t>;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Node to represent triples </a:t>
            </a:r>
          </a:p>
          <a:p>
            <a:pPr rtl="0" fontAlgn="base"/>
            <a:r>
              <a:rPr lang="en-US" sz="1200" b="0" i="0" kern="1200" dirty="0" err="1">
                <a:solidFill>
                  <a:schemeClr val="tx1"/>
                </a:solidFill>
                <a:effectLst/>
                <a:latin typeface="+mn-lt"/>
                <a:ea typeface="MS PGothic" panose="020B0600070205080204" pitchFamily="34" charset="-128"/>
                <a:cs typeface="ＭＳ Ｐゴシック" charset="0"/>
              </a:rPr>
              <a:t>struct</a:t>
            </a:r>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value_list</a:t>
            </a:r>
            <a:r>
              <a:rPr lang="en-US" sz="1200" b="0" i="0" kern="1200" dirty="0">
                <a:solidFill>
                  <a:schemeClr val="tx1"/>
                </a:solidFill>
                <a:effectLst/>
                <a:latin typeface="+mn-lt"/>
                <a:ea typeface="MS PGothic" panose="020B0600070205080204" pitchFamily="34" charset="-128"/>
                <a:cs typeface="ＭＳ Ｐゴシック" charset="0"/>
              </a:rPr>
              <a:t>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int</a:t>
            </a:r>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column_index</a:t>
            </a:r>
            <a:r>
              <a:rPr lang="en-US" sz="1200" b="0" i="0" kern="1200" dirty="0">
                <a:solidFill>
                  <a:schemeClr val="tx1"/>
                </a:solidFill>
                <a:effectLst/>
                <a:latin typeface="+mn-lt"/>
                <a:ea typeface="MS PGothic" panose="020B0600070205080204" pitchFamily="34" charset="-128"/>
                <a:cs typeface="ＭＳ Ｐゴシック" charset="0"/>
              </a:rPr>
              <a:t>;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int</a:t>
            </a:r>
            <a:r>
              <a:rPr lang="en-US" sz="1200" b="0" i="0" kern="1200" dirty="0">
                <a:solidFill>
                  <a:schemeClr val="tx1"/>
                </a:solidFill>
                <a:effectLst/>
                <a:latin typeface="+mn-lt"/>
                <a:ea typeface="MS PGothic" panose="020B0600070205080204" pitchFamily="34" charset="-128"/>
                <a:cs typeface="ＭＳ Ｐゴシック" charset="0"/>
              </a:rPr>
              <a:t> value;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struct</a:t>
            </a:r>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value_list</a:t>
            </a:r>
            <a:r>
              <a:rPr lang="en-US" sz="1200" b="0" i="0" kern="1200" dirty="0">
                <a:solidFill>
                  <a:schemeClr val="tx1"/>
                </a:solidFill>
                <a:effectLst/>
                <a:latin typeface="+mn-lt"/>
                <a:ea typeface="MS PGothic" panose="020B0600070205080204" pitchFamily="34" charset="-128"/>
                <a:cs typeface="ＭＳ Ｐゴシック" charset="0"/>
              </a:rPr>
              <a:t> *next;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a:t>
            </a:r>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129</a:t>
            </a:fld>
            <a:endParaRPr lang="en-US"/>
          </a:p>
        </p:txBody>
      </p:sp>
    </p:spTree>
    <p:extLst>
      <p:ext uri="{BB962C8B-B14F-4D97-AF65-F5344CB8AC3E}">
        <p14:creationId xmlns:p14="http://schemas.microsoft.com/office/powerpoint/2010/main" val="4132136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CFE8E5-BBDF-4AE9-8406-6991391693B6}" type="slidenum">
              <a:rPr lang="en-US" altLang="en-US"/>
              <a:pPr/>
              <a:t>130</a:t>
            </a:fld>
            <a:endParaRPr lang="en-US" altLang="en-US"/>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38325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A56172-37D1-4D62-8098-EF06F0EDA66A}" type="slidenum">
              <a:rPr lang="ar-SA" altLang="en-US"/>
              <a:pPr/>
              <a:t>131</a:t>
            </a:fld>
            <a:endParaRPr lang="en-US" altLang="en-US"/>
          </a:p>
        </p:txBody>
      </p:sp>
      <p:sp>
        <p:nvSpPr>
          <p:cNvPr id="1574914" name="Rectangle 2"/>
          <p:cNvSpPr>
            <a:spLocks noGrp="1" noRot="1" noChangeAspect="1" noChangeArrowheads="1" noTextEdit="1"/>
          </p:cNvSpPr>
          <p:nvPr>
            <p:ph type="sldImg"/>
          </p:nvPr>
        </p:nvSpPr>
        <p:spPr>
          <a:ln/>
        </p:spPr>
      </p:sp>
      <p:sp>
        <p:nvSpPr>
          <p:cNvPr id="15749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8424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132</a:t>
            </a:fld>
            <a:endParaRPr lang="en-US"/>
          </a:p>
        </p:txBody>
      </p:sp>
    </p:spTree>
    <p:extLst>
      <p:ext uri="{BB962C8B-B14F-4D97-AF65-F5344CB8AC3E}">
        <p14:creationId xmlns:p14="http://schemas.microsoft.com/office/powerpoint/2010/main" val="16426255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B73A32-B85F-4086-8B14-B3D514DCCBEF}" type="slidenum">
              <a:rPr lang="en-US" altLang="en-US"/>
              <a:pPr/>
              <a:t>135</a:t>
            </a:fld>
            <a:endParaRPr lang="en-US" alt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en-US" sz="1200" b="0" i="0" kern="1200" dirty="0">
                <a:solidFill>
                  <a:schemeClr val="tx1"/>
                </a:solidFill>
                <a:effectLst/>
                <a:latin typeface="+mn-lt"/>
                <a:ea typeface="MS PGothic" panose="020B0600070205080204" pitchFamily="34" charset="-128"/>
                <a:cs typeface="ＭＳ Ｐゴシック" charset="0"/>
              </a:rPr>
              <a:t>main() pushed onto call stack, before invoking </a:t>
            </a:r>
            <a:r>
              <a:rPr lang="en-US" sz="1200" b="0" i="0" kern="1200" dirty="0" err="1">
                <a:solidFill>
                  <a:schemeClr val="tx1"/>
                </a:solidFill>
                <a:effectLst/>
                <a:latin typeface="+mn-lt"/>
                <a:ea typeface="MS PGothic" panose="020B0600070205080204" pitchFamily="34" charset="-128"/>
                <a:cs typeface="ＭＳ Ｐゴシック" charset="0"/>
              </a:rPr>
              <a:t>methodA</a:t>
            </a:r>
            <a:r>
              <a:rPr lang="en-US" sz="1200" b="0" i="0" kern="1200" dirty="0">
                <a:solidFill>
                  <a:schemeClr val="tx1"/>
                </a:solidFill>
                <a:effectLst/>
                <a:latin typeface="+mn-lt"/>
                <a:ea typeface="MS PGothic" panose="020B0600070205080204" pitchFamily="34" charset="-128"/>
                <a:cs typeface="ＭＳ Ｐゴシック" charset="0"/>
              </a:rPr>
              <a:t>().</a:t>
            </a:r>
          </a:p>
          <a:p>
            <a:r>
              <a:rPr lang="en-US" sz="1200" b="0" i="0" kern="1200" dirty="0" err="1">
                <a:solidFill>
                  <a:schemeClr val="tx1"/>
                </a:solidFill>
                <a:effectLst/>
                <a:latin typeface="+mn-lt"/>
                <a:ea typeface="MS PGothic" panose="020B0600070205080204" pitchFamily="34" charset="-128"/>
                <a:cs typeface="ＭＳ Ｐゴシック" charset="0"/>
              </a:rPr>
              <a:t>methodA</a:t>
            </a:r>
            <a:r>
              <a:rPr lang="en-US" sz="1200" b="0" i="0" kern="1200" dirty="0">
                <a:solidFill>
                  <a:schemeClr val="tx1"/>
                </a:solidFill>
                <a:effectLst/>
                <a:latin typeface="+mn-lt"/>
                <a:ea typeface="MS PGothic" panose="020B0600070205080204" pitchFamily="34" charset="-128"/>
                <a:cs typeface="ＭＳ Ｐゴシック" charset="0"/>
              </a:rPr>
              <a:t>() pushed onto call stack, before invoking </a:t>
            </a:r>
            <a:r>
              <a:rPr lang="en-US" sz="1200" b="0" i="0" kern="1200" dirty="0" err="1">
                <a:solidFill>
                  <a:schemeClr val="tx1"/>
                </a:solidFill>
                <a:effectLst/>
                <a:latin typeface="+mn-lt"/>
                <a:ea typeface="MS PGothic" panose="020B0600070205080204" pitchFamily="34" charset="-128"/>
                <a:cs typeface="ＭＳ Ｐゴシック" charset="0"/>
              </a:rPr>
              <a:t>methodB</a:t>
            </a:r>
            <a:r>
              <a:rPr lang="en-US" sz="1200" b="0" i="0" kern="1200" dirty="0">
                <a:solidFill>
                  <a:schemeClr val="tx1"/>
                </a:solidFill>
                <a:effectLst/>
                <a:latin typeface="+mn-lt"/>
                <a:ea typeface="MS PGothic" panose="020B0600070205080204" pitchFamily="34" charset="-128"/>
                <a:cs typeface="ＭＳ Ｐゴシック" charset="0"/>
              </a:rPr>
              <a:t>().</a:t>
            </a:r>
          </a:p>
          <a:p>
            <a:r>
              <a:rPr lang="en-US" sz="1200" b="0" i="0" kern="1200" dirty="0" err="1">
                <a:solidFill>
                  <a:schemeClr val="tx1"/>
                </a:solidFill>
                <a:effectLst/>
                <a:latin typeface="+mn-lt"/>
                <a:ea typeface="MS PGothic" panose="020B0600070205080204" pitchFamily="34" charset="-128"/>
                <a:cs typeface="ＭＳ Ｐゴシック" charset="0"/>
              </a:rPr>
              <a:t>methodB</a:t>
            </a:r>
            <a:r>
              <a:rPr lang="en-US" sz="1200" b="0" i="0" kern="1200" dirty="0">
                <a:solidFill>
                  <a:schemeClr val="tx1"/>
                </a:solidFill>
                <a:effectLst/>
                <a:latin typeface="+mn-lt"/>
                <a:ea typeface="MS PGothic" panose="020B0600070205080204" pitchFamily="34" charset="-128"/>
                <a:cs typeface="ＭＳ Ｐゴシック" charset="0"/>
              </a:rPr>
              <a:t>() pushed onto call stack, before invoking </a:t>
            </a:r>
            <a:r>
              <a:rPr lang="en-US" sz="1200" b="0" i="0" kern="1200" dirty="0" err="1">
                <a:solidFill>
                  <a:schemeClr val="tx1"/>
                </a:solidFill>
                <a:effectLst/>
                <a:latin typeface="+mn-lt"/>
                <a:ea typeface="MS PGothic" panose="020B0600070205080204" pitchFamily="34" charset="-128"/>
                <a:cs typeface="ＭＳ Ｐゴシック" charset="0"/>
              </a:rPr>
              <a:t>methodC</a:t>
            </a:r>
            <a:r>
              <a:rPr lang="en-US" sz="1200" b="0" i="0" kern="1200" dirty="0">
                <a:solidFill>
                  <a:schemeClr val="tx1"/>
                </a:solidFill>
                <a:effectLst/>
                <a:latin typeface="+mn-lt"/>
                <a:ea typeface="MS PGothic" panose="020B0600070205080204" pitchFamily="34" charset="-128"/>
                <a:cs typeface="ＭＳ Ｐゴシック" charset="0"/>
              </a:rPr>
              <a:t>().</a:t>
            </a:r>
          </a:p>
          <a:p>
            <a:r>
              <a:rPr lang="en-US" sz="1200" b="0" i="0" kern="1200" dirty="0" err="1">
                <a:solidFill>
                  <a:schemeClr val="tx1"/>
                </a:solidFill>
                <a:effectLst/>
                <a:latin typeface="+mn-lt"/>
                <a:ea typeface="MS PGothic" panose="020B0600070205080204" pitchFamily="34" charset="-128"/>
                <a:cs typeface="ＭＳ Ｐゴシック" charset="0"/>
              </a:rPr>
              <a:t>methodC</a:t>
            </a:r>
            <a:r>
              <a:rPr lang="en-US" sz="1200" b="0" i="0" kern="1200" dirty="0">
                <a:solidFill>
                  <a:schemeClr val="tx1"/>
                </a:solidFill>
                <a:effectLst/>
                <a:latin typeface="+mn-lt"/>
                <a:ea typeface="MS PGothic" panose="020B0600070205080204" pitchFamily="34" charset="-128"/>
                <a:cs typeface="ＭＳ Ｐゴシック" charset="0"/>
              </a:rPr>
              <a:t>() completes.</a:t>
            </a:r>
          </a:p>
          <a:p>
            <a:r>
              <a:rPr lang="en-US" sz="1200" b="0" i="0" kern="1200" dirty="0" err="1">
                <a:solidFill>
                  <a:schemeClr val="tx1"/>
                </a:solidFill>
                <a:effectLst/>
                <a:latin typeface="+mn-lt"/>
                <a:ea typeface="MS PGothic" panose="020B0600070205080204" pitchFamily="34" charset="-128"/>
                <a:cs typeface="ＭＳ Ｐゴシック" charset="0"/>
              </a:rPr>
              <a:t>methodB</a:t>
            </a:r>
            <a:r>
              <a:rPr lang="en-US" sz="1200" b="0" i="0" kern="1200" dirty="0">
                <a:solidFill>
                  <a:schemeClr val="tx1"/>
                </a:solidFill>
                <a:effectLst/>
                <a:latin typeface="+mn-lt"/>
                <a:ea typeface="MS PGothic" panose="020B0600070205080204" pitchFamily="34" charset="-128"/>
                <a:cs typeface="ＭＳ Ｐゴシック" charset="0"/>
              </a:rPr>
              <a:t>() popped out from call stack and completes.</a:t>
            </a:r>
          </a:p>
          <a:p>
            <a:r>
              <a:rPr lang="en-US" sz="1200" b="0" i="0" kern="1200" dirty="0" err="1">
                <a:solidFill>
                  <a:schemeClr val="tx1"/>
                </a:solidFill>
                <a:effectLst/>
                <a:latin typeface="+mn-lt"/>
                <a:ea typeface="MS PGothic" panose="020B0600070205080204" pitchFamily="34" charset="-128"/>
                <a:cs typeface="ＭＳ Ｐゴシック" charset="0"/>
              </a:rPr>
              <a:t>methodA</a:t>
            </a:r>
            <a:r>
              <a:rPr lang="en-US" sz="1200" b="0" i="0" kern="1200" dirty="0">
                <a:solidFill>
                  <a:schemeClr val="tx1"/>
                </a:solidFill>
                <a:effectLst/>
                <a:latin typeface="+mn-lt"/>
                <a:ea typeface="MS PGothic" panose="020B0600070205080204" pitchFamily="34" charset="-128"/>
                <a:cs typeface="ＭＳ Ｐゴシック" charset="0"/>
              </a:rPr>
              <a:t>() popped out from the call stack and completes.</a:t>
            </a:r>
          </a:p>
          <a:p>
            <a:r>
              <a:rPr lang="en-US" sz="1200" b="0" i="0" kern="1200" dirty="0">
                <a:solidFill>
                  <a:schemeClr val="tx1"/>
                </a:solidFill>
                <a:effectLst/>
                <a:latin typeface="+mn-lt"/>
                <a:ea typeface="MS PGothic" panose="020B0600070205080204" pitchFamily="34" charset="-128"/>
                <a:cs typeface="ＭＳ Ｐゴシック" charset="0"/>
              </a:rPr>
              <a:t>main() popped out from the call stack and completes. Program exits.</a:t>
            </a:r>
          </a:p>
          <a:p>
            <a:endParaRPr lang="en-US" altLang="en-US" dirty="0"/>
          </a:p>
        </p:txBody>
      </p:sp>
    </p:spTree>
    <p:extLst>
      <p:ext uri="{BB962C8B-B14F-4D97-AF65-F5344CB8AC3E}">
        <p14:creationId xmlns:p14="http://schemas.microsoft.com/office/powerpoint/2010/main" val="38866668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B73A32-B85F-4086-8B14-B3D514DCCBEF}" type="slidenum">
              <a:rPr lang="en-US" altLang="en-US"/>
              <a:pPr/>
              <a:t>136</a:t>
            </a:fld>
            <a:endParaRPr lang="en-US" alt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en-US" altLang="en-US" dirty="0"/>
              <a:t>Parentheses /</a:t>
            </a:r>
            <a:r>
              <a:rPr lang="en-US" altLang="en-US" dirty="0" err="1"/>
              <a:t>pơ</a:t>
            </a:r>
            <a:r>
              <a:rPr lang="en-US" altLang="en-US" baseline="0" dirty="0"/>
              <a:t> </a:t>
            </a:r>
            <a:r>
              <a:rPr lang="en-US" altLang="en-US" baseline="0" dirty="0" err="1"/>
              <a:t>ren</a:t>
            </a:r>
            <a:r>
              <a:rPr lang="en-US" altLang="en-US" baseline="0" dirty="0"/>
              <a:t> </a:t>
            </a:r>
            <a:r>
              <a:rPr lang="en-US" altLang="en-US" baseline="0" dirty="0" err="1"/>
              <a:t>thơ</a:t>
            </a:r>
            <a:r>
              <a:rPr lang="en-US" altLang="en-US" baseline="0" dirty="0"/>
              <a:t> </a:t>
            </a:r>
            <a:r>
              <a:rPr lang="en-US" altLang="en-US" baseline="0" dirty="0" err="1"/>
              <a:t>si</a:t>
            </a:r>
            <a:r>
              <a:rPr lang="en-US" altLang="en-US" baseline="0" dirty="0"/>
              <a:t>/</a:t>
            </a:r>
            <a:endParaRPr lang="en-US" altLang="en-US" dirty="0"/>
          </a:p>
        </p:txBody>
      </p:sp>
    </p:spTree>
    <p:extLst>
      <p:ext uri="{BB962C8B-B14F-4D97-AF65-F5344CB8AC3E}">
        <p14:creationId xmlns:p14="http://schemas.microsoft.com/office/powerpoint/2010/main" val="40389300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170410-2809-4D54-A962-7E5CB987EA96}" type="slidenum">
              <a:rPr lang="en-US" altLang="en-US"/>
              <a:pPr/>
              <a:t>142</a:t>
            </a:fld>
            <a:endParaRPr lang="en-US" altLang="en-US"/>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61033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14</a:t>
            </a:fld>
            <a:endParaRPr lang="en-US"/>
          </a:p>
        </p:txBody>
      </p:sp>
    </p:spTree>
    <p:extLst>
      <p:ext uri="{BB962C8B-B14F-4D97-AF65-F5344CB8AC3E}">
        <p14:creationId xmlns:p14="http://schemas.microsoft.com/office/powerpoint/2010/main" val="685357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0376D3E4-79CB-4D4A-B6BC-243609033849}" type="slidenum">
              <a:rPr lang="en-US"/>
              <a:pPr/>
              <a:t>145</a:t>
            </a:fld>
            <a:endParaRPr lang="en-US"/>
          </a:p>
        </p:txBody>
      </p:sp>
      <p:sp>
        <p:nvSpPr>
          <p:cNvPr id="210946" name="Rectangle 1026"/>
          <p:cNvSpPr>
            <a:spLocks noGrp="1" noRot="1" noChangeAspect="1" noChangeArrowheads="1" noTextEdit="1"/>
          </p:cNvSpPr>
          <p:nvPr>
            <p:ph type="sldImg"/>
          </p:nvPr>
        </p:nvSpPr>
        <p:spPr>
          <a:ln cap="flat"/>
        </p:spPr>
      </p:sp>
      <p:sp>
        <p:nvSpPr>
          <p:cNvPr id="210947" name="Rectangle 1027"/>
          <p:cNvSpPr>
            <a:spLocks noGrp="1" noChangeArrowheads="1"/>
          </p:cNvSpPr>
          <p:nvPr>
            <p:ph type="body" idx="1"/>
          </p:nvPr>
        </p:nvSpPr>
        <p:spPr>
          <a:ln/>
        </p:spPr>
        <p:txBody>
          <a:bodyPr/>
          <a:lstStyle/>
          <a:p>
            <a:endParaRPr lang="en-AU"/>
          </a:p>
        </p:txBody>
      </p:sp>
    </p:spTree>
    <p:extLst>
      <p:ext uri="{BB962C8B-B14F-4D97-AF65-F5344CB8AC3E}">
        <p14:creationId xmlns:p14="http://schemas.microsoft.com/office/powerpoint/2010/main" val="2665476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79FAC962-A505-43DF-8131-C6498BD1A741}" type="slidenum">
              <a:rPr lang="en-US"/>
              <a:pPr/>
              <a:t>146</a:t>
            </a:fld>
            <a:endParaRPr lang="en-US"/>
          </a:p>
        </p:txBody>
      </p:sp>
      <p:sp>
        <p:nvSpPr>
          <p:cNvPr id="194562" name="Rectangle 2"/>
          <p:cNvSpPr>
            <a:spLocks noGrp="1" noRot="1" noChangeAspect="1" noChangeArrowheads="1" noTextEdit="1"/>
          </p:cNvSpPr>
          <p:nvPr>
            <p:ph type="sldImg"/>
          </p:nvPr>
        </p:nvSpPr>
        <p:spPr>
          <a:ln cap="flat"/>
        </p:spPr>
      </p:sp>
      <p:sp>
        <p:nvSpPr>
          <p:cNvPr id="194563" name="Rectangle 3"/>
          <p:cNvSpPr>
            <a:spLocks noGrp="1" noChangeArrowheads="1"/>
          </p:cNvSpPr>
          <p:nvPr>
            <p:ph type="body" idx="1"/>
          </p:nvPr>
        </p:nvSpPr>
        <p:spPr>
          <a:ln/>
        </p:spPr>
        <p:txBody>
          <a:bodyPr/>
          <a:lstStyle/>
          <a:p>
            <a:endParaRPr lang="en-AU"/>
          </a:p>
        </p:txBody>
      </p:sp>
    </p:spTree>
    <p:extLst>
      <p:ext uri="{BB962C8B-B14F-4D97-AF65-F5344CB8AC3E}">
        <p14:creationId xmlns:p14="http://schemas.microsoft.com/office/powerpoint/2010/main" val="12656461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5496BD1F-731C-4331-AF2F-6B28BC06965B}" type="slidenum">
              <a:rPr lang="en-US"/>
              <a:pPr/>
              <a:t>149</a:t>
            </a:fld>
            <a:endParaRPr lang="en-US"/>
          </a:p>
        </p:txBody>
      </p:sp>
      <p:sp>
        <p:nvSpPr>
          <p:cNvPr id="198658" name="Rectangle 2050"/>
          <p:cNvSpPr>
            <a:spLocks noGrp="1" noRot="1" noChangeAspect="1" noChangeArrowheads="1" noTextEdit="1"/>
          </p:cNvSpPr>
          <p:nvPr>
            <p:ph type="sldImg"/>
          </p:nvPr>
        </p:nvSpPr>
        <p:spPr>
          <a:ln/>
        </p:spPr>
      </p:sp>
      <p:sp>
        <p:nvSpPr>
          <p:cNvPr id="198659" name="Rectangle 2051"/>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217271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74C601C9-0BA4-42ED-9F6E-EE250D5D4380}" type="slidenum">
              <a:rPr lang="en-US"/>
              <a:pPr/>
              <a:t>150</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2071741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154</a:t>
            </a:fld>
            <a:endParaRPr lang="en-US"/>
          </a:p>
        </p:txBody>
      </p:sp>
    </p:spTree>
    <p:extLst>
      <p:ext uri="{BB962C8B-B14F-4D97-AF65-F5344CB8AC3E}">
        <p14:creationId xmlns:p14="http://schemas.microsoft.com/office/powerpoint/2010/main" val="13367032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159</a:t>
            </a:fld>
            <a:endParaRPr lang="en-US"/>
          </a:p>
        </p:txBody>
      </p:sp>
    </p:spTree>
    <p:extLst>
      <p:ext uri="{BB962C8B-B14F-4D97-AF65-F5344CB8AC3E}">
        <p14:creationId xmlns:p14="http://schemas.microsoft.com/office/powerpoint/2010/main" val="32471307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Queues</a:t>
            </a:r>
          </a:p>
        </p:txBody>
      </p:sp>
      <p:sp>
        <p:nvSpPr>
          <p:cNvPr id="5" name="Rectangle 3"/>
          <p:cNvSpPr>
            <a:spLocks noGrp="1" noChangeArrowheads="1"/>
          </p:cNvSpPr>
          <p:nvPr>
            <p:ph type="dt" idx="1"/>
          </p:nvPr>
        </p:nvSpPr>
        <p:spPr>
          <a:ln/>
        </p:spPr>
        <p:txBody>
          <a:bodyPr/>
          <a:lstStyle/>
          <a:p>
            <a:fld id="{AB0D8E22-9B15-4FFF-B1B9-179D022EC4F2}" type="datetime8">
              <a:rPr lang="en-US"/>
              <a:pPr/>
              <a:t>3/29/2023 6:06 PM</a:t>
            </a:fld>
            <a:endParaRPr lang="en-US"/>
          </a:p>
        </p:txBody>
      </p:sp>
      <p:sp>
        <p:nvSpPr>
          <p:cNvPr id="6" name="Rectangle 7"/>
          <p:cNvSpPr>
            <a:spLocks noGrp="1" noChangeArrowheads="1"/>
          </p:cNvSpPr>
          <p:nvPr>
            <p:ph type="sldNum" sz="quarter" idx="5"/>
          </p:nvPr>
        </p:nvSpPr>
        <p:spPr>
          <a:ln/>
        </p:spPr>
        <p:txBody>
          <a:bodyPr/>
          <a:lstStyle/>
          <a:p>
            <a:fld id="{6F7D7D29-74FC-4E84-A9A7-B39413329040}" type="slidenum">
              <a:rPr lang="en-US"/>
              <a:pPr/>
              <a:t>162</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223968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165</a:t>
            </a:fld>
            <a:endParaRPr lang="en-US"/>
          </a:p>
        </p:txBody>
      </p:sp>
    </p:spTree>
    <p:extLst>
      <p:ext uri="{BB962C8B-B14F-4D97-AF65-F5344CB8AC3E}">
        <p14:creationId xmlns:p14="http://schemas.microsoft.com/office/powerpoint/2010/main" val="36909034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a:solidFill>
                  <a:schemeClr val="bg1"/>
                </a:solidFill>
                <a:cs typeface="Times New Roman" panose="02020603050405020304" pitchFamily="18" charset="0"/>
              </a:rPr>
              <a:t>Make </a:t>
            </a:r>
            <a:r>
              <a:rPr lang="en-US" altLang="en-US" sz="1200" i="1" dirty="0">
                <a:solidFill>
                  <a:schemeClr val="bg1"/>
                </a:solidFill>
                <a:cs typeface="Times New Roman" panose="02020603050405020304" pitchFamily="18" charset="0"/>
              </a:rPr>
              <a:t>front</a:t>
            </a:r>
            <a:r>
              <a:rPr lang="en-US" altLang="en-US" sz="1200" dirty="0">
                <a:solidFill>
                  <a:schemeClr val="bg1"/>
                </a:solidFill>
                <a:cs typeface="Times New Roman" panose="02020603050405020304" pitchFamily="18" charset="0"/>
              </a:rPr>
              <a:t> point to the element </a:t>
            </a:r>
            <a:r>
              <a:rPr lang="en-US" altLang="en-US" sz="1200" b="1" dirty="0">
                <a:solidFill>
                  <a:schemeClr val="bg1"/>
                </a:solidFill>
                <a:cs typeface="Times New Roman" panose="02020603050405020304" pitchFamily="18" charset="0"/>
              </a:rPr>
              <a:t>preceding</a:t>
            </a:r>
            <a:r>
              <a:rPr lang="en-US" altLang="en-US" sz="1200" dirty="0">
                <a:solidFill>
                  <a:schemeClr val="bg1"/>
                </a:solidFill>
                <a:cs typeface="Times New Roman" panose="02020603050405020304" pitchFamily="18" charset="0"/>
              </a:rPr>
              <a:t> the front element in the queue (one memory location will be wasted).</a:t>
            </a:r>
            <a:endParaRPr lang="en-US" altLang="en-US" sz="1200" dirty="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179</a:t>
            </a:fld>
            <a:endParaRPr lang="en-US"/>
          </a:p>
        </p:txBody>
      </p:sp>
    </p:spTree>
    <p:extLst>
      <p:ext uri="{BB962C8B-B14F-4D97-AF65-F5344CB8AC3E}">
        <p14:creationId xmlns:p14="http://schemas.microsoft.com/office/powerpoint/2010/main" val="37293479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queue.c</a:t>
            </a:r>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180</a:t>
            </a:fld>
            <a:endParaRPr lang="en-US"/>
          </a:p>
        </p:txBody>
      </p:sp>
    </p:spTree>
    <p:extLst>
      <p:ext uri="{BB962C8B-B14F-4D97-AF65-F5344CB8AC3E}">
        <p14:creationId xmlns:p14="http://schemas.microsoft.com/office/powerpoint/2010/main" val="2381206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15</a:t>
            </a:fld>
            <a:endParaRPr lang="en-US"/>
          </a:p>
        </p:txBody>
      </p:sp>
    </p:spTree>
    <p:extLst>
      <p:ext uri="{BB962C8B-B14F-4D97-AF65-F5344CB8AC3E}">
        <p14:creationId xmlns:p14="http://schemas.microsoft.com/office/powerpoint/2010/main" val="16072280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a:solidFill>
                  <a:schemeClr val="bg1"/>
                </a:solidFill>
                <a:cs typeface="Times New Roman" panose="02020603050405020304" pitchFamily="18" charset="0"/>
              </a:rPr>
              <a:t>Make </a:t>
            </a:r>
            <a:r>
              <a:rPr lang="en-US" altLang="en-US" sz="1200" i="1" dirty="0">
                <a:solidFill>
                  <a:schemeClr val="bg1"/>
                </a:solidFill>
                <a:cs typeface="Times New Roman" panose="02020603050405020304" pitchFamily="18" charset="0"/>
              </a:rPr>
              <a:t>front</a:t>
            </a:r>
            <a:r>
              <a:rPr lang="en-US" altLang="en-US" sz="1200" dirty="0">
                <a:solidFill>
                  <a:schemeClr val="bg1"/>
                </a:solidFill>
                <a:cs typeface="Times New Roman" panose="02020603050405020304" pitchFamily="18" charset="0"/>
              </a:rPr>
              <a:t> point to the element </a:t>
            </a:r>
            <a:r>
              <a:rPr lang="en-US" altLang="en-US" sz="1200" b="1" dirty="0">
                <a:solidFill>
                  <a:schemeClr val="bg1"/>
                </a:solidFill>
                <a:cs typeface="Times New Roman" panose="02020603050405020304" pitchFamily="18" charset="0"/>
              </a:rPr>
              <a:t>preceding</a:t>
            </a:r>
            <a:r>
              <a:rPr lang="en-US" altLang="en-US" sz="1200" dirty="0">
                <a:solidFill>
                  <a:schemeClr val="bg1"/>
                </a:solidFill>
                <a:cs typeface="Times New Roman" panose="02020603050405020304" pitchFamily="18" charset="0"/>
              </a:rPr>
              <a:t> the front element in the queue (one memory location will be wasted).</a:t>
            </a:r>
            <a:endParaRPr lang="en-US" altLang="en-US" sz="1200" dirty="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181</a:t>
            </a:fld>
            <a:endParaRPr lang="en-US"/>
          </a:p>
        </p:txBody>
      </p:sp>
    </p:spTree>
    <p:extLst>
      <p:ext uri="{BB962C8B-B14F-4D97-AF65-F5344CB8AC3E}">
        <p14:creationId xmlns:p14="http://schemas.microsoft.com/office/powerpoint/2010/main" val="496984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183</a:t>
            </a:fld>
            <a:endParaRPr lang="en-US"/>
          </a:p>
        </p:txBody>
      </p:sp>
    </p:spTree>
    <p:extLst>
      <p:ext uri="{BB962C8B-B14F-4D97-AF65-F5344CB8AC3E}">
        <p14:creationId xmlns:p14="http://schemas.microsoft.com/office/powerpoint/2010/main" val="5624837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a:solidFill>
                  <a:schemeClr val="bg1"/>
                </a:solidFill>
                <a:cs typeface="Times New Roman" panose="02020603050405020304" pitchFamily="18" charset="0"/>
              </a:rPr>
              <a:t>Make </a:t>
            </a:r>
            <a:r>
              <a:rPr lang="en-US" altLang="en-US" sz="1200" i="1" dirty="0">
                <a:solidFill>
                  <a:schemeClr val="bg1"/>
                </a:solidFill>
                <a:cs typeface="Times New Roman" panose="02020603050405020304" pitchFamily="18" charset="0"/>
              </a:rPr>
              <a:t>front</a:t>
            </a:r>
            <a:r>
              <a:rPr lang="en-US" altLang="en-US" sz="1200" dirty="0">
                <a:solidFill>
                  <a:schemeClr val="bg1"/>
                </a:solidFill>
                <a:cs typeface="Times New Roman" panose="02020603050405020304" pitchFamily="18" charset="0"/>
              </a:rPr>
              <a:t> point to the element </a:t>
            </a:r>
            <a:r>
              <a:rPr lang="en-US" altLang="en-US" sz="1200" b="1" dirty="0">
                <a:solidFill>
                  <a:schemeClr val="bg1"/>
                </a:solidFill>
                <a:cs typeface="Times New Roman" panose="02020603050405020304" pitchFamily="18" charset="0"/>
              </a:rPr>
              <a:t>preceding</a:t>
            </a:r>
            <a:r>
              <a:rPr lang="en-US" altLang="en-US" sz="1200" dirty="0">
                <a:solidFill>
                  <a:schemeClr val="bg1"/>
                </a:solidFill>
                <a:cs typeface="Times New Roman" panose="02020603050405020304" pitchFamily="18" charset="0"/>
              </a:rPr>
              <a:t> the front element in the queue (one memory location will be wasted).</a:t>
            </a:r>
            <a:endParaRPr lang="en-US" altLang="en-US" sz="1200" dirty="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184</a:t>
            </a:fld>
            <a:endParaRPr lang="en-US"/>
          </a:p>
        </p:txBody>
      </p:sp>
    </p:spTree>
    <p:extLst>
      <p:ext uri="{BB962C8B-B14F-4D97-AF65-F5344CB8AC3E}">
        <p14:creationId xmlns:p14="http://schemas.microsoft.com/office/powerpoint/2010/main" val="40091261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a:solidFill>
                  <a:schemeClr val="bg1"/>
                </a:solidFill>
                <a:cs typeface="Times New Roman" panose="02020603050405020304" pitchFamily="18" charset="0"/>
              </a:rPr>
              <a:t>Make </a:t>
            </a:r>
            <a:r>
              <a:rPr lang="en-US" altLang="en-US" sz="1200" i="1" dirty="0">
                <a:solidFill>
                  <a:schemeClr val="bg1"/>
                </a:solidFill>
                <a:cs typeface="Times New Roman" panose="02020603050405020304" pitchFamily="18" charset="0"/>
              </a:rPr>
              <a:t>front</a:t>
            </a:r>
            <a:r>
              <a:rPr lang="en-US" altLang="en-US" sz="1200" dirty="0">
                <a:solidFill>
                  <a:schemeClr val="bg1"/>
                </a:solidFill>
                <a:cs typeface="Times New Roman" panose="02020603050405020304" pitchFamily="18" charset="0"/>
              </a:rPr>
              <a:t> point to the element </a:t>
            </a:r>
            <a:r>
              <a:rPr lang="en-US" altLang="en-US" sz="1200" b="1" dirty="0">
                <a:solidFill>
                  <a:schemeClr val="bg1"/>
                </a:solidFill>
                <a:cs typeface="Times New Roman" panose="02020603050405020304" pitchFamily="18" charset="0"/>
              </a:rPr>
              <a:t>preceding</a:t>
            </a:r>
            <a:r>
              <a:rPr lang="en-US" altLang="en-US" sz="1200" dirty="0">
                <a:solidFill>
                  <a:schemeClr val="bg1"/>
                </a:solidFill>
                <a:cs typeface="Times New Roman" panose="02020603050405020304" pitchFamily="18" charset="0"/>
              </a:rPr>
              <a:t> the front element in the queue (one memory location will be wasted).</a:t>
            </a:r>
            <a:endParaRPr lang="en-US" altLang="en-US" sz="1200" dirty="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189</a:t>
            </a:fld>
            <a:endParaRPr lang="en-US"/>
          </a:p>
        </p:txBody>
      </p:sp>
    </p:spTree>
    <p:extLst>
      <p:ext uri="{BB962C8B-B14F-4D97-AF65-F5344CB8AC3E}">
        <p14:creationId xmlns:p14="http://schemas.microsoft.com/office/powerpoint/2010/main" val="37137688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a:solidFill>
                  <a:schemeClr val="bg1"/>
                </a:solidFill>
                <a:cs typeface="Times New Roman" panose="02020603050405020304" pitchFamily="18" charset="0"/>
              </a:rPr>
              <a:t>Make </a:t>
            </a:r>
            <a:r>
              <a:rPr lang="en-US" altLang="en-US" sz="1200" i="1" dirty="0">
                <a:solidFill>
                  <a:schemeClr val="bg1"/>
                </a:solidFill>
                <a:cs typeface="Times New Roman" panose="02020603050405020304" pitchFamily="18" charset="0"/>
              </a:rPr>
              <a:t>front</a:t>
            </a:r>
            <a:r>
              <a:rPr lang="en-US" altLang="en-US" sz="1200" dirty="0">
                <a:solidFill>
                  <a:schemeClr val="bg1"/>
                </a:solidFill>
                <a:cs typeface="Times New Roman" panose="02020603050405020304" pitchFamily="18" charset="0"/>
              </a:rPr>
              <a:t> point to the element </a:t>
            </a:r>
            <a:r>
              <a:rPr lang="en-US" altLang="en-US" sz="1200" b="1" dirty="0">
                <a:solidFill>
                  <a:schemeClr val="bg1"/>
                </a:solidFill>
                <a:cs typeface="Times New Roman" panose="02020603050405020304" pitchFamily="18" charset="0"/>
              </a:rPr>
              <a:t>preceding</a:t>
            </a:r>
            <a:r>
              <a:rPr lang="en-US" altLang="en-US" sz="1200" dirty="0">
                <a:solidFill>
                  <a:schemeClr val="bg1"/>
                </a:solidFill>
                <a:cs typeface="Times New Roman" panose="02020603050405020304" pitchFamily="18" charset="0"/>
              </a:rPr>
              <a:t> the front element in the queue (one memory location will be wasted).</a:t>
            </a:r>
            <a:endParaRPr lang="en-US" altLang="en-US" sz="1200" dirty="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190</a:t>
            </a:fld>
            <a:endParaRPr lang="en-US"/>
          </a:p>
        </p:txBody>
      </p:sp>
    </p:spTree>
    <p:extLst>
      <p:ext uri="{BB962C8B-B14F-4D97-AF65-F5344CB8AC3E}">
        <p14:creationId xmlns:p14="http://schemas.microsoft.com/office/powerpoint/2010/main" val="8441729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a:solidFill>
                  <a:schemeClr val="bg1"/>
                </a:solidFill>
                <a:cs typeface="Times New Roman" panose="02020603050405020304" pitchFamily="18" charset="0"/>
              </a:rPr>
              <a:t>Make </a:t>
            </a:r>
            <a:r>
              <a:rPr lang="en-US" altLang="en-US" sz="1200" i="1" dirty="0">
                <a:solidFill>
                  <a:schemeClr val="bg1"/>
                </a:solidFill>
                <a:cs typeface="Times New Roman" panose="02020603050405020304" pitchFamily="18" charset="0"/>
              </a:rPr>
              <a:t>front</a:t>
            </a:r>
            <a:r>
              <a:rPr lang="en-US" altLang="en-US" sz="1200" dirty="0">
                <a:solidFill>
                  <a:schemeClr val="bg1"/>
                </a:solidFill>
                <a:cs typeface="Times New Roman" panose="02020603050405020304" pitchFamily="18" charset="0"/>
              </a:rPr>
              <a:t> point to the element </a:t>
            </a:r>
            <a:r>
              <a:rPr lang="en-US" altLang="en-US" sz="1200" b="1" dirty="0">
                <a:solidFill>
                  <a:schemeClr val="bg1"/>
                </a:solidFill>
                <a:cs typeface="Times New Roman" panose="02020603050405020304" pitchFamily="18" charset="0"/>
              </a:rPr>
              <a:t>preceding</a:t>
            </a:r>
            <a:r>
              <a:rPr lang="en-US" altLang="en-US" sz="1200" dirty="0">
                <a:solidFill>
                  <a:schemeClr val="bg1"/>
                </a:solidFill>
                <a:cs typeface="Times New Roman" panose="02020603050405020304" pitchFamily="18" charset="0"/>
              </a:rPr>
              <a:t> the front element in the queue (one memory location will be wasted).</a:t>
            </a:r>
            <a:endParaRPr lang="en-US" altLang="en-US" sz="1200" dirty="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191</a:t>
            </a:fld>
            <a:endParaRPr lang="en-US"/>
          </a:p>
        </p:txBody>
      </p:sp>
    </p:spTree>
    <p:extLst>
      <p:ext uri="{BB962C8B-B14F-4D97-AF65-F5344CB8AC3E}">
        <p14:creationId xmlns:p14="http://schemas.microsoft.com/office/powerpoint/2010/main" val="2739440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t>
            </a:r>
            <a:r>
              <a:rPr lang="en-US" dirty="0" err="1"/>
              <a:t>ppoi</a:t>
            </a:r>
            <a:r>
              <a:rPr lang="en-US" dirty="0"/>
              <a:t> </a:t>
            </a:r>
            <a:r>
              <a:rPr lang="en-US" dirty="0" err="1"/>
              <a:t>ipo</a:t>
            </a:r>
            <a:r>
              <a:rPr lang="en-US" dirty="0"/>
              <a:t> m,.,</a:t>
            </a:r>
            <a:r>
              <a:rPr lang="en-US" dirty="0" err="1"/>
              <a:t>k.jnkm</a:t>
            </a:r>
            <a:r>
              <a:rPr lang="en-US" dirty="0"/>
              <a:t> </a:t>
            </a:r>
            <a:r>
              <a:rPr lang="vi-VN" dirty="0"/>
              <a:t> </a:t>
            </a:r>
            <a:r>
              <a:rPr lang="en-US" altLang="en-US" sz="1200" b="1" dirty="0">
                <a:solidFill>
                  <a:srgbClr val="FF0000"/>
                </a:solidFill>
                <a:latin typeface="Times" panose="02020603050405020304" pitchFamily="18" charset="0"/>
                <a:cs typeface="Times" panose="02020603050405020304" pitchFamily="18" charset="0"/>
              </a:rPr>
              <a:t>The initial values for </a:t>
            </a:r>
            <a:r>
              <a:rPr lang="en-US" altLang="en-US" sz="1200" b="1" i="1" dirty="0">
                <a:solidFill>
                  <a:srgbClr val="FF0000"/>
                </a:solidFill>
                <a:latin typeface="Times" panose="02020603050405020304" pitchFamily="18" charset="0"/>
                <a:cs typeface="Times" panose="02020603050405020304" pitchFamily="18" charset="0"/>
              </a:rPr>
              <a:t>front</a:t>
            </a:r>
            <a:r>
              <a:rPr lang="en-US" altLang="en-US" sz="1200" b="1" dirty="0">
                <a:solidFill>
                  <a:srgbClr val="FF0000"/>
                </a:solidFill>
                <a:latin typeface="Times" panose="02020603050405020304" pitchFamily="18" charset="0"/>
                <a:cs typeface="Times" panose="02020603050405020304" pitchFamily="18" charset="0"/>
              </a:rPr>
              <a:t> and </a:t>
            </a:r>
            <a:r>
              <a:rPr lang="en-US" altLang="en-US" sz="1200" b="1" i="1" dirty="0">
                <a:solidFill>
                  <a:srgbClr val="FF0000"/>
                </a:solidFill>
                <a:latin typeface="Times" panose="02020603050405020304" pitchFamily="18" charset="0"/>
                <a:cs typeface="Times" panose="02020603050405020304" pitchFamily="18" charset="0"/>
              </a:rPr>
              <a:t>rear </a:t>
            </a:r>
            <a:r>
              <a:rPr lang="en-US" altLang="en-US" sz="1200" b="1" dirty="0">
                <a:solidFill>
                  <a:srgbClr val="FF0000"/>
                </a:solidFill>
                <a:latin typeface="Times" panose="02020603050405020304" pitchFamily="18" charset="0"/>
                <a:cs typeface="Times" panose="02020603050405020304" pitchFamily="18" charset="0"/>
              </a:rPr>
              <a:t>:</a:t>
            </a:r>
          </a:p>
          <a:p>
            <a:pPr marL="0" indent="0">
              <a:buNone/>
            </a:pPr>
            <a:r>
              <a:rPr lang="en-US" altLang="en-US" sz="1200" b="1" dirty="0">
                <a:solidFill>
                  <a:srgbClr val="FF0000"/>
                </a:solidFill>
                <a:latin typeface="Courier"/>
                <a:cs typeface="Times" panose="02020603050405020304" pitchFamily="18" charset="0"/>
              </a:rPr>
              <a:t>        front = rear = </a:t>
            </a:r>
            <a:r>
              <a:rPr lang="vi-VN" altLang="en-US" sz="1200" b="1" dirty="0">
                <a:solidFill>
                  <a:srgbClr val="FF0000"/>
                </a:solidFill>
                <a:latin typeface="Courier"/>
                <a:cs typeface="Times" panose="02020603050405020304" pitchFamily="18" charset="0"/>
              </a:rPr>
              <a:t>.,  m</a:t>
            </a:r>
            <a:r>
              <a:rPr lang="en-US" altLang="en-US" sz="1200" b="1" dirty="0" err="1">
                <a:solidFill>
                  <a:srgbClr val="FF0000"/>
                </a:solidFill>
                <a:latin typeface="Courier"/>
                <a:cs typeface="Times" panose="02020603050405020304" pitchFamily="18" charset="0"/>
              </a:rPr>
              <a:t>maxSize</a:t>
            </a:r>
            <a:r>
              <a:rPr lang="en-US" altLang="en-US" sz="1200" b="1" dirty="0">
                <a:solidFill>
                  <a:srgbClr val="FF0000"/>
                </a:solidFill>
                <a:latin typeface="Courier"/>
                <a:cs typeface="Times" panose="02020603050405020304" pitchFamily="18" charset="0"/>
              </a:rPr>
              <a:t> – 1;</a:t>
            </a:r>
          </a:p>
          <a:p>
            <a:r>
              <a:rPr lang="vi-VN" dirty="0"/>
              <a:t>Mlpmkllkop .jio ilio’j/</a:t>
            </a:r>
            <a:r>
              <a:rPr lang="en-US" dirty="0"/>
              <a:t>0-pp;/l’o9,9oolpo[;p]00l\\\\]</a:t>
            </a:r>
          </a:p>
        </p:txBody>
      </p:sp>
      <p:sp>
        <p:nvSpPr>
          <p:cNvPr id="4" name="Slide Number Placeholder 3"/>
          <p:cNvSpPr>
            <a:spLocks noGrp="1"/>
          </p:cNvSpPr>
          <p:nvPr>
            <p:ph type="sldNum" sz="quarter" idx="10"/>
          </p:nvPr>
        </p:nvSpPr>
        <p:spPr/>
        <p:txBody>
          <a:bodyPr/>
          <a:lstStyle/>
          <a:p>
            <a:pPr>
              <a:defRPr/>
            </a:pPr>
            <a:fld id="{12375F28-997F-4A45-A1F4-36AFC25B4D9B}" type="slidenum">
              <a:rPr lang="en-US" altLang="en-US" smtClean="0"/>
              <a:pPr>
                <a:defRPr/>
              </a:pPr>
              <a:t>201</a:t>
            </a:fld>
            <a:endParaRPr lang="en-US" altLang="en-US"/>
          </a:p>
        </p:txBody>
      </p:sp>
    </p:spTree>
    <p:extLst>
      <p:ext uri="{BB962C8B-B14F-4D97-AF65-F5344CB8AC3E}">
        <p14:creationId xmlns:p14="http://schemas.microsoft.com/office/powerpoint/2010/main" val="226734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16</a:t>
            </a:fld>
            <a:endParaRPr lang="en-US"/>
          </a:p>
        </p:txBody>
      </p:sp>
    </p:spTree>
    <p:extLst>
      <p:ext uri="{BB962C8B-B14F-4D97-AF65-F5344CB8AC3E}">
        <p14:creationId xmlns:p14="http://schemas.microsoft.com/office/powerpoint/2010/main" val="71986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17</a:t>
            </a:fld>
            <a:endParaRPr lang="en-US"/>
          </a:p>
        </p:txBody>
      </p:sp>
    </p:spTree>
    <p:extLst>
      <p:ext uri="{BB962C8B-B14F-4D97-AF65-F5344CB8AC3E}">
        <p14:creationId xmlns:p14="http://schemas.microsoft.com/office/powerpoint/2010/main" val="343142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9144000" cy="3886200"/>
          </a:xfrm>
          <a:prstGeom prst="rect">
            <a:avLst/>
          </a:prstGeom>
          <a:solidFill>
            <a:srgbClr val="4478B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5" name="Picture 46" descr="LOGO_128.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219200" y="0"/>
            <a:ext cx="7620000" cy="1295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6600">
                <a:solidFill>
                  <a:schemeClr val="tx1"/>
                </a:solidFill>
                <a:latin typeface="Calibri" panose="020F0502020204030204" pitchFamily="34" charset="0"/>
                <a:ea typeface="MS PGothic" panose="020B0600070205080204" pitchFamily="34" charset="-128"/>
              </a:defRPr>
            </a:lvl1pPr>
            <a:lvl2pPr marL="742950" indent="-285750" eaLnBrk="0" hangingPunct="0">
              <a:defRPr sz="6600">
                <a:solidFill>
                  <a:schemeClr val="tx1"/>
                </a:solidFill>
                <a:latin typeface="Calibri" panose="020F0502020204030204" pitchFamily="34" charset="0"/>
                <a:ea typeface="MS PGothic" panose="020B0600070205080204" pitchFamily="34" charset="-128"/>
              </a:defRPr>
            </a:lvl2pPr>
            <a:lvl3pPr marL="1143000" indent="-228600" eaLnBrk="0" hangingPunct="0">
              <a:defRPr sz="6600">
                <a:solidFill>
                  <a:schemeClr val="tx1"/>
                </a:solidFill>
                <a:latin typeface="Calibri" panose="020F0502020204030204" pitchFamily="34" charset="0"/>
                <a:ea typeface="MS PGothic" panose="020B0600070205080204" pitchFamily="34" charset="-128"/>
              </a:defRPr>
            </a:lvl3pPr>
            <a:lvl4pPr marL="1600200" indent="-228600" eaLnBrk="0" hangingPunct="0">
              <a:defRPr sz="6600">
                <a:solidFill>
                  <a:schemeClr val="tx1"/>
                </a:solidFill>
                <a:latin typeface="Calibri" panose="020F0502020204030204" pitchFamily="34" charset="0"/>
                <a:ea typeface="MS PGothic" panose="020B0600070205080204" pitchFamily="34" charset="-128"/>
              </a:defRPr>
            </a:lvl4pPr>
            <a:lvl5pPr marL="2057400" indent="-228600" eaLnBrk="0" hangingPunct="0">
              <a:defRPr sz="66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50000"/>
              </a:spcBef>
              <a:spcAft>
                <a:spcPct val="0"/>
              </a:spcAft>
              <a:defRPr sz="66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50000"/>
              </a:spcBef>
              <a:spcAft>
                <a:spcPct val="0"/>
              </a:spcAft>
              <a:defRPr sz="66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50000"/>
              </a:spcBef>
              <a:spcAft>
                <a:spcPct val="0"/>
              </a:spcAft>
              <a:defRPr sz="66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50000"/>
              </a:spcBef>
              <a:spcAft>
                <a:spcPct val="0"/>
              </a:spcAft>
              <a:defRPr sz="6600">
                <a:solidFill>
                  <a:schemeClr val="tx1"/>
                </a:solidFill>
                <a:latin typeface="Calibri" panose="020F0502020204030204" pitchFamily="34" charset="0"/>
                <a:ea typeface="MS PGothic" panose="020B0600070205080204" pitchFamily="34" charset="-128"/>
              </a:defRPr>
            </a:lvl9pPr>
          </a:lstStyle>
          <a:p>
            <a:pPr eaLnBrk="1" hangingPunct="1">
              <a:defRPr/>
            </a:pPr>
            <a:r>
              <a:rPr lang="en-US" sz="2000">
                <a:solidFill>
                  <a:schemeClr val="bg1"/>
                </a:solidFill>
                <a:latin typeface="Arial" panose="020B0604020202020204" pitchFamily="34" charset="0"/>
                <a:cs typeface="Arial" panose="020B0604020202020204" pitchFamily="34" charset="0"/>
              </a:rPr>
              <a:t>TRƯỜNG ĐẠI HỌC BÁCH KHOA HÀ NỘI</a:t>
            </a:r>
          </a:p>
          <a:p>
            <a:pPr eaLnBrk="1" hangingPunct="1">
              <a:defRPr/>
            </a:pPr>
            <a:r>
              <a:rPr lang="en-US" sz="2000">
                <a:solidFill>
                  <a:schemeClr val="bg1"/>
                </a:solidFill>
                <a:latin typeface="Arial" panose="020B0604020202020204" pitchFamily="34" charset="0"/>
                <a:cs typeface="Arial" panose="020B0604020202020204" pitchFamily="34" charset="0"/>
              </a:rPr>
              <a:t>VIỆN CÔNG NGHỆ THÔNG TIN VÀ TRUYỀN THÔNG</a:t>
            </a:r>
            <a:endParaRPr lang="en-US" sz="2000">
              <a:solidFill>
                <a:srgbClr val="FFFFFF"/>
              </a:solidFill>
              <a:cs typeface="Arial" panose="020B0604020202020204" pitchFamily="34" charset="0"/>
            </a:endParaRPr>
          </a:p>
        </p:txBody>
      </p:sp>
      <p:sp>
        <p:nvSpPr>
          <p:cNvPr id="3" name="Subtitle 2"/>
          <p:cNvSpPr>
            <a:spLocks noGrp="1"/>
          </p:cNvSpPr>
          <p:nvPr>
            <p:ph type="subTitle" idx="1"/>
          </p:nvPr>
        </p:nvSpPr>
        <p:spPr>
          <a:xfrm>
            <a:off x="609600" y="4495800"/>
            <a:ext cx="7010400" cy="1143000"/>
          </a:xfrm>
        </p:spPr>
        <p:txBody>
          <a:bodyPr/>
          <a:lstStyle>
            <a:lvl1pPr marL="0" indent="0" algn="l">
              <a:buNone/>
              <a:defRPr sz="2800">
                <a:solidFill>
                  <a:srgbClr val="0033CC"/>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nvPr>
        </p:nvSpPr>
        <p:spPr>
          <a:xfrm>
            <a:off x="533400" y="2057400"/>
            <a:ext cx="8077200" cy="1470025"/>
          </a:xfrm>
        </p:spPr>
        <p:txBody>
          <a:bodyPr/>
          <a:lstStyle>
            <a:lvl1pPr algn="l">
              <a:defRPr sz="3600">
                <a:solidFill>
                  <a:schemeClr val="bg1"/>
                </a:solidFill>
                <a:latin typeface="Arial" pitchFamily="34" charset="0"/>
                <a:cs typeface="Arial" pitchFamily="34" charset="0"/>
              </a:defRPr>
            </a:lvl1pPr>
          </a:lstStyle>
          <a:p>
            <a:r>
              <a:rPr lang="en-US"/>
              <a:t>Click to edit Master title style</a:t>
            </a:r>
          </a:p>
        </p:txBody>
      </p:sp>
    </p:spTree>
    <p:extLst>
      <p:ext uri="{BB962C8B-B14F-4D97-AF65-F5344CB8AC3E}">
        <p14:creationId xmlns:p14="http://schemas.microsoft.com/office/powerpoint/2010/main" val="1353766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6A04C4D6-1C9E-4040-B959-C5D38A74DD14}" type="slidenum">
              <a:rPr lang="en-US" altLang="en-US"/>
              <a:pPr/>
              <a:t>‹#›</a:t>
            </a:fld>
            <a:endParaRPr lang="en-US" altLang="en-US"/>
          </a:p>
        </p:txBody>
      </p:sp>
    </p:spTree>
    <p:extLst>
      <p:ext uri="{BB962C8B-B14F-4D97-AF65-F5344CB8AC3E}">
        <p14:creationId xmlns:p14="http://schemas.microsoft.com/office/powerpoint/2010/main" val="832583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ltLang="en-US"/>
              <a:t>11.</a:t>
            </a:r>
            <a:fld id="{46811081-042E-4897-B9B3-A0A820E60D97}" type="slidenum">
              <a:rPr lang="ar-SA" altLang="en-US">
                <a:cs typeface="Arial" panose="020B0604020202020204" pitchFamily="34" charset="0"/>
              </a:rPr>
              <a:pPr/>
              <a:t>‹#›</a:t>
            </a:fld>
            <a:endParaRPr lang="en-US" altLang="en-US"/>
          </a:p>
        </p:txBody>
      </p:sp>
    </p:spTree>
    <p:extLst>
      <p:ext uri="{BB962C8B-B14F-4D97-AF65-F5344CB8AC3E}">
        <p14:creationId xmlns:p14="http://schemas.microsoft.com/office/powerpoint/2010/main" val="1515909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endParaRPr lang="en-US"/>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248400"/>
            <a:ext cx="1905000" cy="457200"/>
          </a:xfrm>
        </p:spPr>
        <p:txBody>
          <a:bodyPr/>
          <a:lstStyle>
            <a:lvl1pPr>
              <a:defRPr/>
            </a:lvl1pPr>
          </a:lstStyle>
          <a:p>
            <a:fld id="{81FFE84A-B9CE-4DBB-8BD3-D763C47B3C5A}" type="slidenum">
              <a:rPr lang="en-US"/>
              <a:pPr/>
              <a:t>‹#›</a:t>
            </a:fld>
            <a:endParaRPr lang="en-US"/>
          </a:p>
        </p:txBody>
      </p:sp>
    </p:spTree>
    <p:extLst>
      <p:ext uri="{BB962C8B-B14F-4D97-AF65-F5344CB8AC3E}">
        <p14:creationId xmlns:p14="http://schemas.microsoft.com/office/powerpoint/2010/main" val="1329407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89681101-023D-40BD-A2D5-1BE569FA9ED1}" type="slidenum">
              <a:rPr lang="en-US"/>
              <a:pPr>
                <a:defRPr/>
              </a:pPr>
              <a:t>‹#›</a:t>
            </a:fld>
            <a:endParaRPr lang="en-US"/>
          </a:p>
        </p:txBody>
      </p:sp>
    </p:spTree>
    <p:extLst>
      <p:ext uri="{BB962C8B-B14F-4D97-AF65-F5344CB8AC3E}">
        <p14:creationId xmlns:p14="http://schemas.microsoft.com/office/powerpoint/2010/main" val="3050700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sz="half" idx="1"/>
          </p:nvPr>
        </p:nvSpPr>
        <p:spPr>
          <a:xfrm>
            <a:off x="457200" y="1143000"/>
            <a:ext cx="4038600" cy="4983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038600" cy="4983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02A36C7-64AD-493B-A2E3-FF995BB373FA}" type="slidenum">
              <a:rPr lang="en-US"/>
              <a:pPr>
                <a:defRPr/>
              </a:pPr>
              <a:t>‹#›</a:t>
            </a:fld>
            <a:endParaRPr lang="en-US"/>
          </a:p>
        </p:txBody>
      </p:sp>
    </p:spTree>
    <p:extLst>
      <p:ext uri="{BB962C8B-B14F-4D97-AF65-F5344CB8AC3E}">
        <p14:creationId xmlns:p14="http://schemas.microsoft.com/office/powerpoint/2010/main" val="2428479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457200" y="1066800"/>
            <a:ext cx="4040188" cy="762000"/>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05000"/>
            <a:ext cx="4040188" cy="42211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066800"/>
            <a:ext cx="4041775" cy="762000"/>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05000"/>
            <a:ext cx="4041775" cy="42211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5B531E3-1644-4945-BBCC-C2869EBB3C31}" type="slidenum">
              <a:rPr lang="en-US"/>
              <a:pPr>
                <a:defRPr/>
              </a:pPr>
              <a:t>‹#›</a:t>
            </a:fld>
            <a:endParaRPr lang="en-US"/>
          </a:p>
        </p:txBody>
      </p:sp>
    </p:spTree>
    <p:extLst>
      <p:ext uri="{BB962C8B-B14F-4D97-AF65-F5344CB8AC3E}">
        <p14:creationId xmlns:p14="http://schemas.microsoft.com/office/powerpoint/2010/main" val="2590212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686800" cy="838200"/>
          </a:xfrm>
        </p:spPr>
        <p:txBody>
          <a:bodyPr>
            <a:normAutofit/>
          </a:bodyPr>
          <a:lstStyle>
            <a:lvl1pPr>
              <a:defRPr sz="3600"/>
            </a:lvl1pPr>
          </a:lstStyle>
          <a:p>
            <a:r>
              <a:rPr lang="en-US"/>
              <a:t>Click to edit Master title style</a:t>
            </a:r>
          </a:p>
        </p:txBody>
      </p:sp>
      <p:sp>
        <p:nvSpPr>
          <p:cNvPr id="9" name="Content Placeholder 2"/>
          <p:cNvSpPr>
            <a:spLocks noGrp="1"/>
          </p:cNvSpPr>
          <p:nvPr>
            <p:ph idx="1"/>
          </p:nvPr>
        </p:nvSpPr>
        <p:spPr>
          <a:xfrm>
            <a:off x="457200" y="1066800"/>
            <a:ext cx="8229600" cy="5257800"/>
          </a:xfrm>
        </p:spPr>
        <p:txBody>
          <a:bodyPr/>
          <a:lstStyle>
            <a:lvl1pPr>
              <a:defRPr sz="2800" b="1">
                <a:solidFill>
                  <a:schemeClr val="tx1"/>
                </a:solidFill>
                <a:latin typeface="Courier New" pitchFamily="49" charset="0"/>
                <a:cs typeface="Courier New" pitchFamily="49" charset="0"/>
              </a:defRPr>
            </a:lvl1pPr>
            <a:lvl2pPr>
              <a:defRPr sz="2800"/>
            </a:lvl2pPr>
            <a:lvl3pPr>
              <a:defRPr sz="2400"/>
            </a:lvl3pPr>
            <a:lvl4pPr>
              <a:defRPr sz="2000"/>
            </a:lvl4pPr>
          </a:lstStyle>
          <a:p>
            <a:pPr lvl="0"/>
            <a:r>
              <a:rPr lang="en-US"/>
              <a:t>Click to edit Master text styles</a:t>
            </a:r>
          </a:p>
        </p:txBody>
      </p:sp>
      <p:sp>
        <p:nvSpPr>
          <p:cNvPr id="4" name="Date Placeholder 1"/>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6A0B529-24CC-416D-ABBE-264FFB62BA4E}" type="slidenum">
              <a:rPr lang="en-US"/>
              <a:pPr>
                <a:defRPr/>
              </a:pPr>
              <a:t>‹#›</a:t>
            </a:fld>
            <a:endParaRPr lang="en-US"/>
          </a:p>
        </p:txBody>
      </p:sp>
    </p:spTree>
    <p:extLst>
      <p:ext uri="{BB962C8B-B14F-4D97-AF65-F5344CB8AC3E}">
        <p14:creationId xmlns:p14="http://schemas.microsoft.com/office/powerpoint/2010/main" val="1208783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itle 1"/>
          <p:cNvSpPr txBox="1">
            <a:spLocks/>
          </p:cNvSpPr>
          <p:nvPr/>
        </p:nvSpPr>
        <p:spPr>
          <a:xfrm>
            <a:off x="457200" y="0"/>
            <a:ext cx="8686800" cy="838200"/>
          </a:xfrm>
          <a:prstGeom prst="rect">
            <a:avLst/>
          </a:prstGeom>
        </p:spPr>
        <p:txBody>
          <a:bodyPr anchor="ctr">
            <a:normAutofit/>
          </a:bodyPr>
          <a:lstStyle>
            <a:lvl1pPr>
              <a:defRPr sz="3600"/>
            </a:lvl1pPr>
          </a:lstStyle>
          <a:p>
            <a:pPr eaLnBrk="1" fontAlgn="auto" hangingPunct="1">
              <a:spcAft>
                <a:spcPts val="0"/>
              </a:spcAft>
              <a:defRPr/>
            </a:pPr>
            <a:endParaRPr lang="en-US">
              <a:solidFill>
                <a:schemeClr val="bg1"/>
              </a:solidFill>
              <a:latin typeface="Arial" pitchFamily="34" charset="0"/>
              <a:ea typeface="+mj-ea"/>
              <a:cs typeface="Arial" pitchFamily="34" charset="0"/>
            </a:endParaRPr>
          </a:p>
        </p:txBody>
      </p:sp>
      <p:sp>
        <p:nvSpPr>
          <p:cNvPr id="6" name="Title 1"/>
          <p:cNvSpPr txBox="1">
            <a:spLocks/>
          </p:cNvSpPr>
          <p:nvPr/>
        </p:nvSpPr>
        <p:spPr>
          <a:xfrm>
            <a:off x="457200" y="0"/>
            <a:ext cx="8686800" cy="838200"/>
          </a:xfrm>
          <a:prstGeom prst="rect">
            <a:avLst/>
          </a:prstGeom>
        </p:spPr>
        <p:txBody>
          <a:bodyPr anchor="ctr">
            <a:normAutofit/>
          </a:bodyPr>
          <a:lstStyle>
            <a:lvl1pPr>
              <a:defRPr sz="3600"/>
            </a:lvl1pPr>
          </a:lstStyle>
          <a:p>
            <a:pPr eaLnBrk="1" fontAlgn="auto" hangingPunct="1">
              <a:spcAft>
                <a:spcPts val="0"/>
              </a:spcAft>
              <a:defRPr/>
            </a:pPr>
            <a:endParaRPr lang="en-US">
              <a:solidFill>
                <a:schemeClr val="bg1"/>
              </a:solidFill>
              <a:latin typeface="Arial" pitchFamily="34" charset="0"/>
              <a:ea typeface="+mj-ea"/>
              <a:cs typeface="Arial" pitchFamily="34" charset="0"/>
            </a:endParaRPr>
          </a:p>
        </p:txBody>
      </p:sp>
      <p:sp>
        <p:nvSpPr>
          <p:cNvPr id="2" name="Title 1"/>
          <p:cNvSpPr>
            <a:spLocks noGrp="1"/>
          </p:cNvSpPr>
          <p:nvPr>
            <p:ph type="title"/>
          </p:nvPr>
        </p:nvSpPr>
        <p:spPr>
          <a:xfrm>
            <a:off x="457200" y="10477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990600"/>
            <a:ext cx="5111750" cy="51355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286000"/>
            <a:ext cx="3008313" cy="3840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lvl1pPr>
              <a:defRPr/>
            </a:lvl1pPr>
          </a:lstStyle>
          <a:p>
            <a:pPr>
              <a:defRPr/>
            </a:pPr>
            <a:endParaRPr lang="en-US"/>
          </a:p>
        </p:txBody>
      </p:sp>
      <p:sp>
        <p:nvSpPr>
          <p:cNvPr id="8" name="Footer Placeholder 5"/>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A4C7744-06B4-46BC-A4E7-EEEF0152FA2F}" type="slidenum">
              <a:rPr lang="en-US"/>
              <a:pPr>
                <a:defRPr/>
              </a:pPr>
              <a:t>‹#›</a:t>
            </a:fld>
            <a:endParaRPr lang="en-US"/>
          </a:p>
        </p:txBody>
      </p:sp>
    </p:spTree>
    <p:extLst>
      <p:ext uri="{BB962C8B-B14F-4D97-AF65-F5344CB8AC3E}">
        <p14:creationId xmlns:p14="http://schemas.microsoft.com/office/powerpoint/2010/main" val="1490889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990599"/>
            <a:ext cx="5486400" cy="4419601"/>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562600"/>
            <a:ext cx="5486400" cy="6096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1"/>
          <p:cNvSpPr>
            <a:spLocks noGrp="1"/>
          </p:cNvSpPr>
          <p:nvPr>
            <p:ph type="title"/>
          </p:nvPr>
        </p:nvSpPr>
        <p:spPr>
          <a:xfrm>
            <a:off x="457200" y="0"/>
            <a:ext cx="8686800" cy="838200"/>
          </a:xfrm>
        </p:spPr>
        <p:txBody>
          <a:bodyPr>
            <a:normAutofit/>
          </a:bodyPr>
          <a:lstStyle>
            <a:lvl1pPr>
              <a:defRPr sz="3600"/>
            </a:lvl1pPr>
          </a:lstStyle>
          <a:p>
            <a:r>
              <a:rPr lang="en-US"/>
              <a:t>Click to edit Master title style</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D7FFEB6-14AD-4EFD-BE28-7E20ABDE272E}" type="slidenum">
              <a:rPr lang="en-US"/>
              <a:pPr>
                <a:defRPr/>
              </a:pPr>
              <a:t>‹#›</a:t>
            </a:fld>
            <a:endParaRPr lang="en-US"/>
          </a:p>
        </p:txBody>
      </p:sp>
    </p:spTree>
    <p:extLst>
      <p:ext uri="{BB962C8B-B14F-4D97-AF65-F5344CB8AC3E}">
        <p14:creationId xmlns:p14="http://schemas.microsoft.com/office/powerpoint/2010/main" val="151590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dt" sz="half" idx="10"/>
          </p:nvPr>
        </p:nvSpPr>
        <p:spPr/>
        <p:txBody>
          <a:bodyPr/>
          <a:lstStyle>
            <a:lvl1pPr>
              <a:defRPr/>
            </a:lvl1pPr>
          </a:lstStyle>
          <a:p>
            <a:pPr>
              <a:defRPr/>
            </a:pPr>
            <a:endParaRPr lang="en-US"/>
          </a:p>
        </p:txBody>
      </p:sp>
      <p:sp>
        <p:nvSpPr>
          <p:cNvPr id="5" name="Rectangle 13"/>
          <p:cNvSpPr>
            <a:spLocks noGrp="1" noChangeArrowheads="1"/>
          </p:cNvSpPr>
          <p:nvPr>
            <p:ph type="ftr" sz="quarter" idx="11"/>
          </p:nvPr>
        </p:nvSpPr>
        <p:spPr/>
        <p:txBody>
          <a:bodyPr/>
          <a:lstStyle>
            <a:lvl1pPr>
              <a:defRPr/>
            </a:lvl1pPr>
          </a:lstStyle>
          <a:p>
            <a:pPr>
              <a:defRPr/>
            </a:pPr>
            <a:endParaRPr lang="en-US"/>
          </a:p>
        </p:txBody>
      </p:sp>
      <p:sp>
        <p:nvSpPr>
          <p:cNvPr id="6" name="Rectangle 14"/>
          <p:cNvSpPr>
            <a:spLocks noGrp="1" noChangeArrowheads="1"/>
          </p:cNvSpPr>
          <p:nvPr>
            <p:ph type="sldNum" sz="quarter" idx="12"/>
          </p:nvPr>
        </p:nvSpPr>
        <p:spPr/>
        <p:txBody>
          <a:bodyPr/>
          <a:lstStyle>
            <a:lvl1pPr>
              <a:defRPr/>
            </a:lvl1pPr>
          </a:lstStyle>
          <a:p>
            <a:pPr>
              <a:defRPr/>
            </a:pPr>
            <a:fld id="{519C8756-3B26-4146-A7C7-24F682EEB786}" type="slidenum">
              <a:rPr lang="en-US"/>
              <a:pPr>
                <a:defRPr/>
              </a:pPr>
              <a:t>‹#›</a:t>
            </a:fld>
            <a:endParaRPr lang="en-US"/>
          </a:p>
        </p:txBody>
      </p:sp>
    </p:spTree>
    <p:extLst>
      <p:ext uri="{BB962C8B-B14F-4D97-AF65-F5344CB8AC3E}">
        <p14:creationId xmlns:p14="http://schemas.microsoft.com/office/powerpoint/2010/main" val="1023262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931863" y="171450"/>
            <a:ext cx="6870700" cy="7747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85800" y="1206500"/>
            <a:ext cx="3771900" cy="49609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10100" y="1206500"/>
            <a:ext cx="3771900" cy="49609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7"/>
          <p:cNvSpPr>
            <a:spLocks noGrp="1" noChangeArrowheads="1"/>
          </p:cNvSpPr>
          <p:nvPr>
            <p:ph type="sldNum" sz="quarter" idx="12"/>
          </p:nvPr>
        </p:nvSpPr>
        <p:spPr>
          <a:ln/>
        </p:spPr>
        <p:txBody>
          <a:bodyPr/>
          <a:lstStyle>
            <a:lvl1pPr>
              <a:defRPr/>
            </a:lvl1pPr>
          </a:lstStyle>
          <a:p>
            <a:fld id="{08B733AC-6E70-40F1-B27A-78482D673915}" type="slidenum">
              <a:rPr lang="zh-TW" altLang="en-US"/>
              <a:pPr/>
              <a:t>‹#›</a:t>
            </a:fld>
            <a:endParaRPr lang="en-US" altLang="zh-TW"/>
          </a:p>
        </p:txBody>
      </p:sp>
    </p:spTree>
    <p:extLst>
      <p:ext uri="{BB962C8B-B14F-4D97-AF65-F5344CB8AC3E}">
        <p14:creationId xmlns:p14="http://schemas.microsoft.com/office/powerpoint/2010/main" val="354609208"/>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838200"/>
          </a:xfrm>
          <a:prstGeom prst="rect">
            <a:avLst/>
          </a:prstGeom>
          <a:solidFill>
            <a:srgbClr val="5485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027" name="Title Placeholder 1"/>
          <p:cNvSpPr>
            <a:spLocks noGrp="1"/>
          </p:cNvSpPr>
          <p:nvPr>
            <p:ph type="title"/>
          </p:nvPr>
        </p:nvSpPr>
        <p:spPr bwMode="auto">
          <a:xfrm>
            <a:off x="457200" y="0"/>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0668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2"/>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0"/>
              </a:spcBef>
              <a:defRPr sz="1800">
                <a:latin typeface="Calibri" panose="020F0502020204030204" pitchFamily="34" charset="0"/>
                <a:cs typeface="Arial" panose="020B0604020202020204" pitchFamily="34" charset="0"/>
              </a:defRPr>
            </a:lvl1pPr>
          </a:lstStyle>
          <a:p>
            <a:pPr>
              <a:defRPr/>
            </a:pPr>
            <a:endParaRPr lang="en-US"/>
          </a:p>
        </p:txBody>
      </p:sp>
      <p:sp>
        <p:nvSpPr>
          <p:cNvPr id="6" name="Footer Placeholder 5"/>
          <p:cNvSpPr>
            <a:spLocks noGrp="1"/>
          </p:cNvSpPr>
          <p:nvPr>
            <p:ph type="ftr" sz="quarter" idx="3"/>
          </p:nvPr>
        </p:nvSpPr>
        <p:spPr>
          <a:xfrm>
            <a:off x="3810000" y="6356350"/>
            <a:ext cx="2895600" cy="365125"/>
          </a:xfrm>
          <a:prstGeom prst="rect">
            <a:avLst/>
          </a:prstGeom>
        </p:spPr>
        <p:txBody>
          <a:bodyPr/>
          <a:lstStyle>
            <a:lvl1pPr eaLnBrk="1" fontAlgn="auto" hangingPunct="1">
              <a:spcBef>
                <a:spcPts val="0"/>
              </a:spcBef>
              <a:spcAft>
                <a:spcPts val="0"/>
              </a:spcAft>
              <a:defRPr sz="1800">
                <a:latin typeface="+mn-lt"/>
                <a:ea typeface="+mn-ea"/>
                <a:cs typeface="+mn-cs"/>
              </a:defRPr>
            </a:lvl1pPr>
          </a:lstStyle>
          <a:p>
            <a:pPr>
              <a:defRPr/>
            </a:pPr>
            <a:endParaRPr lang="en-US"/>
          </a:p>
        </p:txBody>
      </p:sp>
      <p:sp>
        <p:nvSpPr>
          <p:cNvPr id="8" name="Slide Number Placeholder 5"/>
          <p:cNvSpPr>
            <a:spLocks noGrp="1"/>
          </p:cNvSpPr>
          <p:nvPr>
            <p:ph type="sldNum" sz="quarter" idx="4"/>
          </p:nvPr>
        </p:nvSpPr>
        <p:spPr>
          <a:xfrm>
            <a:off x="8610600" y="6324600"/>
            <a:ext cx="457200" cy="365125"/>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0"/>
              </a:spcBef>
              <a:defRPr sz="1400">
                <a:cs typeface="Arial" panose="020B0604020202020204" pitchFamily="34" charset="0"/>
              </a:defRPr>
            </a:lvl1pPr>
          </a:lstStyle>
          <a:p>
            <a:pPr>
              <a:defRPr/>
            </a:pPr>
            <a:fld id="{482C6DD7-90B1-4C98-BC9F-85B77C394F6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3" r:id="rId12"/>
  </p:sldLayoutIdLst>
  <p:hf hdr="0" ftr="0" dt="0"/>
  <p:txStyles>
    <p:titleStyle>
      <a:lvl1pPr algn="l" rtl="0" eaLnBrk="0" fontAlgn="base" hangingPunct="0">
        <a:spcBef>
          <a:spcPct val="0"/>
        </a:spcBef>
        <a:spcAft>
          <a:spcPct val="0"/>
        </a:spcAft>
        <a:defRPr sz="3200" kern="1200">
          <a:solidFill>
            <a:schemeClr val="bg1"/>
          </a:solidFill>
          <a:latin typeface="Arial" pitchFamily="34" charset="0"/>
          <a:ea typeface="MS PGothic" panose="020B0600070205080204" pitchFamily="34" charset="-128"/>
          <a:cs typeface="Arial" pitchFamily="34" charset="0"/>
        </a:defRPr>
      </a:lvl1pPr>
      <a:lvl2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2pPr>
      <a:lvl3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3pPr>
      <a:lvl4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4pPr>
      <a:lvl5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5pPr>
      <a:lvl6pPr marL="457200" algn="l" rtl="0" fontAlgn="base">
        <a:spcBef>
          <a:spcPct val="0"/>
        </a:spcBef>
        <a:spcAft>
          <a:spcPct val="0"/>
        </a:spcAft>
        <a:defRPr sz="3200">
          <a:solidFill>
            <a:schemeClr val="bg1"/>
          </a:solidFill>
          <a:latin typeface="Arial" charset="0"/>
          <a:cs typeface="Arial" charset="0"/>
        </a:defRPr>
      </a:lvl6pPr>
      <a:lvl7pPr marL="914400" algn="l" rtl="0" fontAlgn="base">
        <a:spcBef>
          <a:spcPct val="0"/>
        </a:spcBef>
        <a:spcAft>
          <a:spcPct val="0"/>
        </a:spcAft>
        <a:defRPr sz="3200">
          <a:solidFill>
            <a:schemeClr val="bg1"/>
          </a:solidFill>
          <a:latin typeface="Arial" charset="0"/>
          <a:cs typeface="Arial" charset="0"/>
        </a:defRPr>
      </a:lvl7pPr>
      <a:lvl8pPr marL="1371600" algn="l" rtl="0" fontAlgn="base">
        <a:spcBef>
          <a:spcPct val="0"/>
        </a:spcBef>
        <a:spcAft>
          <a:spcPct val="0"/>
        </a:spcAft>
        <a:defRPr sz="3200">
          <a:solidFill>
            <a:schemeClr val="bg1"/>
          </a:solidFill>
          <a:latin typeface="Arial" charset="0"/>
          <a:cs typeface="Arial" charset="0"/>
        </a:defRPr>
      </a:lvl8pPr>
      <a:lvl9pPr marL="1828800" algn="l" rtl="0" fontAlgn="base">
        <a:spcBef>
          <a:spcPct val="0"/>
        </a:spcBef>
        <a:spcAft>
          <a:spcPct val="0"/>
        </a:spcAft>
        <a:defRPr sz="3200">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37.png"/><Relationship Id="rId4" Type="http://schemas.openxmlformats.org/officeDocument/2006/relationships/image" Target="../media/image36.w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55.xml"/><Relationship Id="rId1" Type="http://schemas.openxmlformats.org/officeDocument/2006/relationships/slideLayout" Target="../slideLayouts/slideLayout11.xml"/><Relationship Id="rId4" Type="http://schemas.openxmlformats.org/officeDocument/2006/relationships/image" Target="../media/image37.emf"/></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1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7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69.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1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1.xml"/><Relationship Id="rId1" Type="http://schemas.openxmlformats.org/officeDocument/2006/relationships/slideLayout" Target="../slideLayouts/slideLayout8.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8.xml"/><Relationship Id="rId5" Type="http://schemas.openxmlformats.org/officeDocument/2006/relationships/image" Target="../media/image91.png"/><Relationship Id="rId4" Type="http://schemas.openxmlformats.org/officeDocument/2006/relationships/image" Target="../media/image90.png"/></Relationships>
</file>

<file path=ppt/slides/_rels/slide1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oleObject" Target="../embeddings/oleObject4.bin"/><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oleObject" Target="../embeddings/oleObject5.bin"/><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18.wmf"/><Relationship Id="rId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bin"/><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4"/>
          <p:cNvSpPr>
            <a:spLocks noGrp="1"/>
          </p:cNvSpPr>
          <p:nvPr>
            <p:ph type="ctrTitle"/>
          </p:nvPr>
        </p:nvSpPr>
        <p:spPr>
          <a:xfrm>
            <a:off x="0" y="2971800"/>
            <a:ext cx="8610600" cy="860425"/>
          </a:xfrm>
        </p:spPr>
        <p:txBody>
          <a:bodyPr/>
          <a:lstStyle/>
          <a:p>
            <a:r>
              <a:rPr lang="en-US" sz="4000" dirty="0"/>
              <a:t>Chapter 2. Basic </a:t>
            </a:r>
            <a:r>
              <a:rPr lang="en-US" sz="4000"/>
              <a:t>data structures</a:t>
            </a:r>
            <a:endParaRPr lang="en-US" dirty="0"/>
          </a:p>
        </p:txBody>
      </p:sp>
      <p:sp>
        <p:nvSpPr>
          <p:cNvPr id="12291" name="Rectangle 7" descr="Rectangle: Click to edit Master text styles&#10;Second level&#10;Third level&#10;Fourth level&#10;Fifth level"/>
          <p:cNvSpPr txBox="1">
            <a:spLocks noChangeArrowheads="1"/>
          </p:cNvSpPr>
          <p:nvPr/>
        </p:nvSpPr>
        <p:spPr bwMode="auto">
          <a:xfrm>
            <a:off x="1087438" y="4365625"/>
            <a:ext cx="7904162"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rgbClr val="0033C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rgbClr val="0033CC"/>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200">
                <a:solidFill>
                  <a:srgbClr val="0033CC"/>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0033CC"/>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9pPr>
          </a:lstStyle>
          <a:p>
            <a:pPr algn="r" eaLnBrk="1" hangingPunct="1">
              <a:lnSpc>
                <a:spcPct val="80000"/>
              </a:lnSpc>
              <a:buFontTx/>
              <a:buNone/>
            </a:pPr>
            <a:r>
              <a:rPr lang="en-US" altLang="zh-TW" sz="2400" b="1" dirty="0">
                <a:solidFill>
                  <a:srgbClr val="FF0000"/>
                </a:solidFill>
                <a:ea typeface="DFKai-SB" panose="03000509000000000000" pitchFamily="65" charset="-120"/>
              </a:rPr>
              <a:t>Michel Toulouse &amp; </a:t>
            </a:r>
            <a:r>
              <a:rPr lang="en-US" altLang="zh-TW" sz="2400" b="1" dirty="0" err="1">
                <a:solidFill>
                  <a:srgbClr val="FF0000"/>
                </a:solidFill>
                <a:ea typeface="DFKai-SB" panose="03000509000000000000" pitchFamily="65" charset="-120"/>
              </a:rPr>
              <a:t>Nguyễn</a:t>
            </a:r>
            <a:r>
              <a:rPr lang="en-US" altLang="zh-TW" sz="2400" b="1" dirty="0">
                <a:solidFill>
                  <a:srgbClr val="FF0000"/>
                </a:solidFill>
                <a:ea typeface="DFKai-SB" panose="03000509000000000000" pitchFamily="65" charset="-120"/>
              </a:rPr>
              <a:t> Khánh </a:t>
            </a:r>
            <a:r>
              <a:rPr lang="en-US" altLang="zh-TW" sz="2400" b="1" dirty="0" err="1">
                <a:solidFill>
                  <a:srgbClr val="FF0000"/>
                </a:solidFill>
                <a:ea typeface="DFKai-SB" panose="03000509000000000000" pitchFamily="65" charset="-120"/>
              </a:rPr>
              <a:t>Phương</a:t>
            </a:r>
            <a:endParaRPr lang="zh-TW" altLang="en-US" sz="2400" b="1" dirty="0">
              <a:solidFill>
                <a:srgbClr val="FF0000"/>
              </a:solidFill>
              <a:ea typeface="DFKai-SB" panose="03000509000000000000" pitchFamily="65" charset="-120"/>
            </a:endParaRPr>
          </a:p>
          <a:p>
            <a:pPr algn="r" eaLnBrk="1" hangingPunct="1">
              <a:lnSpc>
                <a:spcPct val="80000"/>
              </a:lnSpc>
              <a:buFontTx/>
              <a:buNone/>
            </a:pPr>
            <a:endParaRPr lang="en-US" altLang="zh-TW" sz="2000" b="1" dirty="0">
              <a:solidFill>
                <a:srgbClr val="FF0000"/>
              </a:solidFill>
              <a:ea typeface="DFKai-SB" panose="03000509000000000000" pitchFamily="65" charset="-120"/>
            </a:endParaRPr>
          </a:p>
          <a:p>
            <a:pPr algn="r" eaLnBrk="1" hangingPunct="1">
              <a:lnSpc>
                <a:spcPct val="80000"/>
              </a:lnSpc>
              <a:buFontTx/>
              <a:buNone/>
            </a:pPr>
            <a:r>
              <a:rPr lang="en-US" altLang="zh-TW" sz="2000" b="1" dirty="0">
                <a:ea typeface="DFKai-SB" panose="03000509000000000000" pitchFamily="65" charset="-120"/>
              </a:rPr>
              <a:t>Computer Science department</a:t>
            </a:r>
          </a:p>
          <a:p>
            <a:pPr algn="r" eaLnBrk="1" hangingPunct="1">
              <a:lnSpc>
                <a:spcPct val="80000"/>
              </a:lnSpc>
              <a:buFontTx/>
              <a:buNone/>
            </a:pPr>
            <a:r>
              <a:rPr lang="en-US" altLang="zh-TW" sz="2000" b="1" dirty="0">
                <a:ea typeface="DFKai-SB" panose="03000509000000000000" pitchFamily="65" charset="-120"/>
              </a:rPr>
              <a:t>School of Information and Communication technology</a:t>
            </a:r>
          </a:p>
          <a:p>
            <a:pPr algn="r" eaLnBrk="1" hangingPunct="1">
              <a:lnSpc>
                <a:spcPct val="80000"/>
              </a:lnSpc>
              <a:buFontTx/>
              <a:buNone/>
            </a:pPr>
            <a:r>
              <a:rPr lang="en-US" altLang="zh-TW" sz="2000" b="1" dirty="0">
                <a:ea typeface="DFKai-SB" panose="03000509000000000000" pitchFamily="65" charset="-120"/>
              </a:rPr>
              <a:t>E-mail: phuongnk@soict.hust.edu.vn</a:t>
            </a:r>
            <a:r>
              <a:rPr lang="en-US" altLang="zh-TW" sz="2000" dirty="0">
                <a:ea typeface="DFKai-SB" panose="03000509000000000000" pitchFamily="65" charset="-120"/>
              </a:rPr>
              <a:t> </a:t>
            </a:r>
          </a:p>
        </p:txBody>
      </p:sp>
      <p:pic>
        <p:nvPicPr>
          <p:cNvPr id="1229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10513" y="1562100"/>
            <a:ext cx="10255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1732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9611F-81C9-46A5-8466-A80217DF113D}"/>
              </a:ext>
            </a:extLst>
          </p:cNvPr>
          <p:cNvSpPr>
            <a:spLocks noGrp="1"/>
          </p:cNvSpPr>
          <p:nvPr>
            <p:ph type="title"/>
          </p:nvPr>
        </p:nvSpPr>
        <p:spPr/>
        <p:txBody>
          <a:bodyPr/>
          <a:lstStyle/>
          <a:p>
            <a:r>
              <a:rPr lang="en-US" dirty="0"/>
              <a:t>Example: pointers</a:t>
            </a:r>
          </a:p>
        </p:txBody>
      </p:sp>
      <p:sp>
        <p:nvSpPr>
          <p:cNvPr id="3" name="Text Placeholder 2">
            <a:extLst>
              <a:ext uri="{FF2B5EF4-FFF2-40B4-BE49-F238E27FC236}">
                <a16:creationId xmlns:a16="http://schemas.microsoft.com/office/drawing/2014/main" id="{969AF108-5238-4C40-A14E-63DCC9181414}"/>
              </a:ext>
            </a:extLst>
          </p:cNvPr>
          <p:cNvSpPr>
            <a:spLocks noGrp="1"/>
          </p:cNvSpPr>
          <p:nvPr>
            <p:ph type="body" sz="half" idx="1"/>
          </p:nvPr>
        </p:nvSpPr>
        <p:spPr>
          <a:xfrm>
            <a:off x="685800" y="2743200"/>
            <a:ext cx="7239000" cy="3943350"/>
          </a:xfrm>
        </p:spPr>
        <p:txBody>
          <a:bodyPr/>
          <a:lstStyle/>
          <a:p>
            <a:pPr marL="0" indent="0">
              <a:buNone/>
            </a:pPr>
            <a:r>
              <a:rPr lang="en-US" sz="1600" dirty="0"/>
              <a:t>#include &lt;</a:t>
            </a:r>
            <a:r>
              <a:rPr lang="en-US" sz="1600" dirty="0" err="1"/>
              <a:t>stdio.h</a:t>
            </a:r>
            <a:r>
              <a:rPr lang="en-US" sz="1600" dirty="0"/>
              <a:t>&gt;</a:t>
            </a:r>
          </a:p>
          <a:p>
            <a:pPr marL="0" indent="0">
              <a:buNone/>
            </a:pPr>
            <a:r>
              <a:rPr lang="en-US" sz="1600" dirty="0"/>
              <a:t>#include &lt;</a:t>
            </a:r>
            <a:r>
              <a:rPr lang="en-US" sz="1600" dirty="0" err="1"/>
              <a:t>stdlib</a:t>
            </a:r>
            <a:r>
              <a:rPr lang="en-US" sz="1600" dirty="0"/>
              <a:t>	</a:t>
            </a:r>
          </a:p>
          <a:p>
            <a:pPr marL="0" indent="0">
              <a:buNone/>
            </a:pPr>
            <a:r>
              <a:rPr lang="en-US" sz="1600" dirty="0"/>
              <a:t>int main(){</a:t>
            </a:r>
          </a:p>
          <a:p>
            <a:pPr marL="0" indent="0">
              <a:buNone/>
            </a:pPr>
            <a:r>
              <a:rPr lang="en-US" sz="1600" dirty="0"/>
              <a:t>  int var1 = 16;</a:t>
            </a:r>
          </a:p>
          <a:p>
            <a:pPr marL="0" indent="0">
              <a:buNone/>
            </a:pPr>
            <a:r>
              <a:rPr lang="en-US" sz="1600" dirty="0"/>
              <a:t>  int* pointer;</a:t>
            </a:r>
          </a:p>
          <a:p>
            <a:pPr marL="0" indent="0">
              <a:buNone/>
            </a:pPr>
            <a:r>
              <a:rPr lang="en-US" dirty="0"/>
              <a:t> </a:t>
            </a:r>
            <a:r>
              <a:rPr lang="en-US" sz="1600" dirty="0"/>
              <a:t>printf("</a:t>
            </a:r>
            <a:r>
              <a:rPr lang="en-US" sz="1600" dirty="0" err="1"/>
              <a:t>addr</a:t>
            </a:r>
            <a:r>
              <a:rPr lang="en-US" sz="1600" dirty="0"/>
              <a:t> of the memory cell for pointer %8u\n\</a:t>
            </a:r>
            <a:r>
              <a:rPr lang="en-US" sz="1600" dirty="0" err="1"/>
              <a:t>n",&amp;pointer</a:t>
            </a:r>
            <a:r>
              <a:rPr lang="en-US" sz="1600" dirty="0"/>
              <a:t>);</a:t>
            </a:r>
          </a:p>
          <a:p>
            <a:pPr marL="0" indent="0">
              <a:buNone/>
            </a:pPr>
            <a:r>
              <a:rPr lang="en-US" sz="1600" dirty="0"/>
              <a:t>  printf("</a:t>
            </a:r>
            <a:r>
              <a:rPr lang="en-US" sz="1600" dirty="0" err="1"/>
              <a:t>addr</a:t>
            </a:r>
            <a:r>
              <a:rPr lang="en-US" sz="1600" dirty="0"/>
              <a:t> of the memory cell for var1 %8u\n\n",&amp;var1);</a:t>
            </a:r>
          </a:p>
          <a:p>
            <a:pPr marL="0" indent="0">
              <a:buNone/>
            </a:pPr>
            <a:r>
              <a:rPr lang="en-US" sz="1600" dirty="0"/>
              <a:t>  printf("value stored in the memory cell pointer %8u\n\</a:t>
            </a:r>
            <a:r>
              <a:rPr lang="en-US" sz="1600" dirty="0" err="1"/>
              <a:t>n",pointer</a:t>
            </a:r>
            <a:r>
              <a:rPr lang="en-US" sz="1600" dirty="0"/>
              <a:t>);</a:t>
            </a:r>
          </a:p>
          <a:p>
            <a:pPr marL="0" indent="0">
              <a:buNone/>
            </a:pPr>
            <a:r>
              <a:rPr lang="en-US" dirty="0"/>
              <a:t> </a:t>
            </a:r>
            <a:r>
              <a:rPr lang="en-US" sz="1600" dirty="0"/>
              <a:t>pointer = &amp;var1;</a:t>
            </a:r>
          </a:p>
          <a:p>
            <a:pPr marL="0" indent="0">
              <a:buNone/>
            </a:pPr>
            <a:r>
              <a:rPr lang="en-US" sz="1600" dirty="0"/>
              <a:t>  printf("value stored in the memory cell pointer %8u\n\</a:t>
            </a:r>
            <a:r>
              <a:rPr lang="en-US" sz="1600" dirty="0" err="1"/>
              <a:t>n",pointer</a:t>
            </a:r>
            <a:r>
              <a:rPr lang="en-US" sz="1600" dirty="0"/>
              <a:t>);</a:t>
            </a:r>
          </a:p>
          <a:p>
            <a:pPr marL="0" indent="0">
              <a:buNone/>
            </a:pPr>
            <a:r>
              <a:rPr lang="en-US" sz="1600" dirty="0"/>
              <a:t>  printf("value of the </a:t>
            </a:r>
            <a:r>
              <a:rPr lang="en-US" sz="1600" dirty="0" err="1"/>
              <a:t>addr</a:t>
            </a:r>
            <a:r>
              <a:rPr lang="en-US" sz="1600" dirty="0"/>
              <a:t> stored in  memory cell pointer %8u\n",*pointer);</a:t>
            </a:r>
          </a:p>
          <a:p>
            <a:pPr marL="0" indent="0">
              <a:buNone/>
            </a:pPr>
            <a:r>
              <a:rPr lang="en-US" sz="1600" dirty="0"/>
              <a:t>}</a:t>
            </a:r>
          </a:p>
        </p:txBody>
      </p:sp>
      <p:sp>
        <p:nvSpPr>
          <p:cNvPr id="4" name="Content Placeholder 3">
            <a:extLst>
              <a:ext uri="{FF2B5EF4-FFF2-40B4-BE49-F238E27FC236}">
                <a16:creationId xmlns:a16="http://schemas.microsoft.com/office/drawing/2014/main" id="{16017FD1-B30B-4A42-B810-249425867AAD}"/>
              </a:ext>
            </a:extLst>
          </p:cNvPr>
          <p:cNvSpPr>
            <a:spLocks noGrp="1"/>
          </p:cNvSpPr>
          <p:nvPr>
            <p:ph sz="half" idx="2"/>
          </p:nvPr>
        </p:nvSpPr>
        <p:spPr>
          <a:xfrm>
            <a:off x="304800" y="841374"/>
            <a:ext cx="8001000" cy="1597025"/>
          </a:xfrm>
        </p:spPr>
        <p:txBody>
          <a:bodyPr/>
          <a:lstStyle/>
          <a:p>
            <a:r>
              <a:rPr lang="en-US" sz="1800" dirty="0"/>
              <a:t>Print the </a:t>
            </a:r>
            <a:r>
              <a:rPr lang="en-US" sz="1800" dirty="0" err="1"/>
              <a:t>addr</a:t>
            </a:r>
            <a:r>
              <a:rPr lang="en-US" sz="1800" dirty="0"/>
              <a:t> of the memory cells for the var “pointer” and “var1”.</a:t>
            </a:r>
          </a:p>
          <a:p>
            <a:r>
              <a:rPr lang="en-US" sz="1800" dirty="0"/>
              <a:t>Print the contain of memory cell “pointer”, empty. Assign the </a:t>
            </a:r>
            <a:r>
              <a:rPr lang="en-US" sz="1800" dirty="0" err="1"/>
              <a:t>addr</a:t>
            </a:r>
            <a:r>
              <a:rPr lang="en-US" sz="1800" dirty="0"/>
              <a:t> of the memory cell “vars” to the cell of pointer</a:t>
            </a:r>
          </a:p>
          <a:p>
            <a:r>
              <a:rPr lang="en-US" sz="1800" dirty="0"/>
              <a:t>Print the contain of memory cell “pointer” and the contain of the </a:t>
            </a:r>
            <a:r>
              <a:rPr lang="en-US" sz="1800" dirty="0" err="1"/>
              <a:t>addr</a:t>
            </a:r>
            <a:r>
              <a:rPr lang="en-US" sz="1800" dirty="0"/>
              <a:t> stored in memory cell “pointer” (basic6.c)</a:t>
            </a:r>
          </a:p>
        </p:txBody>
      </p:sp>
      <p:sp>
        <p:nvSpPr>
          <p:cNvPr id="5" name="Slide Number Placeholder 4">
            <a:extLst>
              <a:ext uri="{FF2B5EF4-FFF2-40B4-BE49-F238E27FC236}">
                <a16:creationId xmlns:a16="http://schemas.microsoft.com/office/drawing/2014/main" id="{01BB2A31-5907-4D1E-B695-36D1A166CFD8}"/>
              </a:ext>
            </a:extLst>
          </p:cNvPr>
          <p:cNvSpPr>
            <a:spLocks noGrp="1"/>
          </p:cNvSpPr>
          <p:nvPr>
            <p:ph type="sldNum" sz="quarter" idx="12"/>
          </p:nvPr>
        </p:nvSpPr>
        <p:spPr/>
        <p:txBody>
          <a:bodyPr/>
          <a:lstStyle/>
          <a:p>
            <a:fld id="{08B733AC-6E70-40F1-B27A-78482D673915}" type="slidenum">
              <a:rPr lang="zh-TW" altLang="en-US" smtClean="0"/>
              <a:pPr/>
              <a:t>10</a:t>
            </a:fld>
            <a:endParaRPr lang="en-US" altLang="zh-TW"/>
          </a:p>
        </p:txBody>
      </p:sp>
    </p:spTree>
    <p:extLst>
      <p:ext uri="{BB962C8B-B14F-4D97-AF65-F5344CB8AC3E}">
        <p14:creationId xmlns:p14="http://schemas.microsoft.com/office/powerpoint/2010/main" val="170074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a:extLst>
              <a:ext uri="{FF2B5EF4-FFF2-40B4-BE49-F238E27FC236}">
                <a16:creationId xmlns:a16="http://schemas.microsoft.com/office/drawing/2014/main" id="{0A99686C-706C-4340-91E5-B8D3AB8C17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595B473-3FBA-4F8C-9DC4-C75A72954FF4}" type="slidenum">
              <a:rPr lang="en-US" altLang="en-US"/>
              <a:pPr/>
              <a:t>100</a:t>
            </a:fld>
            <a:endParaRPr lang="en-US" altLang="en-US"/>
          </a:p>
        </p:txBody>
      </p:sp>
      <p:sp>
        <p:nvSpPr>
          <p:cNvPr id="219138" name="Rectangle 2">
            <a:extLst>
              <a:ext uri="{FF2B5EF4-FFF2-40B4-BE49-F238E27FC236}">
                <a16:creationId xmlns:a16="http://schemas.microsoft.com/office/drawing/2014/main" id="{63667225-93FE-416D-A53D-061A9115DEF3}"/>
              </a:ext>
            </a:extLst>
          </p:cNvPr>
          <p:cNvSpPr>
            <a:spLocks noGrp="1" noChangeArrowheads="1"/>
          </p:cNvSpPr>
          <p:nvPr>
            <p:ph type="title"/>
          </p:nvPr>
        </p:nvSpPr>
        <p:spPr>
          <a:xfrm>
            <a:off x="0" y="0"/>
            <a:ext cx="9047922" cy="838200"/>
          </a:xfrm>
        </p:spPr>
        <p:txBody>
          <a:bodyPr/>
          <a:lstStyle/>
          <a:p>
            <a:pPr eaLnBrk="1" hangingPunct="1">
              <a:defRPr/>
            </a:pPr>
            <a:r>
              <a:rPr lang="fr-FR" dirty="0" err="1"/>
              <a:t>Delete</a:t>
            </a:r>
            <a:r>
              <a:rPr lang="fr-FR" dirty="0"/>
              <a:t> a </a:t>
            </a:r>
            <a:r>
              <a:rPr lang="fr-FR" dirty="0" err="1"/>
              <a:t>node</a:t>
            </a:r>
            <a:r>
              <a:rPr lang="fr-FR" dirty="0"/>
              <a:t> </a:t>
            </a:r>
            <a:r>
              <a:rPr lang="fr-FR" dirty="0" err="1"/>
              <a:t>pointed</a:t>
            </a:r>
            <a:r>
              <a:rPr lang="fr-FR" dirty="0"/>
              <a:t> by the pointer </a:t>
            </a:r>
            <a:r>
              <a:rPr lang="fr-FR" dirty="0" err="1"/>
              <a:t>del</a:t>
            </a:r>
            <a:endParaRPr lang="fr-FR" dirty="0"/>
          </a:p>
        </p:txBody>
      </p:sp>
      <p:sp>
        <p:nvSpPr>
          <p:cNvPr id="24" name="Content Placeholder 2"/>
          <p:cNvSpPr txBox="1">
            <a:spLocks/>
          </p:cNvSpPr>
          <p:nvPr/>
        </p:nvSpPr>
        <p:spPr bwMode="auto">
          <a:xfrm>
            <a:off x="0" y="838200"/>
            <a:ext cx="9144000" cy="518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sz="1600" dirty="0">
                <a:solidFill>
                  <a:srgbClr val="000099"/>
                </a:solidFill>
                <a:latin typeface="Times" panose="02020603050405020304" pitchFamily="18" charset="0"/>
                <a:cs typeface="Times" panose="02020603050405020304" pitchFamily="18" charset="0"/>
              </a:rPr>
              <a:t>Write the function </a:t>
            </a:r>
            <a:r>
              <a:rPr lang="en-US" sz="1600" b="1" dirty="0">
                <a:solidFill>
                  <a:srgbClr val="C00000"/>
                </a:solidFill>
                <a:latin typeface="Courier New" pitchFamily="49" charset="0"/>
                <a:cs typeface="Courier New" pitchFamily="49" charset="0"/>
              </a:rPr>
              <a:t>node *</a:t>
            </a:r>
            <a:r>
              <a:rPr lang="en-US" sz="1600" b="1" dirty="0" err="1">
                <a:solidFill>
                  <a:srgbClr val="C00000"/>
                </a:solidFill>
                <a:latin typeface="Courier New" pitchFamily="49" charset="0"/>
                <a:cs typeface="Courier New" pitchFamily="49" charset="0"/>
              </a:rPr>
              <a:t>Delete_Node</a:t>
            </a:r>
            <a:r>
              <a:rPr lang="en-US" sz="1600" b="1" dirty="0">
                <a:solidFill>
                  <a:srgbClr val="C00000"/>
                </a:solidFill>
                <a:latin typeface="Courier New" pitchFamily="49" charset="0"/>
                <a:cs typeface="Courier New" pitchFamily="49" charset="0"/>
              </a:rPr>
              <a:t>(node *head, node *del)</a:t>
            </a:r>
          </a:p>
          <a:p>
            <a:pPr>
              <a:buFont typeface="Arial" panose="020B0604020202020204" pitchFamily="34" charset="0"/>
              <a:buNone/>
            </a:pPr>
            <a:r>
              <a:rPr lang="en-US" sz="1600" dirty="0">
                <a:solidFill>
                  <a:srgbClr val="000099"/>
                </a:solidFill>
                <a:latin typeface="Times" panose="02020603050405020304" pitchFamily="18" charset="0"/>
                <a:cs typeface="Times" panose="02020603050405020304" pitchFamily="18" charset="0"/>
              </a:rPr>
              <a:t>to delete a node pointed by the pointer “del” of the list with the first node pointed by the pointer  “head”. </a:t>
            </a:r>
          </a:p>
          <a:p>
            <a:pPr>
              <a:buFont typeface="Arial" panose="020B0604020202020204" pitchFamily="34" charset="0"/>
              <a:buNone/>
            </a:pPr>
            <a:r>
              <a:rPr lang="en-US" sz="1600" dirty="0">
                <a:solidFill>
                  <a:srgbClr val="000099"/>
                </a:solidFill>
                <a:latin typeface="Times" panose="02020603050405020304" pitchFamily="18" charset="0"/>
                <a:cs typeface="Times" panose="02020603050405020304" pitchFamily="18" charset="0"/>
              </a:rPr>
              <a:t>The function returns the address of the first node in the list after deletion:</a:t>
            </a:r>
          </a:p>
          <a:p>
            <a:pPr>
              <a:buFont typeface="Arial" panose="020B0604020202020204" pitchFamily="34" charset="0"/>
              <a:buNone/>
            </a:pPr>
            <a:endParaRPr lang="en-US" sz="1600" b="1" dirty="0">
              <a:solidFill>
                <a:srgbClr val="C00000"/>
              </a:solidFill>
              <a:latin typeface="Courier New" pitchFamily="49" charset="0"/>
              <a:cs typeface="Courier New" pitchFamily="49" charset="0"/>
            </a:endParaRPr>
          </a:p>
          <a:p>
            <a:pPr>
              <a:buFont typeface="Arial" panose="020B0604020202020204" pitchFamily="34" charset="0"/>
              <a:buNone/>
            </a:pPr>
            <a:endParaRPr lang="en-US" sz="1600" b="1" dirty="0">
              <a:solidFill>
                <a:srgbClr val="C00000"/>
              </a:solidFill>
              <a:latin typeface="Courier New" pitchFamily="49" charset="0"/>
              <a:cs typeface="Courier New" pitchFamily="49" charset="0"/>
            </a:endParaRPr>
          </a:p>
          <a:p>
            <a:pPr>
              <a:buFont typeface="Arial" panose="020B0604020202020204" pitchFamily="34" charset="0"/>
              <a:buNone/>
            </a:pPr>
            <a:endParaRPr lang="en-US" sz="1600" b="1" dirty="0">
              <a:solidFill>
                <a:srgbClr val="C00000"/>
              </a:solidFill>
              <a:latin typeface="Courier New" pitchFamily="49" charset="0"/>
              <a:cs typeface="Courier New" pitchFamily="49" charset="0"/>
            </a:endParaRPr>
          </a:p>
          <a:p>
            <a:pPr>
              <a:buFont typeface="Arial" panose="020B0604020202020204" pitchFamily="34" charset="0"/>
              <a:buNone/>
            </a:pPr>
            <a:r>
              <a:rPr lang="en-US" sz="1500" b="1" dirty="0">
                <a:solidFill>
                  <a:srgbClr val="C00000"/>
                </a:solidFill>
                <a:latin typeface="Courier New" pitchFamily="49" charset="0"/>
                <a:cs typeface="Courier New" pitchFamily="49" charset="0"/>
              </a:rPr>
              <a:t>node *</a:t>
            </a:r>
            <a:r>
              <a:rPr lang="en-US" sz="1500" b="1" dirty="0" err="1">
                <a:solidFill>
                  <a:srgbClr val="C00000"/>
                </a:solidFill>
                <a:latin typeface="Courier New" pitchFamily="49" charset="0"/>
                <a:cs typeface="Courier New" pitchFamily="49" charset="0"/>
              </a:rPr>
              <a:t>Delete_Node</a:t>
            </a:r>
            <a:r>
              <a:rPr lang="en-US" sz="1500" b="1" dirty="0">
                <a:solidFill>
                  <a:srgbClr val="C00000"/>
                </a:solidFill>
                <a:latin typeface="Courier New" pitchFamily="49" charset="0"/>
                <a:cs typeface="Courier New" pitchFamily="49" charset="0"/>
              </a:rPr>
              <a:t>(node *head, node *del)</a:t>
            </a:r>
          </a:p>
          <a:p>
            <a:pPr>
              <a:buFont typeface="Arial" panose="020B0604020202020204" pitchFamily="34" charset="0"/>
              <a:buNone/>
            </a:pPr>
            <a:r>
              <a:rPr lang="en-US" sz="1500" b="1" dirty="0">
                <a:latin typeface="Courier New" pitchFamily="49" charset="0"/>
                <a:cs typeface="Courier New" pitchFamily="49" charset="0"/>
              </a:rPr>
              <a:t>{	</a:t>
            </a:r>
          </a:p>
          <a:p>
            <a:pPr>
              <a:buFont typeface="Arial" panose="020B0604020202020204" pitchFamily="34" charset="0"/>
              <a:buNone/>
            </a:pPr>
            <a:r>
              <a:rPr lang="en-US" sz="1500" b="1" dirty="0">
                <a:latin typeface="Courier New" pitchFamily="49" charset="0"/>
                <a:cs typeface="Courier New" pitchFamily="49" charset="0"/>
              </a:rPr>
              <a:t>   if (head == del) //del is the first node of the list:</a:t>
            </a:r>
          </a:p>
          <a:p>
            <a:pPr>
              <a:buFont typeface="Arial" panose="020B0604020202020204" pitchFamily="34" charset="0"/>
              <a:buNone/>
            </a:pPr>
            <a:r>
              <a:rPr lang="en-US" sz="1500" b="1" dirty="0">
                <a:latin typeface="Courier New" pitchFamily="49" charset="0"/>
                <a:cs typeface="Courier New" pitchFamily="49" charset="0"/>
              </a:rPr>
              <a:t>   {</a:t>
            </a:r>
          </a:p>
          <a:p>
            <a:pPr>
              <a:buFont typeface="Arial" panose="020B0604020202020204" pitchFamily="34" charset="0"/>
              <a:buNone/>
            </a:pPr>
            <a:r>
              <a:rPr lang="en-US" sz="1500" b="1" dirty="0">
                <a:latin typeface="Courier New" pitchFamily="49" charset="0"/>
                <a:cs typeface="Courier New" pitchFamily="49" charset="0"/>
              </a:rPr>
              <a:t>      head = del-&gt;next;</a:t>
            </a:r>
          </a:p>
          <a:p>
            <a:pPr>
              <a:buFont typeface="Arial" panose="020B0604020202020204" pitchFamily="34" charset="0"/>
              <a:buNone/>
            </a:pPr>
            <a:r>
              <a:rPr lang="en-US" sz="1500" b="1" dirty="0">
                <a:latin typeface="Courier New" pitchFamily="49" charset="0"/>
                <a:cs typeface="Courier New" pitchFamily="49" charset="0"/>
              </a:rPr>
              <a:t>      free(del);</a:t>
            </a:r>
          </a:p>
          <a:p>
            <a:pPr>
              <a:buFont typeface="Arial" panose="020B0604020202020204" pitchFamily="34" charset="0"/>
              <a:buNone/>
            </a:pPr>
            <a:r>
              <a:rPr lang="en-US" sz="1500" b="1" dirty="0">
                <a:latin typeface="Courier New" pitchFamily="49" charset="0"/>
                <a:cs typeface="Courier New" pitchFamily="49" charset="0"/>
              </a:rPr>
              <a:t>   }</a:t>
            </a:r>
          </a:p>
          <a:p>
            <a:pPr>
              <a:buFont typeface="Arial" panose="020B0604020202020204" pitchFamily="34" charset="0"/>
              <a:buNone/>
            </a:pPr>
            <a:r>
              <a:rPr lang="en-US" sz="1500" b="1" dirty="0">
                <a:latin typeface="Courier New" pitchFamily="49" charset="0"/>
                <a:cs typeface="Courier New" pitchFamily="49" charset="0"/>
              </a:rPr>
              <a:t>   else{</a:t>
            </a:r>
          </a:p>
          <a:p>
            <a:pPr>
              <a:buFont typeface="Arial" panose="020B0604020202020204" pitchFamily="34" charset="0"/>
              <a:buNone/>
            </a:pPr>
            <a:r>
              <a:rPr lang="en-US" sz="1500" b="1" dirty="0">
                <a:latin typeface="Courier New" pitchFamily="49" charset="0"/>
                <a:cs typeface="Courier New" pitchFamily="49" charset="0"/>
              </a:rPr>
              <a:t>      node *</a:t>
            </a:r>
            <a:r>
              <a:rPr lang="en-US" sz="1500" b="1" dirty="0" err="1">
                <a:latin typeface="Courier New" pitchFamily="49" charset="0"/>
                <a:cs typeface="Courier New" pitchFamily="49" charset="0"/>
              </a:rPr>
              <a:t>prev</a:t>
            </a:r>
            <a:r>
              <a:rPr lang="en-US" sz="1500" b="1" dirty="0">
                <a:latin typeface="Courier New" pitchFamily="49" charset="0"/>
                <a:cs typeface="Courier New" pitchFamily="49" charset="0"/>
              </a:rPr>
              <a:t> = head;</a:t>
            </a:r>
          </a:p>
          <a:p>
            <a:pPr>
              <a:buFont typeface="Arial" panose="020B0604020202020204" pitchFamily="34" charset="0"/>
              <a:buNone/>
            </a:pPr>
            <a:r>
              <a:rPr lang="en-US" sz="1500" b="1" dirty="0">
                <a:latin typeface="Courier New" pitchFamily="49" charset="0"/>
                <a:cs typeface="Courier New" pitchFamily="49" charset="0"/>
              </a:rPr>
              <a:t>      while (</a:t>
            </a:r>
            <a:r>
              <a:rPr lang="en-US" sz="1500" b="1" dirty="0" err="1">
                <a:latin typeface="Courier New" pitchFamily="49" charset="0"/>
                <a:cs typeface="Courier New" pitchFamily="49" charset="0"/>
              </a:rPr>
              <a:t>prev</a:t>
            </a:r>
            <a:r>
              <a:rPr lang="en-US" sz="1500" b="1" dirty="0">
                <a:latin typeface="Courier New" pitchFamily="49" charset="0"/>
                <a:cs typeface="Courier New" pitchFamily="49" charset="0"/>
              </a:rPr>
              <a:t>-&gt;next != NULL) </a:t>
            </a:r>
            <a:r>
              <a:rPr lang="en-US" sz="1500" b="1" dirty="0" err="1">
                <a:latin typeface="Courier New" pitchFamily="49" charset="0"/>
                <a:cs typeface="Courier New" pitchFamily="49" charset="0"/>
              </a:rPr>
              <a:t>prev</a:t>
            </a:r>
            <a:r>
              <a:rPr lang="en-US" sz="1500" b="1" dirty="0">
                <a:latin typeface="Courier New" pitchFamily="49" charset="0"/>
                <a:cs typeface="Courier New" pitchFamily="49" charset="0"/>
              </a:rPr>
              <a:t> = </a:t>
            </a:r>
            <a:r>
              <a:rPr lang="en-US" sz="1500" b="1" dirty="0" err="1">
                <a:latin typeface="Courier New" pitchFamily="49" charset="0"/>
                <a:cs typeface="Courier New" pitchFamily="49" charset="0"/>
              </a:rPr>
              <a:t>prev</a:t>
            </a:r>
            <a:r>
              <a:rPr lang="en-US" sz="1500" b="1" dirty="0">
                <a:latin typeface="Courier New" pitchFamily="49" charset="0"/>
                <a:cs typeface="Courier New" pitchFamily="49" charset="0"/>
              </a:rPr>
              <a:t>-&gt;next;</a:t>
            </a:r>
          </a:p>
          <a:p>
            <a:pPr>
              <a:buFont typeface="Arial" panose="020B0604020202020204" pitchFamily="34" charset="0"/>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prev</a:t>
            </a:r>
            <a:r>
              <a:rPr lang="en-US" sz="1500" b="1" dirty="0">
                <a:latin typeface="Courier New" pitchFamily="49" charset="0"/>
                <a:cs typeface="Courier New" pitchFamily="49" charset="0"/>
              </a:rPr>
              <a:t>-&gt;next =del-&gt;next;</a:t>
            </a:r>
          </a:p>
          <a:p>
            <a:pPr>
              <a:buFont typeface="Arial" panose="020B0604020202020204" pitchFamily="34" charset="0"/>
              <a:buNone/>
            </a:pPr>
            <a:r>
              <a:rPr lang="en-US" sz="1500" b="1" dirty="0">
                <a:latin typeface="Courier New" pitchFamily="49" charset="0"/>
                <a:cs typeface="Courier New" pitchFamily="49" charset="0"/>
              </a:rPr>
              <a:t>      free(del); </a:t>
            </a:r>
          </a:p>
          <a:p>
            <a:pPr>
              <a:buFont typeface="Arial" panose="020B0604020202020204" pitchFamily="34" charset="0"/>
              <a:buNone/>
            </a:pPr>
            <a:r>
              <a:rPr lang="en-US" sz="1500" b="1" dirty="0">
                <a:latin typeface="Courier New" pitchFamily="49" charset="0"/>
                <a:cs typeface="Courier New" pitchFamily="49" charset="0"/>
              </a:rPr>
              <a:t>   }</a:t>
            </a:r>
          </a:p>
          <a:p>
            <a:pPr>
              <a:buFont typeface="Arial" panose="020B0604020202020204" pitchFamily="34" charset="0"/>
              <a:buNone/>
            </a:pPr>
            <a:r>
              <a:rPr lang="en-US" sz="1500" b="1" dirty="0">
                <a:latin typeface="Courier New" pitchFamily="49" charset="0"/>
                <a:cs typeface="Courier New" pitchFamily="49" charset="0"/>
              </a:rPr>
              <a:t>	return head;</a:t>
            </a:r>
          </a:p>
          <a:p>
            <a:pPr>
              <a:buFont typeface="Arial" panose="020B0604020202020204" pitchFamily="34" charset="0"/>
              <a:buNone/>
            </a:pPr>
            <a:r>
              <a:rPr lang="en-US" sz="1500" b="1" dirty="0">
                <a:latin typeface="Courier New" pitchFamily="49" charset="0"/>
                <a:cs typeface="Courier New" pitchFamily="49" charset="0"/>
              </a:rPr>
              <a:t>}</a:t>
            </a:r>
            <a:endParaRPr lang="en-US" sz="1500" b="1" dirty="0">
              <a:solidFill>
                <a:srgbClr val="C00000"/>
              </a:solidFill>
            </a:endParaRPr>
          </a:p>
          <a:p>
            <a:endParaRPr lang="en-US" sz="1500" b="1" dirty="0">
              <a:solidFill>
                <a:srgbClr val="C00000"/>
              </a:solidFill>
            </a:endParaRPr>
          </a:p>
          <a:p>
            <a:endParaRPr lang="en-US" sz="1500" b="1" dirty="0">
              <a:solidFill>
                <a:srgbClr val="C00000"/>
              </a:solidFill>
            </a:endParaRPr>
          </a:p>
          <a:p>
            <a:endParaRPr lang="en-US" sz="1500" b="1" dirty="0">
              <a:solidFill>
                <a:srgbClr val="C00000"/>
              </a:solidFill>
            </a:endParaRPr>
          </a:p>
          <a:p>
            <a:endParaRPr lang="en-US" sz="2000" b="1" dirty="0">
              <a:solidFill>
                <a:srgbClr val="C00000"/>
              </a:solidFill>
            </a:endParaRPr>
          </a:p>
        </p:txBody>
      </p:sp>
      <p:pic>
        <p:nvPicPr>
          <p:cNvPr id="6" name="Picture 5"/>
          <p:cNvPicPr>
            <a:picLocks noChangeAspect="1"/>
          </p:cNvPicPr>
          <p:nvPr/>
        </p:nvPicPr>
        <p:blipFill>
          <a:blip r:embed="rId3"/>
          <a:stretch>
            <a:fillRect/>
          </a:stretch>
        </p:blipFill>
        <p:spPr>
          <a:xfrm>
            <a:off x="152400" y="1828800"/>
            <a:ext cx="3888621" cy="609600"/>
          </a:xfrm>
          <a:prstGeom prst="rect">
            <a:avLst/>
          </a:prstGeom>
        </p:spPr>
      </p:pic>
      <p:pic>
        <p:nvPicPr>
          <p:cNvPr id="7" name="Picture 6"/>
          <p:cNvPicPr>
            <a:picLocks noChangeAspect="1"/>
          </p:cNvPicPr>
          <p:nvPr/>
        </p:nvPicPr>
        <p:blipFill>
          <a:blip r:embed="rId4"/>
          <a:stretch>
            <a:fillRect/>
          </a:stretch>
        </p:blipFill>
        <p:spPr>
          <a:xfrm>
            <a:off x="5029200" y="1828800"/>
            <a:ext cx="3726072" cy="990600"/>
          </a:xfrm>
          <a:prstGeom prst="rect">
            <a:avLst/>
          </a:prstGeom>
        </p:spPr>
      </p:pic>
    </p:spTree>
    <p:extLst>
      <p:ext uri="{BB962C8B-B14F-4D97-AF65-F5344CB8AC3E}">
        <p14:creationId xmlns:p14="http://schemas.microsoft.com/office/powerpoint/2010/main" val="35670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anim calcmode="lin" valueType="num">
                                      <p:cBhvr additive="base">
                                        <p:cTn id="11"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anim calcmode="lin" valueType="num">
                                      <p:cBhvr additive="base">
                                        <p:cTn id="15" dur="500" fill="hold"/>
                                        <p:tgtEl>
                                          <p:spTgt spid="2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24">
                                            <p:txEl>
                                              <p:pRg st="6" end="6"/>
                                            </p:txEl>
                                          </p:spTgt>
                                        </p:tgtEl>
                                        <p:attrNameLst>
                                          <p:attrName>style.visibility</p:attrName>
                                        </p:attrNameLst>
                                      </p:cBhvr>
                                      <p:to>
                                        <p:strVal val="visible"/>
                                      </p:to>
                                    </p:set>
                                    <p:anim calcmode="lin" valueType="num">
                                      <p:cBhvr additive="base">
                                        <p:cTn id="30" dur="500" fill="hold"/>
                                        <p:tgtEl>
                                          <p:spTgt spid="24">
                                            <p:txEl>
                                              <p:pRg st="6" end="6"/>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4">
                                            <p:txEl>
                                              <p:pRg st="6" end="6"/>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24">
                                            <p:txEl>
                                              <p:pRg st="7" end="7"/>
                                            </p:txEl>
                                          </p:spTgt>
                                        </p:tgtEl>
                                        <p:attrNameLst>
                                          <p:attrName>style.visibility</p:attrName>
                                        </p:attrNameLst>
                                      </p:cBhvr>
                                      <p:to>
                                        <p:strVal val="visible"/>
                                      </p:to>
                                    </p:set>
                                    <p:anim calcmode="lin" valueType="num">
                                      <p:cBhvr additive="base">
                                        <p:cTn id="34" dur="500" fill="hold"/>
                                        <p:tgtEl>
                                          <p:spTgt spid="24">
                                            <p:txEl>
                                              <p:pRg st="7" end="7"/>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4">
                                            <p:txEl>
                                              <p:pRg st="7" end="7"/>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4">
                                            <p:txEl>
                                              <p:pRg st="20" end="20"/>
                                            </p:txEl>
                                          </p:spTgt>
                                        </p:tgtEl>
                                        <p:attrNameLst>
                                          <p:attrName>style.visibility</p:attrName>
                                        </p:attrNameLst>
                                      </p:cBhvr>
                                      <p:to>
                                        <p:strVal val="visible"/>
                                      </p:to>
                                    </p:set>
                                    <p:anim calcmode="lin" valueType="num">
                                      <p:cBhvr additive="base">
                                        <p:cTn id="38" dur="500" fill="hold"/>
                                        <p:tgtEl>
                                          <p:spTgt spid="24">
                                            <p:txEl>
                                              <p:pRg st="20" end="2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4">
                                            <p:txEl>
                                              <p:pRg st="20" end="20"/>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4">
                                            <p:txEl>
                                              <p:pRg st="8" end="8"/>
                                            </p:txEl>
                                          </p:spTgt>
                                        </p:tgtEl>
                                        <p:attrNameLst>
                                          <p:attrName>style.visibility</p:attrName>
                                        </p:attrNameLst>
                                      </p:cBhvr>
                                      <p:to>
                                        <p:strVal val="visible"/>
                                      </p:to>
                                    </p:set>
                                    <p:anim calcmode="lin" valueType="num">
                                      <p:cBhvr additive="base">
                                        <p:cTn id="44" dur="500" fill="hold"/>
                                        <p:tgtEl>
                                          <p:spTgt spid="24">
                                            <p:txEl>
                                              <p:pRg st="8" end="8"/>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4">
                                            <p:txEl>
                                              <p:pRg st="8" end="8"/>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4">
                                            <p:txEl>
                                              <p:pRg st="9" end="9"/>
                                            </p:txEl>
                                          </p:spTgt>
                                        </p:tgtEl>
                                        <p:attrNameLst>
                                          <p:attrName>style.visibility</p:attrName>
                                        </p:attrNameLst>
                                      </p:cBhvr>
                                      <p:to>
                                        <p:strVal val="visible"/>
                                      </p:to>
                                    </p:set>
                                    <p:anim calcmode="lin" valueType="num">
                                      <p:cBhvr additive="base">
                                        <p:cTn id="48" dur="500" fill="hold"/>
                                        <p:tgtEl>
                                          <p:spTgt spid="24">
                                            <p:txEl>
                                              <p:pRg st="9" end="9"/>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4">
                                            <p:txEl>
                                              <p:pRg st="9" end="9"/>
                                            </p:txEl>
                                          </p:spTgt>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4">
                                            <p:txEl>
                                              <p:pRg st="12" end="12"/>
                                            </p:txEl>
                                          </p:spTgt>
                                        </p:tgtEl>
                                        <p:attrNameLst>
                                          <p:attrName>style.visibility</p:attrName>
                                        </p:attrNameLst>
                                      </p:cBhvr>
                                      <p:to>
                                        <p:strVal val="visible"/>
                                      </p:to>
                                    </p:set>
                                    <p:anim calcmode="lin" valueType="num">
                                      <p:cBhvr additive="base">
                                        <p:cTn id="52" dur="500" fill="hold"/>
                                        <p:tgtEl>
                                          <p:spTgt spid="24">
                                            <p:txEl>
                                              <p:pRg st="12" end="12"/>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4">
                                            <p:txEl>
                                              <p:pRg st="12" end="12"/>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24">
                                            <p:txEl>
                                              <p:pRg st="13" end="13"/>
                                            </p:txEl>
                                          </p:spTgt>
                                        </p:tgtEl>
                                        <p:attrNameLst>
                                          <p:attrName>style.visibility</p:attrName>
                                        </p:attrNameLst>
                                      </p:cBhvr>
                                      <p:to>
                                        <p:strVal val="visible"/>
                                      </p:to>
                                    </p:set>
                                    <p:anim calcmode="lin" valueType="num">
                                      <p:cBhvr additive="base">
                                        <p:cTn id="56" dur="500" fill="hold"/>
                                        <p:tgtEl>
                                          <p:spTgt spid="24">
                                            <p:txEl>
                                              <p:pRg st="13" end="13"/>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4">
                                            <p:txEl>
                                              <p:pRg st="13" end="13"/>
                                            </p:txEl>
                                          </p:spTgt>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4">
                                            <p:txEl>
                                              <p:pRg st="18" end="18"/>
                                            </p:txEl>
                                          </p:spTgt>
                                        </p:tgtEl>
                                        <p:attrNameLst>
                                          <p:attrName>style.visibility</p:attrName>
                                        </p:attrNameLst>
                                      </p:cBhvr>
                                      <p:to>
                                        <p:strVal val="visible"/>
                                      </p:to>
                                    </p:set>
                                    <p:anim calcmode="lin" valueType="num">
                                      <p:cBhvr additive="base">
                                        <p:cTn id="60" dur="500" fill="hold"/>
                                        <p:tgtEl>
                                          <p:spTgt spid="24">
                                            <p:txEl>
                                              <p:pRg st="18" end="18"/>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24">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24">
                                            <p:txEl>
                                              <p:pRg st="10" end="10"/>
                                            </p:txEl>
                                          </p:spTgt>
                                        </p:tgtEl>
                                        <p:attrNameLst>
                                          <p:attrName>style.visibility</p:attrName>
                                        </p:attrNameLst>
                                      </p:cBhvr>
                                      <p:to>
                                        <p:strVal val="visible"/>
                                      </p:to>
                                    </p:set>
                                    <p:anim calcmode="lin" valueType="num">
                                      <p:cBhvr additive="base">
                                        <p:cTn id="66" dur="500" fill="hold"/>
                                        <p:tgtEl>
                                          <p:spTgt spid="24">
                                            <p:txEl>
                                              <p:pRg st="10" end="1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4">
                                            <p:txEl>
                                              <p:pRg st="10" end="10"/>
                                            </p:txEl>
                                          </p:spTgt>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24">
                                            <p:txEl>
                                              <p:pRg st="11" end="11"/>
                                            </p:txEl>
                                          </p:spTgt>
                                        </p:tgtEl>
                                        <p:attrNameLst>
                                          <p:attrName>style.visibility</p:attrName>
                                        </p:attrNameLst>
                                      </p:cBhvr>
                                      <p:to>
                                        <p:strVal val="visible"/>
                                      </p:to>
                                    </p:set>
                                    <p:anim calcmode="lin" valueType="num">
                                      <p:cBhvr additive="base">
                                        <p:cTn id="70" dur="500" fill="hold"/>
                                        <p:tgtEl>
                                          <p:spTgt spid="24">
                                            <p:txEl>
                                              <p:pRg st="11" end="11"/>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24">
                                            <p:txEl>
                                              <p:pRg st="14" end="14"/>
                                            </p:txEl>
                                          </p:spTgt>
                                        </p:tgtEl>
                                        <p:attrNameLst>
                                          <p:attrName>style.visibility</p:attrName>
                                        </p:attrNameLst>
                                      </p:cBhvr>
                                      <p:to>
                                        <p:strVal val="visible"/>
                                      </p:to>
                                    </p:set>
                                    <p:anim calcmode="lin" valueType="num">
                                      <p:cBhvr additive="base">
                                        <p:cTn id="76" dur="500" fill="hold"/>
                                        <p:tgtEl>
                                          <p:spTgt spid="24">
                                            <p:txEl>
                                              <p:pRg st="14" end="14"/>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24">
                                            <p:txEl>
                                              <p:pRg st="14" end="14"/>
                                            </p:txEl>
                                          </p:spTgt>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24">
                                            <p:txEl>
                                              <p:pRg st="15" end="15"/>
                                            </p:txEl>
                                          </p:spTgt>
                                        </p:tgtEl>
                                        <p:attrNameLst>
                                          <p:attrName>style.visibility</p:attrName>
                                        </p:attrNameLst>
                                      </p:cBhvr>
                                      <p:to>
                                        <p:strVal val="visible"/>
                                      </p:to>
                                    </p:set>
                                    <p:anim calcmode="lin" valueType="num">
                                      <p:cBhvr additive="base">
                                        <p:cTn id="80" dur="500" fill="hold"/>
                                        <p:tgtEl>
                                          <p:spTgt spid="24">
                                            <p:txEl>
                                              <p:pRg st="15" end="15"/>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24">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24">
                                            <p:txEl>
                                              <p:pRg st="16" end="16"/>
                                            </p:txEl>
                                          </p:spTgt>
                                        </p:tgtEl>
                                        <p:attrNameLst>
                                          <p:attrName>style.visibility</p:attrName>
                                        </p:attrNameLst>
                                      </p:cBhvr>
                                      <p:to>
                                        <p:strVal val="visible"/>
                                      </p:to>
                                    </p:set>
                                    <p:anim calcmode="lin" valueType="num">
                                      <p:cBhvr additive="base">
                                        <p:cTn id="86" dur="500" fill="hold"/>
                                        <p:tgtEl>
                                          <p:spTgt spid="24">
                                            <p:txEl>
                                              <p:pRg st="16" end="16"/>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24">
                                            <p:txEl>
                                              <p:pRg st="16" end="16"/>
                                            </p:txEl>
                                          </p:spTgt>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24">
                                            <p:txEl>
                                              <p:pRg st="17" end="17"/>
                                            </p:txEl>
                                          </p:spTgt>
                                        </p:tgtEl>
                                        <p:attrNameLst>
                                          <p:attrName>style.visibility</p:attrName>
                                        </p:attrNameLst>
                                      </p:cBhvr>
                                      <p:to>
                                        <p:strVal val="visible"/>
                                      </p:to>
                                    </p:set>
                                    <p:anim calcmode="lin" valueType="num">
                                      <p:cBhvr additive="base">
                                        <p:cTn id="90" dur="500" fill="hold"/>
                                        <p:tgtEl>
                                          <p:spTgt spid="24">
                                            <p:txEl>
                                              <p:pRg st="17" end="17"/>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24">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24">
                                            <p:txEl>
                                              <p:pRg st="19" end="19"/>
                                            </p:txEl>
                                          </p:spTgt>
                                        </p:tgtEl>
                                        <p:attrNameLst>
                                          <p:attrName>style.visibility</p:attrName>
                                        </p:attrNameLst>
                                      </p:cBhvr>
                                      <p:to>
                                        <p:strVal val="visible"/>
                                      </p:to>
                                    </p:set>
                                    <p:anim calcmode="lin" valueType="num">
                                      <p:cBhvr additive="base">
                                        <p:cTn id="96" dur="500" fill="hold"/>
                                        <p:tgtEl>
                                          <p:spTgt spid="24">
                                            <p:txEl>
                                              <p:pRg st="19" end="19"/>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24">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838200"/>
          </a:xfrm>
        </p:spPr>
        <p:txBody>
          <a:bodyPr/>
          <a:lstStyle/>
          <a:p>
            <a:r>
              <a:rPr lang="en-US" altLang="en-US" dirty="0"/>
              <a:t>Operations on singly linked lists: Deletion</a:t>
            </a:r>
          </a:p>
        </p:txBody>
      </p:sp>
      <p:sp>
        <p:nvSpPr>
          <p:cNvPr id="19459" name="Rectangle 3"/>
          <p:cNvSpPr>
            <a:spLocks noGrp="1" noChangeArrowheads="1"/>
          </p:cNvSpPr>
          <p:nvPr>
            <p:ph type="body" idx="1"/>
          </p:nvPr>
        </p:nvSpPr>
        <p:spPr>
          <a:xfrm>
            <a:off x="0" y="914400"/>
            <a:ext cx="9144000" cy="5334000"/>
          </a:xfrm>
        </p:spPr>
        <p:txBody>
          <a:bodyPr/>
          <a:lstStyle/>
          <a:p>
            <a:pPr>
              <a:lnSpc>
                <a:spcPct val="80000"/>
              </a:lnSpc>
            </a:pPr>
            <a:r>
              <a:rPr lang="en-US" altLang="en-US" sz="2300" dirty="0">
                <a:solidFill>
                  <a:schemeClr val="bg1">
                    <a:lumMod val="50000"/>
                  </a:schemeClr>
                </a:solidFill>
                <a:latin typeface="Times" panose="02020603050405020304" pitchFamily="18" charset="0"/>
                <a:cs typeface="Times" panose="02020603050405020304" pitchFamily="18" charset="0"/>
              </a:rPr>
              <a:t>Delete a node</a:t>
            </a:r>
          </a:p>
          <a:p>
            <a:pPr>
              <a:lnSpc>
                <a:spcPct val="80000"/>
              </a:lnSpc>
            </a:pPr>
            <a:r>
              <a:rPr lang="en-US" altLang="en-US" sz="2300" b="1" dirty="0">
                <a:solidFill>
                  <a:srgbClr val="FF0000"/>
                </a:solidFill>
                <a:latin typeface="Times" panose="02020603050405020304" pitchFamily="18" charset="0"/>
                <a:cs typeface="Times" panose="02020603050405020304" pitchFamily="18" charset="0"/>
              </a:rPr>
              <a:t>Delete all nodes of the list</a:t>
            </a:r>
            <a:endParaRPr lang="en-US" altLang="en-US" sz="23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871000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a:extLst>
              <a:ext uri="{FF2B5EF4-FFF2-40B4-BE49-F238E27FC236}">
                <a16:creationId xmlns:a16="http://schemas.microsoft.com/office/drawing/2014/main" id="{524850A8-B1A9-47A5-B8EA-84B3705E58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0E11BEC-872A-492A-8F93-E1CF063DCABA}" type="slidenum">
              <a:rPr lang="en-US" altLang="en-US"/>
              <a:pPr/>
              <a:t>102</a:t>
            </a:fld>
            <a:endParaRPr lang="en-US" altLang="en-US"/>
          </a:p>
        </p:txBody>
      </p:sp>
      <p:sp>
        <p:nvSpPr>
          <p:cNvPr id="222210" name="Rectangle 2">
            <a:extLst>
              <a:ext uri="{FF2B5EF4-FFF2-40B4-BE49-F238E27FC236}">
                <a16:creationId xmlns:a16="http://schemas.microsoft.com/office/drawing/2014/main" id="{7DD53027-7828-4A42-A575-6F3864B92EAF}"/>
              </a:ext>
            </a:extLst>
          </p:cNvPr>
          <p:cNvSpPr>
            <a:spLocks noGrp="1" noChangeArrowheads="1"/>
          </p:cNvSpPr>
          <p:nvPr>
            <p:ph type="title"/>
          </p:nvPr>
        </p:nvSpPr>
        <p:spPr>
          <a:xfrm>
            <a:off x="0" y="0"/>
            <a:ext cx="9144000" cy="838200"/>
          </a:xfrm>
        </p:spPr>
        <p:txBody>
          <a:bodyPr/>
          <a:lstStyle/>
          <a:p>
            <a:pPr eaLnBrk="1" hangingPunct="1">
              <a:defRPr/>
            </a:pPr>
            <a:r>
              <a:rPr lang="en-US" sz="2900" dirty="0"/>
              <a:t>Freeing all nodes of a list</a:t>
            </a:r>
          </a:p>
        </p:txBody>
      </p:sp>
      <p:sp>
        <p:nvSpPr>
          <p:cNvPr id="21517" name="Rectangle 12">
            <a:extLst>
              <a:ext uri="{FF2B5EF4-FFF2-40B4-BE49-F238E27FC236}">
                <a16:creationId xmlns:a16="http://schemas.microsoft.com/office/drawing/2014/main" id="{00FB66FC-9571-4A45-B903-6DC0ADDF6E08}"/>
              </a:ext>
            </a:extLst>
          </p:cNvPr>
          <p:cNvSpPr>
            <a:spLocks noChangeArrowheads="1"/>
          </p:cNvSpPr>
          <p:nvPr/>
        </p:nvSpPr>
        <p:spPr bwMode="auto">
          <a:xfrm>
            <a:off x="3185160" y="1065651"/>
            <a:ext cx="4572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US" altLang="en-US" sz="2400">
                <a:latin typeface="Courier New" panose="02070309020205020404" pitchFamily="49" charset="0"/>
                <a:cs typeface="Courier New" panose="02070309020205020404" pitchFamily="49" charset="0"/>
              </a:rPr>
              <a:t>del = head ;</a:t>
            </a:r>
          </a:p>
          <a:p>
            <a:pPr eaLnBrk="1" hangingPunct="1"/>
            <a:r>
              <a:rPr lang="en-US" altLang="en-US" sz="2400">
                <a:latin typeface="Courier New" panose="02070309020205020404" pitchFamily="49" charset="0"/>
                <a:cs typeface="Courier New" panose="02070309020205020404" pitchFamily="49" charset="0"/>
              </a:rPr>
              <a:t>while</a:t>
            </a:r>
            <a:r>
              <a:rPr lang="en-US" altLang="en-US" sz="2400">
                <a:solidFill>
                  <a:srgbClr val="0000FF"/>
                </a:solidFill>
                <a:latin typeface="Courier New" panose="02070309020205020404" pitchFamily="49" charset="0"/>
                <a:cs typeface="Courier New" panose="02070309020205020404" pitchFamily="49" charset="0"/>
              </a:rPr>
              <a:t> </a:t>
            </a:r>
            <a:r>
              <a:rPr lang="en-US" altLang="en-US" sz="2400">
                <a:latin typeface="Courier New" panose="02070309020205020404" pitchFamily="49" charset="0"/>
                <a:cs typeface="Courier New" panose="02070309020205020404" pitchFamily="49" charset="0"/>
              </a:rPr>
              <a:t>(del != NULL) </a:t>
            </a:r>
          </a:p>
          <a:p>
            <a:pPr eaLnBrk="1" hangingPunct="1"/>
            <a:r>
              <a:rPr lang="en-US" altLang="en-US" sz="2400">
                <a:latin typeface="Courier New" panose="02070309020205020404" pitchFamily="49" charset="0"/>
                <a:cs typeface="Courier New" panose="02070309020205020404" pitchFamily="49" charset="0"/>
              </a:rPr>
              <a:t>{</a:t>
            </a:r>
          </a:p>
          <a:p>
            <a:pPr eaLnBrk="1" hangingPunct="1"/>
            <a:r>
              <a:rPr lang="en-US" altLang="en-US" sz="2400">
                <a:latin typeface="Courier New" panose="02070309020205020404" pitchFamily="49" charset="0"/>
                <a:cs typeface="Courier New" panose="02070309020205020404" pitchFamily="49" charset="0"/>
              </a:rPr>
              <a:t>   head = head-&gt;next;</a:t>
            </a:r>
          </a:p>
          <a:p>
            <a:pPr eaLnBrk="1" hangingPunct="1"/>
            <a:r>
              <a:rPr lang="en-US" altLang="en-US" sz="2400">
                <a:latin typeface="Courier New" panose="02070309020205020404" pitchFamily="49" charset="0"/>
                <a:cs typeface="Courier New" panose="02070309020205020404" pitchFamily="49" charset="0"/>
              </a:rPr>
              <a:t>   free(del);</a:t>
            </a:r>
          </a:p>
          <a:p>
            <a:pPr eaLnBrk="1" hangingPunct="1"/>
            <a:r>
              <a:rPr lang="en-US" altLang="en-US" sz="2400">
                <a:latin typeface="Courier New" panose="02070309020205020404" pitchFamily="49" charset="0"/>
                <a:cs typeface="Courier New" panose="02070309020205020404" pitchFamily="49" charset="0"/>
              </a:rPr>
              <a:t>   del = head;</a:t>
            </a:r>
          </a:p>
          <a:p>
            <a:pPr eaLnBrk="1" hangingPunct="1"/>
            <a:r>
              <a:rPr lang="en-US" altLang="en-US" sz="2400">
                <a:latin typeface="Courier New" panose="02070309020205020404" pitchFamily="49" charset="0"/>
                <a:cs typeface="Courier New" panose="02070309020205020404" pitchFamily="49" charset="0"/>
              </a:rPr>
              <a:t>}</a:t>
            </a:r>
          </a:p>
        </p:txBody>
      </p:sp>
      <p:grpSp>
        <p:nvGrpSpPr>
          <p:cNvPr id="22" name="Group 21">
            <a:extLst>
              <a:ext uri="{FF2B5EF4-FFF2-40B4-BE49-F238E27FC236}">
                <a16:creationId xmlns:a16="http://schemas.microsoft.com/office/drawing/2014/main" id="{2C999AB4-789A-4927-B94D-405B00DEEA31}"/>
              </a:ext>
            </a:extLst>
          </p:cNvPr>
          <p:cNvGrpSpPr/>
          <p:nvPr/>
        </p:nvGrpSpPr>
        <p:grpSpPr>
          <a:xfrm>
            <a:off x="1282931" y="4929735"/>
            <a:ext cx="1219200" cy="609601"/>
            <a:chOff x="3660371" y="1530350"/>
            <a:chExt cx="1219200" cy="609601"/>
          </a:xfrm>
        </p:grpSpPr>
        <p:sp>
          <p:nvSpPr>
            <p:cNvPr id="23" name="Rectangle 15">
              <a:extLst>
                <a:ext uri="{FF2B5EF4-FFF2-40B4-BE49-F238E27FC236}">
                  <a16:creationId xmlns:a16="http://schemas.microsoft.com/office/drawing/2014/main" id="{BAF7CDE7-6593-4902-952F-BDA8182D8623}"/>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Rectangle 14">
              <a:extLst>
                <a:ext uri="{FF2B5EF4-FFF2-40B4-BE49-F238E27FC236}">
                  <a16:creationId xmlns:a16="http://schemas.microsoft.com/office/drawing/2014/main" id="{0BAE5FFB-762A-4B8B-A337-46F483666DA4}"/>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5" name="Line 16">
            <a:extLst>
              <a:ext uri="{FF2B5EF4-FFF2-40B4-BE49-F238E27FC236}">
                <a16:creationId xmlns:a16="http://schemas.microsoft.com/office/drawing/2014/main" id="{C71F6D0A-67E5-4AC0-AC15-864949E32A0F}"/>
              </a:ext>
            </a:extLst>
          </p:cNvPr>
          <p:cNvSpPr>
            <a:spLocks noChangeShapeType="1"/>
          </p:cNvSpPr>
          <p:nvPr/>
        </p:nvSpPr>
        <p:spPr bwMode="auto">
          <a:xfrm>
            <a:off x="1543600" y="4310148"/>
            <a:ext cx="25083" cy="635587"/>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6" name="Line 16">
            <a:extLst>
              <a:ext uri="{FF2B5EF4-FFF2-40B4-BE49-F238E27FC236}">
                <a16:creationId xmlns:a16="http://schemas.microsoft.com/office/drawing/2014/main" id="{DCC083DC-E44B-47AE-AFD0-4C3308A84F5D}"/>
              </a:ext>
            </a:extLst>
          </p:cNvPr>
          <p:cNvSpPr>
            <a:spLocks noChangeShapeType="1"/>
          </p:cNvSpPr>
          <p:nvPr/>
        </p:nvSpPr>
        <p:spPr bwMode="auto">
          <a:xfrm flipV="1">
            <a:off x="2197331" y="5234535"/>
            <a:ext cx="91440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7" name="Group 26">
            <a:extLst>
              <a:ext uri="{FF2B5EF4-FFF2-40B4-BE49-F238E27FC236}">
                <a16:creationId xmlns:a16="http://schemas.microsoft.com/office/drawing/2014/main" id="{E8F41AB9-9623-4617-A89F-1E2167D83E95}"/>
              </a:ext>
            </a:extLst>
          </p:cNvPr>
          <p:cNvGrpSpPr/>
          <p:nvPr/>
        </p:nvGrpSpPr>
        <p:grpSpPr>
          <a:xfrm>
            <a:off x="3096491" y="4929735"/>
            <a:ext cx="1219200" cy="609601"/>
            <a:chOff x="3660371" y="1530350"/>
            <a:chExt cx="1219200" cy="609601"/>
          </a:xfrm>
        </p:grpSpPr>
        <p:sp>
          <p:nvSpPr>
            <p:cNvPr id="28" name="Rectangle 15">
              <a:extLst>
                <a:ext uri="{FF2B5EF4-FFF2-40B4-BE49-F238E27FC236}">
                  <a16:creationId xmlns:a16="http://schemas.microsoft.com/office/drawing/2014/main" id="{7289F12D-BD0B-4F11-B97B-C51B3CA82416}"/>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Rectangle 14">
              <a:extLst>
                <a:ext uri="{FF2B5EF4-FFF2-40B4-BE49-F238E27FC236}">
                  <a16:creationId xmlns:a16="http://schemas.microsoft.com/office/drawing/2014/main" id="{6CDEEDDB-027A-4C42-B5AD-AA6D549F5B84}"/>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 name="Group 29">
            <a:extLst>
              <a:ext uri="{FF2B5EF4-FFF2-40B4-BE49-F238E27FC236}">
                <a16:creationId xmlns:a16="http://schemas.microsoft.com/office/drawing/2014/main" id="{E4FE6476-13EA-478B-A43B-9B5022344126}"/>
              </a:ext>
            </a:extLst>
          </p:cNvPr>
          <p:cNvGrpSpPr/>
          <p:nvPr/>
        </p:nvGrpSpPr>
        <p:grpSpPr>
          <a:xfrm>
            <a:off x="5013960" y="4952999"/>
            <a:ext cx="1219200" cy="609601"/>
            <a:chOff x="3660371" y="1530350"/>
            <a:chExt cx="1219200" cy="609601"/>
          </a:xfrm>
        </p:grpSpPr>
        <p:sp>
          <p:nvSpPr>
            <p:cNvPr id="31" name="Rectangle 30">
              <a:extLst>
                <a:ext uri="{FF2B5EF4-FFF2-40B4-BE49-F238E27FC236}">
                  <a16:creationId xmlns:a16="http://schemas.microsoft.com/office/drawing/2014/main" id="{9EB3DC82-022E-4B48-B5E8-38B28DCECCF2}"/>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Rectangle 14">
              <a:extLst>
                <a:ext uri="{FF2B5EF4-FFF2-40B4-BE49-F238E27FC236}">
                  <a16:creationId xmlns:a16="http://schemas.microsoft.com/office/drawing/2014/main" id="{26FF0118-8605-4A30-82C8-816D22578101}"/>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3" name="TextBox 32">
            <a:extLst>
              <a:ext uri="{FF2B5EF4-FFF2-40B4-BE49-F238E27FC236}">
                <a16:creationId xmlns:a16="http://schemas.microsoft.com/office/drawing/2014/main" id="{4E818D0E-42CE-459E-B1C3-503092C9EEE4}"/>
              </a:ext>
            </a:extLst>
          </p:cNvPr>
          <p:cNvSpPr txBox="1"/>
          <p:nvPr/>
        </p:nvSpPr>
        <p:spPr>
          <a:xfrm>
            <a:off x="1373679" y="4957536"/>
            <a:ext cx="914400" cy="553998"/>
          </a:xfrm>
          <a:prstGeom prst="rect">
            <a:avLst/>
          </a:prstGeom>
          <a:noFill/>
        </p:spPr>
        <p:txBody>
          <a:bodyPr wrap="square" rtlCol="0">
            <a:spAutoFit/>
          </a:bodyPr>
          <a:lstStyle/>
          <a:p>
            <a:r>
              <a:rPr lang="en-US" sz="3000"/>
              <a:t>1</a:t>
            </a:r>
          </a:p>
        </p:txBody>
      </p:sp>
      <p:sp>
        <p:nvSpPr>
          <p:cNvPr id="34" name="TextBox 33">
            <a:extLst>
              <a:ext uri="{FF2B5EF4-FFF2-40B4-BE49-F238E27FC236}">
                <a16:creationId xmlns:a16="http://schemas.microsoft.com/office/drawing/2014/main" id="{C293ACB8-B3FC-4ABA-B442-CBCC6871E12C}"/>
              </a:ext>
            </a:extLst>
          </p:cNvPr>
          <p:cNvSpPr txBox="1"/>
          <p:nvPr/>
        </p:nvSpPr>
        <p:spPr>
          <a:xfrm>
            <a:off x="3185160" y="4978987"/>
            <a:ext cx="914400" cy="553998"/>
          </a:xfrm>
          <a:prstGeom prst="rect">
            <a:avLst/>
          </a:prstGeom>
          <a:noFill/>
        </p:spPr>
        <p:txBody>
          <a:bodyPr wrap="square" rtlCol="0">
            <a:spAutoFit/>
          </a:bodyPr>
          <a:lstStyle/>
          <a:p>
            <a:r>
              <a:rPr lang="en-US" sz="3000"/>
              <a:t>2</a:t>
            </a:r>
          </a:p>
        </p:txBody>
      </p:sp>
      <p:sp>
        <p:nvSpPr>
          <p:cNvPr id="35" name="Line 19">
            <a:extLst>
              <a:ext uri="{FF2B5EF4-FFF2-40B4-BE49-F238E27FC236}">
                <a16:creationId xmlns:a16="http://schemas.microsoft.com/office/drawing/2014/main" id="{87FF3A61-BD24-4EE1-B047-57563F3CCBFB}"/>
              </a:ext>
            </a:extLst>
          </p:cNvPr>
          <p:cNvSpPr>
            <a:spLocks noChangeShapeType="1"/>
          </p:cNvSpPr>
          <p:nvPr/>
        </p:nvSpPr>
        <p:spPr bwMode="auto">
          <a:xfrm flipV="1">
            <a:off x="4102331" y="5234535"/>
            <a:ext cx="91440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6" name="TextBox 35">
            <a:extLst>
              <a:ext uri="{FF2B5EF4-FFF2-40B4-BE49-F238E27FC236}">
                <a16:creationId xmlns:a16="http://schemas.microsoft.com/office/drawing/2014/main" id="{5F57D1EA-5552-4F38-AFE9-4BA6422A2E5D}"/>
              </a:ext>
            </a:extLst>
          </p:cNvPr>
          <p:cNvSpPr txBox="1"/>
          <p:nvPr/>
        </p:nvSpPr>
        <p:spPr>
          <a:xfrm>
            <a:off x="5166360" y="4999585"/>
            <a:ext cx="914400" cy="553998"/>
          </a:xfrm>
          <a:prstGeom prst="rect">
            <a:avLst/>
          </a:prstGeom>
          <a:noFill/>
        </p:spPr>
        <p:txBody>
          <a:bodyPr wrap="square" rtlCol="0">
            <a:spAutoFit/>
          </a:bodyPr>
          <a:lstStyle/>
          <a:p>
            <a:r>
              <a:rPr lang="en-US" sz="3000"/>
              <a:t>3</a:t>
            </a:r>
          </a:p>
        </p:txBody>
      </p:sp>
      <p:sp>
        <p:nvSpPr>
          <p:cNvPr id="37" name="Line 13">
            <a:extLst>
              <a:ext uri="{FF2B5EF4-FFF2-40B4-BE49-F238E27FC236}">
                <a16:creationId xmlns:a16="http://schemas.microsoft.com/office/drawing/2014/main" id="{DE07CF8A-EFCF-47E2-B854-DAA95AA8D378}"/>
              </a:ext>
            </a:extLst>
          </p:cNvPr>
          <p:cNvSpPr>
            <a:spLocks noChangeShapeType="1"/>
          </p:cNvSpPr>
          <p:nvPr/>
        </p:nvSpPr>
        <p:spPr bwMode="auto">
          <a:xfrm flipH="1">
            <a:off x="5623559" y="4943981"/>
            <a:ext cx="606828" cy="6186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3">
            <a:extLst>
              <a:ext uri="{FF2B5EF4-FFF2-40B4-BE49-F238E27FC236}">
                <a16:creationId xmlns:a16="http://schemas.microsoft.com/office/drawing/2014/main" id="{16FC5109-8D0E-4392-8D11-36D001F97A6F}"/>
              </a:ext>
            </a:extLst>
          </p:cNvPr>
          <p:cNvSpPr>
            <a:spLocks noChangeShapeType="1"/>
          </p:cNvSpPr>
          <p:nvPr/>
        </p:nvSpPr>
        <p:spPr bwMode="auto">
          <a:xfrm>
            <a:off x="5620786" y="4965075"/>
            <a:ext cx="580509" cy="5318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Text Box 17">
            <a:extLst>
              <a:ext uri="{FF2B5EF4-FFF2-40B4-BE49-F238E27FC236}">
                <a16:creationId xmlns:a16="http://schemas.microsoft.com/office/drawing/2014/main" id="{36B5B753-49E2-423E-9EF1-B618EAF0B0A2}"/>
              </a:ext>
            </a:extLst>
          </p:cNvPr>
          <p:cNvSpPr txBox="1">
            <a:spLocks noChangeArrowheads="1"/>
          </p:cNvSpPr>
          <p:nvPr/>
        </p:nvSpPr>
        <p:spPr bwMode="auto">
          <a:xfrm>
            <a:off x="597131" y="4056403"/>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head</a:t>
            </a:r>
          </a:p>
        </p:txBody>
      </p:sp>
      <p:sp>
        <p:nvSpPr>
          <p:cNvPr id="40" name="Line 16">
            <a:extLst>
              <a:ext uri="{FF2B5EF4-FFF2-40B4-BE49-F238E27FC236}">
                <a16:creationId xmlns:a16="http://schemas.microsoft.com/office/drawing/2014/main" id="{D1079167-3816-4655-9F0A-E3130AAB2438}"/>
              </a:ext>
            </a:extLst>
          </p:cNvPr>
          <p:cNvSpPr>
            <a:spLocks noChangeShapeType="1"/>
          </p:cNvSpPr>
          <p:nvPr/>
        </p:nvSpPr>
        <p:spPr bwMode="auto">
          <a:xfrm flipV="1">
            <a:off x="1234643" y="5562598"/>
            <a:ext cx="292331" cy="583615"/>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1" name="Text Box 17">
            <a:extLst>
              <a:ext uri="{FF2B5EF4-FFF2-40B4-BE49-F238E27FC236}">
                <a16:creationId xmlns:a16="http://schemas.microsoft.com/office/drawing/2014/main" id="{7CEFB13F-3C2B-40AD-BF2F-8A9122A4065C}"/>
              </a:ext>
            </a:extLst>
          </p:cNvPr>
          <p:cNvSpPr txBox="1">
            <a:spLocks noChangeArrowheads="1"/>
          </p:cNvSpPr>
          <p:nvPr/>
        </p:nvSpPr>
        <p:spPr bwMode="auto">
          <a:xfrm>
            <a:off x="597131" y="5954031"/>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del</a:t>
            </a:r>
          </a:p>
        </p:txBody>
      </p:sp>
      <p:sp>
        <p:nvSpPr>
          <p:cNvPr id="42" name="AutoShape 19">
            <a:extLst>
              <a:ext uri="{FF2B5EF4-FFF2-40B4-BE49-F238E27FC236}">
                <a16:creationId xmlns:a16="http://schemas.microsoft.com/office/drawing/2014/main" id="{C036C249-ADA8-40CB-AFC6-4B58B3AB6FA8}"/>
              </a:ext>
            </a:extLst>
          </p:cNvPr>
          <p:cNvSpPr>
            <a:spLocks noChangeArrowheads="1"/>
          </p:cNvSpPr>
          <p:nvPr/>
        </p:nvSpPr>
        <p:spPr bwMode="auto">
          <a:xfrm>
            <a:off x="2553047" y="1142999"/>
            <a:ext cx="558684" cy="282575"/>
          </a:xfrm>
          <a:prstGeom prst="rightArrow">
            <a:avLst>
              <a:gd name="adj1" fmla="val 50000"/>
              <a:gd name="adj2" fmla="val 33333"/>
            </a:avLst>
          </a:prstGeom>
          <a:solidFill>
            <a:srgbClr val="FF0000"/>
          </a:solidFill>
          <a:ln w="9525" algn="ctr">
            <a:solidFill>
              <a:schemeClr val="tx1"/>
            </a:solidFill>
            <a:miter lim="800000"/>
            <a:headEnd/>
            <a:tailEnd/>
          </a:ln>
        </p:spPr>
        <p:txBody>
          <a:bodyPr wrap="square" anchor="ct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 name="TextBox 1"/>
          <p:cNvSpPr txBox="1"/>
          <p:nvPr/>
        </p:nvSpPr>
        <p:spPr>
          <a:xfrm>
            <a:off x="2688473" y="3924779"/>
            <a:ext cx="6477000" cy="400110"/>
          </a:xfrm>
          <a:prstGeom prst="rect">
            <a:avLst/>
          </a:prstGeom>
          <a:noFill/>
        </p:spPr>
        <p:txBody>
          <a:bodyPr wrap="square" rtlCol="0">
            <a:spAutoFit/>
          </a:bodyPr>
          <a:lstStyle/>
          <a:p>
            <a:r>
              <a:rPr lang="en-US" sz="2000" dirty="0"/>
              <a:t>Traverse elements one by one from the head till the end</a:t>
            </a:r>
          </a:p>
        </p:txBody>
      </p:sp>
    </p:spTree>
    <p:extLst>
      <p:ext uri="{BB962C8B-B14F-4D97-AF65-F5344CB8AC3E}">
        <p14:creationId xmlns:p14="http://schemas.microsoft.com/office/powerpoint/2010/main" val="122182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down)">
                                      <p:cBhvr>
                                        <p:cTn id="13" dur="500"/>
                                        <p:tgtEl>
                                          <p:spTgt spid="4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down)">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2.22222E-6 1.48148E-6 L -0.00139 0.06088 " pathEditMode="relative" rAng="0" ptsTypes="AA">
                                      <p:cBhvr>
                                        <p:cTn id="20" dur="2000" fill="hold"/>
                                        <p:tgtEl>
                                          <p:spTgt spid="42"/>
                                        </p:tgtEl>
                                        <p:attrNameLst>
                                          <p:attrName>ppt_x</p:attrName>
                                          <p:attrName>ppt_y</p:attrName>
                                        </p:attrNameLst>
                                      </p:cBhvr>
                                      <p:rCtr x="-69" y="3032"/>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2" nodeType="clickEffect">
                                  <p:stCondLst>
                                    <p:cond delay="0"/>
                                  </p:stCondLst>
                                  <p:childTnLst>
                                    <p:animMotion origin="layout" path="M -0.00139 0.06088 L -0.00139 0.16829 " pathEditMode="relative" rAng="0" ptsTypes="AA">
                                      <p:cBhvr>
                                        <p:cTn id="24" dur="2000" fill="hold"/>
                                        <p:tgtEl>
                                          <p:spTgt spid="42"/>
                                        </p:tgtEl>
                                        <p:attrNameLst>
                                          <p:attrName>ppt_x</p:attrName>
                                          <p:attrName>ppt_y</p:attrName>
                                        </p:attrNameLst>
                                      </p:cBhvr>
                                      <p:rCtr x="0" y="5370"/>
                                    </p:animMotion>
                                  </p:childTnLst>
                                </p:cTn>
                              </p:par>
                            </p:childTnLst>
                          </p:cTn>
                        </p:par>
                      </p:childTnLst>
                    </p:cTn>
                  </p:par>
                  <p:par>
                    <p:cTn id="25" fill="hold">
                      <p:stCondLst>
                        <p:cond delay="indefinite"/>
                      </p:stCondLst>
                      <p:childTnLst>
                        <p:par>
                          <p:cTn id="26" fill="hold">
                            <p:stCondLst>
                              <p:cond delay="0"/>
                            </p:stCondLst>
                            <p:childTnLst>
                              <p:par>
                                <p:cTn id="27" presetID="63" presetClass="path" presetSubtype="0" accel="50000" decel="50000" fill="hold" grpId="0" nodeType="clickEffect">
                                  <p:stCondLst>
                                    <p:cond delay="0"/>
                                  </p:stCondLst>
                                  <p:childTnLst>
                                    <p:animMotion origin="layout" path="M 1.11111E-6 1.48148E-6 L 0.19653 0.00231 " pathEditMode="relative" rAng="0" ptsTypes="AA">
                                      <p:cBhvr>
                                        <p:cTn id="28" dur="2000" fill="hold"/>
                                        <p:tgtEl>
                                          <p:spTgt spid="25"/>
                                        </p:tgtEl>
                                        <p:attrNameLst>
                                          <p:attrName>ppt_x</p:attrName>
                                          <p:attrName>ppt_y</p:attrName>
                                        </p:attrNameLst>
                                      </p:cBhvr>
                                      <p:rCtr x="9826" y="116"/>
                                    </p:animMotion>
                                  </p:childTnLst>
                                </p:cTn>
                              </p:par>
                              <p:par>
                                <p:cTn id="29" presetID="63" presetClass="path" presetSubtype="0" accel="50000" decel="50000" fill="hold" grpId="0" nodeType="withEffect">
                                  <p:stCondLst>
                                    <p:cond delay="0"/>
                                  </p:stCondLst>
                                  <p:childTnLst>
                                    <p:animMotion origin="layout" path="M -4.44444E-6 3.33333E-6 L 0.20556 0.00162 " pathEditMode="relative" rAng="0" ptsTypes="AA">
                                      <p:cBhvr>
                                        <p:cTn id="30" dur="2000" fill="hold"/>
                                        <p:tgtEl>
                                          <p:spTgt spid="39"/>
                                        </p:tgtEl>
                                        <p:attrNameLst>
                                          <p:attrName>ppt_x</p:attrName>
                                          <p:attrName>ppt_y</p:attrName>
                                        </p:attrNameLst>
                                      </p:cBhvr>
                                      <p:rCtr x="10278" y="69"/>
                                    </p:animMotion>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3" nodeType="clickEffect">
                                  <p:stCondLst>
                                    <p:cond delay="0"/>
                                  </p:stCondLst>
                                  <p:childTnLst>
                                    <p:animMotion origin="layout" path="M -0.00139 0.16828 L -0.00139 0.21273 " pathEditMode="relative" rAng="0" ptsTypes="AA">
                                      <p:cBhvr>
                                        <p:cTn id="34" dur="2000" fill="hold"/>
                                        <p:tgtEl>
                                          <p:spTgt spid="42"/>
                                        </p:tgtEl>
                                        <p:attrNameLst>
                                          <p:attrName>ppt_x</p:attrName>
                                          <p:attrName>ppt_y</p:attrName>
                                        </p:attrNameLst>
                                      </p:cBhvr>
                                      <p:rCtr x="0" y="2778"/>
                                    </p:animMotion>
                                  </p:childTnLst>
                                </p:cTn>
                              </p:par>
                            </p:childTnLst>
                          </p:cTn>
                        </p:par>
                      </p:childTnLst>
                    </p:cTn>
                  </p:par>
                  <p:par>
                    <p:cTn id="35" fill="hold">
                      <p:stCondLst>
                        <p:cond delay="indefinite"/>
                      </p:stCondLst>
                      <p:childTnLst>
                        <p:par>
                          <p:cTn id="36" fill="hold">
                            <p:stCondLst>
                              <p:cond delay="0"/>
                            </p:stCondLst>
                            <p:childTnLst>
                              <p:par>
                                <p:cTn id="37" presetID="22" presetClass="exit" presetSubtype="4" fill="hold" grpId="0" nodeType="clickEffect">
                                  <p:stCondLst>
                                    <p:cond delay="0"/>
                                  </p:stCondLst>
                                  <p:childTnLst>
                                    <p:animEffect transition="out" filter="wipe(down)">
                                      <p:cBhvr>
                                        <p:cTn id="38" dur="500"/>
                                        <p:tgtEl>
                                          <p:spTgt spid="33"/>
                                        </p:tgtEl>
                                      </p:cBhvr>
                                    </p:animEffect>
                                    <p:set>
                                      <p:cBhvr>
                                        <p:cTn id="39" dur="1" fill="hold">
                                          <p:stCondLst>
                                            <p:cond delay="499"/>
                                          </p:stCondLst>
                                        </p:cTn>
                                        <p:tgtEl>
                                          <p:spTgt spid="33"/>
                                        </p:tgtEl>
                                        <p:attrNameLst>
                                          <p:attrName>style.visibility</p:attrName>
                                        </p:attrNameLst>
                                      </p:cBhvr>
                                      <p:to>
                                        <p:strVal val="hidden"/>
                                      </p:to>
                                    </p:set>
                                  </p:childTnLst>
                                </p:cTn>
                              </p:par>
                              <p:par>
                                <p:cTn id="40" presetID="22" presetClass="exit" presetSubtype="4" fill="hold" grpId="0" nodeType="withEffect">
                                  <p:stCondLst>
                                    <p:cond delay="0"/>
                                  </p:stCondLst>
                                  <p:childTnLst>
                                    <p:animEffect transition="out" filter="wipe(down)">
                                      <p:cBhvr>
                                        <p:cTn id="41" dur="500"/>
                                        <p:tgtEl>
                                          <p:spTgt spid="26"/>
                                        </p:tgtEl>
                                      </p:cBhvr>
                                    </p:animEffect>
                                    <p:set>
                                      <p:cBhvr>
                                        <p:cTn id="42" dur="1" fill="hold">
                                          <p:stCondLst>
                                            <p:cond delay="499"/>
                                          </p:stCondLst>
                                        </p:cTn>
                                        <p:tgtEl>
                                          <p:spTgt spid="26"/>
                                        </p:tgtEl>
                                        <p:attrNameLst>
                                          <p:attrName>style.visibility</p:attrName>
                                        </p:attrNameLst>
                                      </p:cBhvr>
                                      <p:to>
                                        <p:strVal val="hidden"/>
                                      </p:to>
                                    </p:set>
                                  </p:childTnLst>
                                </p:cTn>
                              </p:par>
                              <p:par>
                                <p:cTn id="43" presetID="22" presetClass="exit" presetSubtype="4" fill="hold" nodeType="withEffect">
                                  <p:stCondLst>
                                    <p:cond delay="0"/>
                                  </p:stCondLst>
                                  <p:childTnLst>
                                    <p:animEffect transition="out" filter="wipe(down)">
                                      <p:cBhvr>
                                        <p:cTn id="44" dur="500"/>
                                        <p:tgtEl>
                                          <p:spTgt spid="22"/>
                                        </p:tgtEl>
                                      </p:cBhvr>
                                    </p:animEffect>
                                    <p:set>
                                      <p:cBhvr>
                                        <p:cTn id="45" dur="1" fill="hold">
                                          <p:stCondLst>
                                            <p:cond delay="499"/>
                                          </p:stCondLst>
                                        </p:cTn>
                                        <p:tgtEl>
                                          <p:spTgt spid="2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grpId="4" nodeType="clickEffect">
                                  <p:stCondLst>
                                    <p:cond delay="0"/>
                                  </p:stCondLst>
                                  <p:childTnLst>
                                    <p:animMotion origin="layout" path="M -0.00139 0.20555 L 0.00104 0.26829 " pathEditMode="relative" rAng="0" ptsTypes="AA">
                                      <p:cBhvr>
                                        <p:cTn id="49" dur="2000" fill="hold"/>
                                        <p:tgtEl>
                                          <p:spTgt spid="42"/>
                                        </p:tgtEl>
                                        <p:attrNameLst>
                                          <p:attrName>ppt_x</p:attrName>
                                          <p:attrName>ppt_y</p:attrName>
                                        </p:attrNameLst>
                                      </p:cBhvr>
                                      <p:rCtr x="122" y="3125"/>
                                    </p:animMotion>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grpId="1" nodeType="clickEffect">
                                  <p:stCondLst>
                                    <p:cond delay="0"/>
                                  </p:stCondLst>
                                  <p:childTnLst>
                                    <p:animMotion origin="layout" path="M -4.44444E-6 2.96296E-6 L 0.19723 2.96296E-6 " pathEditMode="relative" rAng="0" ptsTypes="AA">
                                      <p:cBhvr>
                                        <p:cTn id="53" dur="2000" fill="hold"/>
                                        <p:tgtEl>
                                          <p:spTgt spid="41"/>
                                        </p:tgtEl>
                                        <p:attrNameLst>
                                          <p:attrName>ppt_x</p:attrName>
                                          <p:attrName>ppt_y</p:attrName>
                                        </p:attrNameLst>
                                      </p:cBhvr>
                                      <p:rCtr x="9861" y="0"/>
                                    </p:animMotion>
                                  </p:childTnLst>
                                </p:cTn>
                              </p:par>
                              <p:par>
                                <p:cTn id="54" presetID="63" presetClass="path" presetSubtype="0" accel="50000" decel="50000" fill="hold" grpId="1" nodeType="withEffect">
                                  <p:stCondLst>
                                    <p:cond delay="0"/>
                                  </p:stCondLst>
                                  <p:childTnLst>
                                    <p:animMotion origin="layout" path="M -1.66667E-6 -3.7037E-6 L 0.19722 -0.00162 " pathEditMode="relative" rAng="0" ptsTypes="AA">
                                      <p:cBhvr>
                                        <p:cTn id="55" dur="2000" fill="hold"/>
                                        <p:tgtEl>
                                          <p:spTgt spid="40"/>
                                        </p:tgtEl>
                                        <p:attrNameLst>
                                          <p:attrName>ppt_x</p:attrName>
                                          <p:attrName>ppt_y</p:attrName>
                                        </p:attrNameLst>
                                      </p:cBhvr>
                                      <p:rCtr x="9861"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3" grpId="0"/>
      <p:bldP spid="39" grpId="0"/>
      <p:bldP spid="40" grpId="0" animBg="1"/>
      <p:bldP spid="40" grpId="1" animBg="1"/>
      <p:bldP spid="41" grpId="0"/>
      <p:bldP spid="41" grpId="1"/>
      <p:bldP spid="42" grpId="0" animBg="1"/>
      <p:bldP spid="42" grpId="1" animBg="1"/>
      <p:bldP spid="42" grpId="2" animBg="1"/>
      <p:bldP spid="42" grpId="3" animBg="1"/>
      <p:bldP spid="42" grpId="4"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a:extLst>
              <a:ext uri="{FF2B5EF4-FFF2-40B4-BE49-F238E27FC236}">
                <a16:creationId xmlns:a16="http://schemas.microsoft.com/office/drawing/2014/main" id="{524850A8-B1A9-47A5-B8EA-84B3705E58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0E11BEC-872A-492A-8F93-E1CF063DCABA}" type="slidenum">
              <a:rPr lang="en-US" altLang="en-US"/>
              <a:pPr/>
              <a:t>103</a:t>
            </a:fld>
            <a:endParaRPr lang="en-US" altLang="en-US"/>
          </a:p>
        </p:txBody>
      </p:sp>
      <p:sp>
        <p:nvSpPr>
          <p:cNvPr id="222210" name="Rectangle 2">
            <a:extLst>
              <a:ext uri="{FF2B5EF4-FFF2-40B4-BE49-F238E27FC236}">
                <a16:creationId xmlns:a16="http://schemas.microsoft.com/office/drawing/2014/main" id="{7DD53027-7828-4A42-A575-6F3864B92EAF}"/>
              </a:ext>
            </a:extLst>
          </p:cNvPr>
          <p:cNvSpPr>
            <a:spLocks noGrp="1" noChangeArrowheads="1"/>
          </p:cNvSpPr>
          <p:nvPr>
            <p:ph type="title"/>
          </p:nvPr>
        </p:nvSpPr>
        <p:spPr>
          <a:xfrm>
            <a:off x="0" y="0"/>
            <a:ext cx="9144000" cy="838200"/>
          </a:xfrm>
        </p:spPr>
        <p:txBody>
          <a:bodyPr/>
          <a:lstStyle/>
          <a:p>
            <a:pPr eaLnBrk="1" hangingPunct="1">
              <a:defRPr/>
            </a:pPr>
            <a:r>
              <a:rPr lang="en-US" sz="2900" dirty="0"/>
              <a:t>Freeing all nodes of a list</a:t>
            </a:r>
          </a:p>
        </p:txBody>
      </p:sp>
      <p:sp>
        <p:nvSpPr>
          <p:cNvPr id="21517" name="Rectangle 12">
            <a:extLst>
              <a:ext uri="{FF2B5EF4-FFF2-40B4-BE49-F238E27FC236}">
                <a16:creationId xmlns:a16="http://schemas.microsoft.com/office/drawing/2014/main" id="{00FB66FC-9571-4A45-B903-6DC0ADDF6E08}"/>
              </a:ext>
            </a:extLst>
          </p:cNvPr>
          <p:cNvSpPr>
            <a:spLocks noChangeArrowheads="1"/>
          </p:cNvSpPr>
          <p:nvPr/>
        </p:nvSpPr>
        <p:spPr bwMode="auto">
          <a:xfrm>
            <a:off x="3185160" y="1065651"/>
            <a:ext cx="4572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US" altLang="en-US" sz="2400">
                <a:latin typeface="Courier New" panose="02070309020205020404" pitchFamily="49" charset="0"/>
                <a:cs typeface="Courier New" panose="02070309020205020404" pitchFamily="49" charset="0"/>
              </a:rPr>
              <a:t>del = head ;</a:t>
            </a:r>
          </a:p>
          <a:p>
            <a:pPr eaLnBrk="1" hangingPunct="1"/>
            <a:r>
              <a:rPr lang="en-US" altLang="en-US" sz="2400">
                <a:latin typeface="Courier New" panose="02070309020205020404" pitchFamily="49" charset="0"/>
                <a:cs typeface="Courier New" panose="02070309020205020404" pitchFamily="49" charset="0"/>
              </a:rPr>
              <a:t>while</a:t>
            </a:r>
            <a:r>
              <a:rPr lang="en-US" altLang="en-US" sz="2400">
                <a:solidFill>
                  <a:srgbClr val="0000FF"/>
                </a:solidFill>
                <a:latin typeface="Courier New" panose="02070309020205020404" pitchFamily="49" charset="0"/>
                <a:cs typeface="Courier New" panose="02070309020205020404" pitchFamily="49" charset="0"/>
              </a:rPr>
              <a:t> </a:t>
            </a:r>
            <a:r>
              <a:rPr lang="en-US" altLang="en-US" sz="2400">
                <a:latin typeface="Courier New" panose="02070309020205020404" pitchFamily="49" charset="0"/>
                <a:cs typeface="Courier New" panose="02070309020205020404" pitchFamily="49" charset="0"/>
              </a:rPr>
              <a:t>(del != NULL) </a:t>
            </a:r>
          </a:p>
          <a:p>
            <a:pPr eaLnBrk="1" hangingPunct="1"/>
            <a:r>
              <a:rPr lang="en-US" altLang="en-US" sz="2400">
                <a:latin typeface="Courier New" panose="02070309020205020404" pitchFamily="49" charset="0"/>
                <a:cs typeface="Courier New" panose="02070309020205020404" pitchFamily="49" charset="0"/>
              </a:rPr>
              <a:t>{</a:t>
            </a:r>
          </a:p>
          <a:p>
            <a:pPr eaLnBrk="1" hangingPunct="1"/>
            <a:r>
              <a:rPr lang="en-US" altLang="en-US" sz="2400">
                <a:latin typeface="Courier New" panose="02070309020205020404" pitchFamily="49" charset="0"/>
                <a:cs typeface="Courier New" panose="02070309020205020404" pitchFamily="49" charset="0"/>
              </a:rPr>
              <a:t>   head = head-&gt;next;</a:t>
            </a:r>
          </a:p>
          <a:p>
            <a:pPr eaLnBrk="1" hangingPunct="1"/>
            <a:r>
              <a:rPr lang="en-US" altLang="en-US" sz="2400">
                <a:latin typeface="Courier New" panose="02070309020205020404" pitchFamily="49" charset="0"/>
                <a:cs typeface="Courier New" panose="02070309020205020404" pitchFamily="49" charset="0"/>
              </a:rPr>
              <a:t>   free(del);</a:t>
            </a:r>
          </a:p>
          <a:p>
            <a:pPr eaLnBrk="1" hangingPunct="1"/>
            <a:r>
              <a:rPr lang="en-US" altLang="en-US" sz="2400">
                <a:latin typeface="Courier New" panose="02070309020205020404" pitchFamily="49" charset="0"/>
                <a:cs typeface="Courier New" panose="02070309020205020404" pitchFamily="49" charset="0"/>
              </a:rPr>
              <a:t>   del = head;</a:t>
            </a:r>
          </a:p>
          <a:p>
            <a:pPr eaLnBrk="1" hangingPunct="1"/>
            <a:r>
              <a:rPr lang="en-US" altLang="en-US" sz="2400">
                <a:latin typeface="Courier New" panose="02070309020205020404" pitchFamily="49" charset="0"/>
                <a:cs typeface="Courier New" panose="02070309020205020404" pitchFamily="49" charset="0"/>
              </a:rPr>
              <a:t>}</a:t>
            </a:r>
          </a:p>
        </p:txBody>
      </p:sp>
      <p:sp>
        <p:nvSpPr>
          <p:cNvPr id="25" name="Line 16">
            <a:extLst>
              <a:ext uri="{FF2B5EF4-FFF2-40B4-BE49-F238E27FC236}">
                <a16:creationId xmlns:a16="http://schemas.microsoft.com/office/drawing/2014/main" id="{C71F6D0A-67E5-4AC0-AC15-864949E32A0F}"/>
              </a:ext>
            </a:extLst>
          </p:cNvPr>
          <p:cNvSpPr>
            <a:spLocks noChangeShapeType="1"/>
          </p:cNvSpPr>
          <p:nvPr/>
        </p:nvSpPr>
        <p:spPr bwMode="auto">
          <a:xfrm>
            <a:off x="3384869" y="4310148"/>
            <a:ext cx="25083" cy="635587"/>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7" name="Group 26">
            <a:extLst>
              <a:ext uri="{FF2B5EF4-FFF2-40B4-BE49-F238E27FC236}">
                <a16:creationId xmlns:a16="http://schemas.microsoft.com/office/drawing/2014/main" id="{E8F41AB9-9623-4617-A89F-1E2167D83E95}"/>
              </a:ext>
            </a:extLst>
          </p:cNvPr>
          <p:cNvGrpSpPr/>
          <p:nvPr/>
        </p:nvGrpSpPr>
        <p:grpSpPr>
          <a:xfrm>
            <a:off x="3096491" y="4929735"/>
            <a:ext cx="1219200" cy="609601"/>
            <a:chOff x="3660371" y="1530350"/>
            <a:chExt cx="1219200" cy="609601"/>
          </a:xfrm>
        </p:grpSpPr>
        <p:sp>
          <p:nvSpPr>
            <p:cNvPr id="28" name="Rectangle 15">
              <a:extLst>
                <a:ext uri="{FF2B5EF4-FFF2-40B4-BE49-F238E27FC236}">
                  <a16:creationId xmlns:a16="http://schemas.microsoft.com/office/drawing/2014/main" id="{7289F12D-BD0B-4F11-B97B-C51B3CA82416}"/>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Rectangle 14">
              <a:extLst>
                <a:ext uri="{FF2B5EF4-FFF2-40B4-BE49-F238E27FC236}">
                  <a16:creationId xmlns:a16="http://schemas.microsoft.com/office/drawing/2014/main" id="{6CDEEDDB-027A-4C42-B5AD-AA6D549F5B84}"/>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 name="Group 29">
            <a:extLst>
              <a:ext uri="{FF2B5EF4-FFF2-40B4-BE49-F238E27FC236}">
                <a16:creationId xmlns:a16="http://schemas.microsoft.com/office/drawing/2014/main" id="{E4FE6476-13EA-478B-A43B-9B5022344126}"/>
              </a:ext>
            </a:extLst>
          </p:cNvPr>
          <p:cNvGrpSpPr/>
          <p:nvPr/>
        </p:nvGrpSpPr>
        <p:grpSpPr>
          <a:xfrm>
            <a:off x="5013960" y="4952999"/>
            <a:ext cx="1219200" cy="609601"/>
            <a:chOff x="3660371" y="1530350"/>
            <a:chExt cx="1219200" cy="609601"/>
          </a:xfrm>
        </p:grpSpPr>
        <p:sp>
          <p:nvSpPr>
            <p:cNvPr id="31" name="Rectangle 30">
              <a:extLst>
                <a:ext uri="{FF2B5EF4-FFF2-40B4-BE49-F238E27FC236}">
                  <a16:creationId xmlns:a16="http://schemas.microsoft.com/office/drawing/2014/main" id="{9EB3DC82-022E-4B48-B5E8-38B28DCECCF2}"/>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Rectangle 14">
              <a:extLst>
                <a:ext uri="{FF2B5EF4-FFF2-40B4-BE49-F238E27FC236}">
                  <a16:creationId xmlns:a16="http://schemas.microsoft.com/office/drawing/2014/main" id="{26FF0118-8605-4A30-82C8-816D22578101}"/>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4" name="TextBox 33">
            <a:extLst>
              <a:ext uri="{FF2B5EF4-FFF2-40B4-BE49-F238E27FC236}">
                <a16:creationId xmlns:a16="http://schemas.microsoft.com/office/drawing/2014/main" id="{C293ACB8-B3FC-4ABA-B442-CBCC6871E12C}"/>
              </a:ext>
            </a:extLst>
          </p:cNvPr>
          <p:cNvSpPr txBox="1"/>
          <p:nvPr/>
        </p:nvSpPr>
        <p:spPr>
          <a:xfrm>
            <a:off x="3185160" y="4978987"/>
            <a:ext cx="914400" cy="553998"/>
          </a:xfrm>
          <a:prstGeom prst="rect">
            <a:avLst/>
          </a:prstGeom>
          <a:noFill/>
        </p:spPr>
        <p:txBody>
          <a:bodyPr wrap="square" rtlCol="0">
            <a:spAutoFit/>
          </a:bodyPr>
          <a:lstStyle/>
          <a:p>
            <a:r>
              <a:rPr lang="en-US" sz="3000"/>
              <a:t>2</a:t>
            </a:r>
          </a:p>
        </p:txBody>
      </p:sp>
      <p:sp>
        <p:nvSpPr>
          <p:cNvPr id="35" name="Line 19">
            <a:extLst>
              <a:ext uri="{FF2B5EF4-FFF2-40B4-BE49-F238E27FC236}">
                <a16:creationId xmlns:a16="http://schemas.microsoft.com/office/drawing/2014/main" id="{87FF3A61-BD24-4EE1-B047-57563F3CCBFB}"/>
              </a:ext>
            </a:extLst>
          </p:cNvPr>
          <p:cNvSpPr>
            <a:spLocks noChangeShapeType="1"/>
          </p:cNvSpPr>
          <p:nvPr/>
        </p:nvSpPr>
        <p:spPr bwMode="auto">
          <a:xfrm flipV="1">
            <a:off x="4102331" y="5234535"/>
            <a:ext cx="91440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6" name="TextBox 35">
            <a:extLst>
              <a:ext uri="{FF2B5EF4-FFF2-40B4-BE49-F238E27FC236}">
                <a16:creationId xmlns:a16="http://schemas.microsoft.com/office/drawing/2014/main" id="{5F57D1EA-5552-4F38-AFE9-4BA6422A2E5D}"/>
              </a:ext>
            </a:extLst>
          </p:cNvPr>
          <p:cNvSpPr txBox="1"/>
          <p:nvPr/>
        </p:nvSpPr>
        <p:spPr>
          <a:xfrm>
            <a:off x="5166360" y="4999585"/>
            <a:ext cx="914400" cy="553998"/>
          </a:xfrm>
          <a:prstGeom prst="rect">
            <a:avLst/>
          </a:prstGeom>
          <a:noFill/>
        </p:spPr>
        <p:txBody>
          <a:bodyPr wrap="square" rtlCol="0">
            <a:spAutoFit/>
          </a:bodyPr>
          <a:lstStyle/>
          <a:p>
            <a:r>
              <a:rPr lang="en-US" sz="3000"/>
              <a:t>3</a:t>
            </a:r>
          </a:p>
        </p:txBody>
      </p:sp>
      <p:sp>
        <p:nvSpPr>
          <p:cNvPr id="37" name="Line 13">
            <a:extLst>
              <a:ext uri="{FF2B5EF4-FFF2-40B4-BE49-F238E27FC236}">
                <a16:creationId xmlns:a16="http://schemas.microsoft.com/office/drawing/2014/main" id="{DE07CF8A-EFCF-47E2-B854-DAA95AA8D378}"/>
              </a:ext>
            </a:extLst>
          </p:cNvPr>
          <p:cNvSpPr>
            <a:spLocks noChangeShapeType="1"/>
          </p:cNvSpPr>
          <p:nvPr/>
        </p:nvSpPr>
        <p:spPr bwMode="auto">
          <a:xfrm flipH="1">
            <a:off x="5623559" y="4943981"/>
            <a:ext cx="606828" cy="6186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3">
            <a:extLst>
              <a:ext uri="{FF2B5EF4-FFF2-40B4-BE49-F238E27FC236}">
                <a16:creationId xmlns:a16="http://schemas.microsoft.com/office/drawing/2014/main" id="{16FC5109-8D0E-4392-8D11-36D001F97A6F}"/>
              </a:ext>
            </a:extLst>
          </p:cNvPr>
          <p:cNvSpPr>
            <a:spLocks noChangeShapeType="1"/>
          </p:cNvSpPr>
          <p:nvPr/>
        </p:nvSpPr>
        <p:spPr bwMode="auto">
          <a:xfrm>
            <a:off x="5620786" y="4965075"/>
            <a:ext cx="580509" cy="5318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Text Box 17">
            <a:extLst>
              <a:ext uri="{FF2B5EF4-FFF2-40B4-BE49-F238E27FC236}">
                <a16:creationId xmlns:a16="http://schemas.microsoft.com/office/drawing/2014/main" id="{36B5B753-49E2-423E-9EF1-B618EAF0B0A2}"/>
              </a:ext>
            </a:extLst>
          </p:cNvPr>
          <p:cNvSpPr txBox="1">
            <a:spLocks noChangeArrowheads="1"/>
          </p:cNvSpPr>
          <p:nvPr/>
        </p:nvSpPr>
        <p:spPr bwMode="auto">
          <a:xfrm>
            <a:off x="2438400" y="4056403"/>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head</a:t>
            </a:r>
          </a:p>
        </p:txBody>
      </p:sp>
      <p:sp>
        <p:nvSpPr>
          <p:cNvPr id="40" name="Line 16">
            <a:extLst>
              <a:ext uri="{FF2B5EF4-FFF2-40B4-BE49-F238E27FC236}">
                <a16:creationId xmlns:a16="http://schemas.microsoft.com/office/drawing/2014/main" id="{D1079167-3816-4655-9F0A-E3130AAB2438}"/>
              </a:ext>
            </a:extLst>
          </p:cNvPr>
          <p:cNvSpPr>
            <a:spLocks noChangeShapeType="1"/>
          </p:cNvSpPr>
          <p:nvPr/>
        </p:nvSpPr>
        <p:spPr bwMode="auto">
          <a:xfrm flipV="1">
            <a:off x="3075912" y="5562598"/>
            <a:ext cx="292331" cy="583615"/>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1" name="Text Box 17">
            <a:extLst>
              <a:ext uri="{FF2B5EF4-FFF2-40B4-BE49-F238E27FC236}">
                <a16:creationId xmlns:a16="http://schemas.microsoft.com/office/drawing/2014/main" id="{7CEFB13F-3C2B-40AD-BF2F-8A9122A4065C}"/>
              </a:ext>
            </a:extLst>
          </p:cNvPr>
          <p:cNvSpPr txBox="1">
            <a:spLocks noChangeArrowheads="1"/>
          </p:cNvSpPr>
          <p:nvPr/>
        </p:nvSpPr>
        <p:spPr bwMode="auto">
          <a:xfrm>
            <a:off x="2438400" y="5954031"/>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del</a:t>
            </a:r>
          </a:p>
        </p:txBody>
      </p:sp>
      <p:sp>
        <p:nvSpPr>
          <p:cNvPr id="42" name="AutoShape 19">
            <a:extLst>
              <a:ext uri="{FF2B5EF4-FFF2-40B4-BE49-F238E27FC236}">
                <a16:creationId xmlns:a16="http://schemas.microsoft.com/office/drawing/2014/main" id="{C036C249-ADA8-40CB-AFC6-4B58B3AB6FA8}"/>
              </a:ext>
            </a:extLst>
          </p:cNvPr>
          <p:cNvSpPr>
            <a:spLocks noChangeArrowheads="1"/>
          </p:cNvSpPr>
          <p:nvPr/>
        </p:nvSpPr>
        <p:spPr bwMode="auto">
          <a:xfrm>
            <a:off x="2638945" y="3003262"/>
            <a:ext cx="558684" cy="282575"/>
          </a:xfrm>
          <a:prstGeom prst="rightArrow">
            <a:avLst>
              <a:gd name="adj1" fmla="val 50000"/>
              <a:gd name="adj2" fmla="val 33333"/>
            </a:avLst>
          </a:prstGeom>
          <a:solidFill>
            <a:srgbClr val="FF0000"/>
          </a:solidFill>
          <a:ln w="9525" algn="ctr">
            <a:solidFill>
              <a:schemeClr val="tx1"/>
            </a:solidFill>
            <a:miter lim="800000"/>
            <a:headEnd/>
            <a:tailEnd/>
          </a:ln>
        </p:spPr>
        <p:txBody>
          <a:bodyPr wrap="square" anchor="ct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Tree>
    <p:extLst>
      <p:ext uri="{BB962C8B-B14F-4D97-AF65-F5344CB8AC3E}">
        <p14:creationId xmlns:p14="http://schemas.microsoft.com/office/powerpoint/2010/main" val="95930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00243 0.00255 L -0.00243 -0.21412 " pathEditMode="relative" rAng="0" ptsTypes="AA">
                                      <p:cBhvr>
                                        <p:cTn id="6" dur="2000" fill="hold"/>
                                        <p:tgtEl>
                                          <p:spTgt spid="42"/>
                                        </p:tgtEl>
                                        <p:attrNameLst>
                                          <p:attrName>ppt_x</p:attrName>
                                          <p:attrName>ppt_y</p:attrName>
                                        </p:attrNameLst>
                                      </p:cBhvr>
                                      <p:rCtr x="0" y="-1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a:extLst>
              <a:ext uri="{FF2B5EF4-FFF2-40B4-BE49-F238E27FC236}">
                <a16:creationId xmlns:a16="http://schemas.microsoft.com/office/drawing/2014/main" id="{524850A8-B1A9-47A5-B8EA-84B3705E58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0E11BEC-872A-492A-8F93-E1CF063DCABA}" type="slidenum">
              <a:rPr lang="en-US" altLang="en-US"/>
              <a:pPr/>
              <a:t>104</a:t>
            </a:fld>
            <a:endParaRPr lang="en-US" altLang="en-US"/>
          </a:p>
        </p:txBody>
      </p:sp>
      <p:sp>
        <p:nvSpPr>
          <p:cNvPr id="222210" name="Rectangle 2">
            <a:extLst>
              <a:ext uri="{FF2B5EF4-FFF2-40B4-BE49-F238E27FC236}">
                <a16:creationId xmlns:a16="http://schemas.microsoft.com/office/drawing/2014/main" id="{7DD53027-7828-4A42-A575-6F3864B92EAF}"/>
              </a:ext>
            </a:extLst>
          </p:cNvPr>
          <p:cNvSpPr>
            <a:spLocks noGrp="1" noChangeArrowheads="1"/>
          </p:cNvSpPr>
          <p:nvPr>
            <p:ph type="title"/>
          </p:nvPr>
        </p:nvSpPr>
        <p:spPr>
          <a:xfrm>
            <a:off x="0" y="0"/>
            <a:ext cx="9144000" cy="838200"/>
          </a:xfrm>
        </p:spPr>
        <p:txBody>
          <a:bodyPr/>
          <a:lstStyle/>
          <a:p>
            <a:pPr eaLnBrk="1" hangingPunct="1">
              <a:defRPr/>
            </a:pPr>
            <a:r>
              <a:rPr lang="en-US" sz="2900" dirty="0"/>
              <a:t>Freeing all nodes of a list</a:t>
            </a:r>
          </a:p>
        </p:txBody>
      </p:sp>
      <p:sp>
        <p:nvSpPr>
          <p:cNvPr id="21517" name="Rectangle 12">
            <a:extLst>
              <a:ext uri="{FF2B5EF4-FFF2-40B4-BE49-F238E27FC236}">
                <a16:creationId xmlns:a16="http://schemas.microsoft.com/office/drawing/2014/main" id="{00FB66FC-9571-4A45-B903-6DC0ADDF6E08}"/>
              </a:ext>
            </a:extLst>
          </p:cNvPr>
          <p:cNvSpPr>
            <a:spLocks noChangeArrowheads="1"/>
          </p:cNvSpPr>
          <p:nvPr/>
        </p:nvSpPr>
        <p:spPr bwMode="auto">
          <a:xfrm>
            <a:off x="3185160" y="1065651"/>
            <a:ext cx="4572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US" altLang="en-US" sz="2400">
                <a:latin typeface="Courier New" panose="02070309020205020404" pitchFamily="49" charset="0"/>
                <a:cs typeface="Courier New" panose="02070309020205020404" pitchFamily="49" charset="0"/>
              </a:rPr>
              <a:t>del = head ;</a:t>
            </a:r>
          </a:p>
          <a:p>
            <a:pPr eaLnBrk="1" hangingPunct="1"/>
            <a:r>
              <a:rPr lang="en-US" altLang="en-US" sz="2400">
                <a:latin typeface="Courier New" panose="02070309020205020404" pitchFamily="49" charset="0"/>
                <a:cs typeface="Courier New" panose="02070309020205020404" pitchFamily="49" charset="0"/>
              </a:rPr>
              <a:t>while</a:t>
            </a:r>
            <a:r>
              <a:rPr lang="en-US" altLang="en-US" sz="2400">
                <a:solidFill>
                  <a:srgbClr val="0000FF"/>
                </a:solidFill>
                <a:latin typeface="Courier New" panose="02070309020205020404" pitchFamily="49" charset="0"/>
                <a:cs typeface="Courier New" panose="02070309020205020404" pitchFamily="49" charset="0"/>
              </a:rPr>
              <a:t> </a:t>
            </a:r>
            <a:r>
              <a:rPr lang="en-US" altLang="en-US" sz="2400">
                <a:latin typeface="Courier New" panose="02070309020205020404" pitchFamily="49" charset="0"/>
                <a:cs typeface="Courier New" panose="02070309020205020404" pitchFamily="49" charset="0"/>
              </a:rPr>
              <a:t>(del != NULL) </a:t>
            </a:r>
          </a:p>
          <a:p>
            <a:pPr eaLnBrk="1" hangingPunct="1"/>
            <a:r>
              <a:rPr lang="en-US" altLang="en-US" sz="2400">
                <a:latin typeface="Courier New" panose="02070309020205020404" pitchFamily="49" charset="0"/>
                <a:cs typeface="Courier New" panose="02070309020205020404" pitchFamily="49" charset="0"/>
              </a:rPr>
              <a:t>{</a:t>
            </a:r>
          </a:p>
          <a:p>
            <a:pPr eaLnBrk="1" hangingPunct="1"/>
            <a:r>
              <a:rPr lang="en-US" altLang="en-US" sz="2400">
                <a:latin typeface="Courier New" panose="02070309020205020404" pitchFamily="49" charset="0"/>
                <a:cs typeface="Courier New" panose="02070309020205020404" pitchFamily="49" charset="0"/>
              </a:rPr>
              <a:t>   head = head-&gt;next;</a:t>
            </a:r>
          </a:p>
          <a:p>
            <a:pPr eaLnBrk="1" hangingPunct="1"/>
            <a:r>
              <a:rPr lang="en-US" altLang="en-US" sz="2400">
                <a:latin typeface="Courier New" panose="02070309020205020404" pitchFamily="49" charset="0"/>
                <a:cs typeface="Courier New" panose="02070309020205020404" pitchFamily="49" charset="0"/>
              </a:rPr>
              <a:t>   free(del);</a:t>
            </a:r>
          </a:p>
          <a:p>
            <a:pPr eaLnBrk="1" hangingPunct="1"/>
            <a:r>
              <a:rPr lang="en-US" altLang="en-US" sz="2400">
                <a:latin typeface="Courier New" panose="02070309020205020404" pitchFamily="49" charset="0"/>
                <a:cs typeface="Courier New" panose="02070309020205020404" pitchFamily="49" charset="0"/>
              </a:rPr>
              <a:t>   del = head;</a:t>
            </a:r>
          </a:p>
          <a:p>
            <a:pPr eaLnBrk="1" hangingPunct="1"/>
            <a:r>
              <a:rPr lang="en-US" altLang="en-US" sz="2400">
                <a:latin typeface="Courier New" panose="02070309020205020404" pitchFamily="49" charset="0"/>
                <a:cs typeface="Courier New" panose="02070309020205020404" pitchFamily="49" charset="0"/>
              </a:rPr>
              <a:t>}</a:t>
            </a:r>
          </a:p>
        </p:txBody>
      </p:sp>
      <p:sp>
        <p:nvSpPr>
          <p:cNvPr id="25" name="Line 16">
            <a:extLst>
              <a:ext uri="{FF2B5EF4-FFF2-40B4-BE49-F238E27FC236}">
                <a16:creationId xmlns:a16="http://schemas.microsoft.com/office/drawing/2014/main" id="{C71F6D0A-67E5-4AC0-AC15-864949E32A0F}"/>
              </a:ext>
            </a:extLst>
          </p:cNvPr>
          <p:cNvSpPr>
            <a:spLocks noChangeShapeType="1"/>
          </p:cNvSpPr>
          <p:nvPr/>
        </p:nvSpPr>
        <p:spPr bwMode="auto">
          <a:xfrm>
            <a:off x="3384869" y="4310148"/>
            <a:ext cx="25083" cy="635587"/>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7" name="Group 26">
            <a:extLst>
              <a:ext uri="{FF2B5EF4-FFF2-40B4-BE49-F238E27FC236}">
                <a16:creationId xmlns:a16="http://schemas.microsoft.com/office/drawing/2014/main" id="{E8F41AB9-9623-4617-A89F-1E2167D83E95}"/>
              </a:ext>
            </a:extLst>
          </p:cNvPr>
          <p:cNvGrpSpPr/>
          <p:nvPr/>
        </p:nvGrpSpPr>
        <p:grpSpPr>
          <a:xfrm>
            <a:off x="3096491" y="4929735"/>
            <a:ext cx="1219200" cy="609601"/>
            <a:chOff x="3660371" y="1530350"/>
            <a:chExt cx="1219200" cy="609601"/>
          </a:xfrm>
        </p:grpSpPr>
        <p:sp>
          <p:nvSpPr>
            <p:cNvPr id="28" name="Rectangle 15">
              <a:extLst>
                <a:ext uri="{FF2B5EF4-FFF2-40B4-BE49-F238E27FC236}">
                  <a16:creationId xmlns:a16="http://schemas.microsoft.com/office/drawing/2014/main" id="{7289F12D-BD0B-4F11-B97B-C51B3CA82416}"/>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Rectangle 14">
              <a:extLst>
                <a:ext uri="{FF2B5EF4-FFF2-40B4-BE49-F238E27FC236}">
                  <a16:creationId xmlns:a16="http://schemas.microsoft.com/office/drawing/2014/main" id="{6CDEEDDB-027A-4C42-B5AD-AA6D549F5B84}"/>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 name="Group 29">
            <a:extLst>
              <a:ext uri="{FF2B5EF4-FFF2-40B4-BE49-F238E27FC236}">
                <a16:creationId xmlns:a16="http://schemas.microsoft.com/office/drawing/2014/main" id="{E4FE6476-13EA-478B-A43B-9B5022344126}"/>
              </a:ext>
            </a:extLst>
          </p:cNvPr>
          <p:cNvGrpSpPr/>
          <p:nvPr/>
        </p:nvGrpSpPr>
        <p:grpSpPr>
          <a:xfrm>
            <a:off x="5013960" y="4952999"/>
            <a:ext cx="1219200" cy="609601"/>
            <a:chOff x="3660371" y="1530350"/>
            <a:chExt cx="1219200" cy="609601"/>
          </a:xfrm>
        </p:grpSpPr>
        <p:sp>
          <p:nvSpPr>
            <p:cNvPr id="31" name="Rectangle 30">
              <a:extLst>
                <a:ext uri="{FF2B5EF4-FFF2-40B4-BE49-F238E27FC236}">
                  <a16:creationId xmlns:a16="http://schemas.microsoft.com/office/drawing/2014/main" id="{9EB3DC82-022E-4B48-B5E8-38B28DCECCF2}"/>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Rectangle 14">
              <a:extLst>
                <a:ext uri="{FF2B5EF4-FFF2-40B4-BE49-F238E27FC236}">
                  <a16:creationId xmlns:a16="http://schemas.microsoft.com/office/drawing/2014/main" id="{26FF0118-8605-4A30-82C8-816D22578101}"/>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4" name="TextBox 33">
            <a:extLst>
              <a:ext uri="{FF2B5EF4-FFF2-40B4-BE49-F238E27FC236}">
                <a16:creationId xmlns:a16="http://schemas.microsoft.com/office/drawing/2014/main" id="{C293ACB8-B3FC-4ABA-B442-CBCC6871E12C}"/>
              </a:ext>
            </a:extLst>
          </p:cNvPr>
          <p:cNvSpPr txBox="1"/>
          <p:nvPr/>
        </p:nvSpPr>
        <p:spPr>
          <a:xfrm>
            <a:off x="3185160" y="4978987"/>
            <a:ext cx="914400" cy="553998"/>
          </a:xfrm>
          <a:prstGeom prst="rect">
            <a:avLst/>
          </a:prstGeom>
          <a:noFill/>
        </p:spPr>
        <p:txBody>
          <a:bodyPr wrap="square" rtlCol="0">
            <a:spAutoFit/>
          </a:bodyPr>
          <a:lstStyle/>
          <a:p>
            <a:r>
              <a:rPr lang="en-US" sz="3000"/>
              <a:t>2</a:t>
            </a:r>
          </a:p>
        </p:txBody>
      </p:sp>
      <p:sp>
        <p:nvSpPr>
          <p:cNvPr id="35" name="Line 19">
            <a:extLst>
              <a:ext uri="{FF2B5EF4-FFF2-40B4-BE49-F238E27FC236}">
                <a16:creationId xmlns:a16="http://schemas.microsoft.com/office/drawing/2014/main" id="{87FF3A61-BD24-4EE1-B047-57563F3CCBFB}"/>
              </a:ext>
            </a:extLst>
          </p:cNvPr>
          <p:cNvSpPr>
            <a:spLocks noChangeShapeType="1"/>
          </p:cNvSpPr>
          <p:nvPr/>
        </p:nvSpPr>
        <p:spPr bwMode="auto">
          <a:xfrm flipV="1">
            <a:off x="4102331" y="5234535"/>
            <a:ext cx="91440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6" name="TextBox 35">
            <a:extLst>
              <a:ext uri="{FF2B5EF4-FFF2-40B4-BE49-F238E27FC236}">
                <a16:creationId xmlns:a16="http://schemas.microsoft.com/office/drawing/2014/main" id="{5F57D1EA-5552-4F38-AFE9-4BA6422A2E5D}"/>
              </a:ext>
            </a:extLst>
          </p:cNvPr>
          <p:cNvSpPr txBox="1"/>
          <p:nvPr/>
        </p:nvSpPr>
        <p:spPr>
          <a:xfrm>
            <a:off x="5166360" y="4999585"/>
            <a:ext cx="914400" cy="553998"/>
          </a:xfrm>
          <a:prstGeom prst="rect">
            <a:avLst/>
          </a:prstGeom>
          <a:noFill/>
        </p:spPr>
        <p:txBody>
          <a:bodyPr wrap="square" rtlCol="0">
            <a:spAutoFit/>
          </a:bodyPr>
          <a:lstStyle/>
          <a:p>
            <a:r>
              <a:rPr lang="en-US" sz="3000"/>
              <a:t>3</a:t>
            </a:r>
          </a:p>
        </p:txBody>
      </p:sp>
      <p:sp>
        <p:nvSpPr>
          <p:cNvPr id="37" name="Line 13">
            <a:extLst>
              <a:ext uri="{FF2B5EF4-FFF2-40B4-BE49-F238E27FC236}">
                <a16:creationId xmlns:a16="http://schemas.microsoft.com/office/drawing/2014/main" id="{DE07CF8A-EFCF-47E2-B854-DAA95AA8D378}"/>
              </a:ext>
            </a:extLst>
          </p:cNvPr>
          <p:cNvSpPr>
            <a:spLocks noChangeShapeType="1"/>
          </p:cNvSpPr>
          <p:nvPr/>
        </p:nvSpPr>
        <p:spPr bwMode="auto">
          <a:xfrm flipH="1">
            <a:off x="5623559" y="4943981"/>
            <a:ext cx="606828" cy="6186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3">
            <a:extLst>
              <a:ext uri="{FF2B5EF4-FFF2-40B4-BE49-F238E27FC236}">
                <a16:creationId xmlns:a16="http://schemas.microsoft.com/office/drawing/2014/main" id="{16FC5109-8D0E-4392-8D11-36D001F97A6F}"/>
              </a:ext>
            </a:extLst>
          </p:cNvPr>
          <p:cNvSpPr>
            <a:spLocks noChangeShapeType="1"/>
          </p:cNvSpPr>
          <p:nvPr/>
        </p:nvSpPr>
        <p:spPr bwMode="auto">
          <a:xfrm>
            <a:off x="5620786" y="4965075"/>
            <a:ext cx="580509" cy="5318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Text Box 17">
            <a:extLst>
              <a:ext uri="{FF2B5EF4-FFF2-40B4-BE49-F238E27FC236}">
                <a16:creationId xmlns:a16="http://schemas.microsoft.com/office/drawing/2014/main" id="{36B5B753-49E2-423E-9EF1-B618EAF0B0A2}"/>
              </a:ext>
            </a:extLst>
          </p:cNvPr>
          <p:cNvSpPr txBox="1">
            <a:spLocks noChangeArrowheads="1"/>
          </p:cNvSpPr>
          <p:nvPr/>
        </p:nvSpPr>
        <p:spPr bwMode="auto">
          <a:xfrm>
            <a:off x="2438400" y="4056403"/>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head</a:t>
            </a:r>
          </a:p>
        </p:txBody>
      </p:sp>
      <p:sp>
        <p:nvSpPr>
          <p:cNvPr id="40" name="Line 16">
            <a:extLst>
              <a:ext uri="{FF2B5EF4-FFF2-40B4-BE49-F238E27FC236}">
                <a16:creationId xmlns:a16="http://schemas.microsoft.com/office/drawing/2014/main" id="{D1079167-3816-4655-9F0A-E3130AAB2438}"/>
              </a:ext>
            </a:extLst>
          </p:cNvPr>
          <p:cNvSpPr>
            <a:spLocks noChangeShapeType="1"/>
          </p:cNvSpPr>
          <p:nvPr/>
        </p:nvSpPr>
        <p:spPr bwMode="auto">
          <a:xfrm flipV="1">
            <a:off x="3075912" y="5562598"/>
            <a:ext cx="292331" cy="583615"/>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1" name="Text Box 17">
            <a:extLst>
              <a:ext uri="{FF2B5EF4-FFF2-40B4-BE49-F238E27FC236}">
                <a16:creationId xmlns:a16="http://schemas.microsoft.com/office/drawing/2014/main" id="{7CEFB13F-3C2B-40AD-BF2F-8A9122A4065C}"/>
              </a:ext>
            </a:extLst>
          </p:cNvPr>
          <p:cNvSpPr txBox="1">
            <a:spLocks noChangeArrowheads="1"/>
          </p:cNvSpPr>
          <p:nvPr/>
        </p:nvSpPr>
        <p:spPr bwMode="auto">
          <a:xfrm>
            <a:off x="2438400" y="5954031"/>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del</a:t>
            </a:r>
          </a:p>
        </p:txBody>
      </p:sp>
      <p:sp>
        <p:nvSpPr>
          <p:cNvPr id="42" name="AutoShape 19">
            <a:extLst>
              <a:ext uri="{FF2B5EF4-FFF2-40B4-BE49-F238E27FC236}">
                <a16:creationId xmlns:a16="http://schemas.microsoft.com/office/drawing/2014/main" id="{C036C249-ADA8-40CB-AFC6-4B58B3AB6FA8}"/>
              </a:ext>
            </a:extLst>
          </p:cNvPr>
          <p:cNvSpPr>
            <a:spLocks noChangeArrowheads="1"/>
          </p:cNvSpPr>
          <p:nvPr/>
        </p:nvSpPr>
        <p:spPr bwMode="auto">
          <a:xfrm>
            <a:off x="2638945" y="1523597"/>
            <a:ext cx="558684" cy="282575"/>
          </a:xfrm>
          <a:prstGeom prst="rightArrow">
            <a:avLst>
              <a:gd name="adj1" fmla="val 50000"/>
              <a:gd name="adj2" fmla="val 33333"/>
            </a:avLst>
          </a:prstGeom>
          <a:solidFill>
            <a:srgbClr val="FF0000"/>
          </a:solidFill>
          <a:ln w="9525" algn="ctr">
            <a:solidFill>
              <a:schemeClr val="tx1"/>
            </a:solidFill>
            <a:miter lim="800000"/>
            <a:headEnd/>
            <a:tailEnd/>
          </a:ln>
        </p:spPr>
        <p:txBody>
          <a:bodyPr wrap="square" anchor="ct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Tree>
    <p:extLst>
      <p:ext uri="{BB962C8B-B14F-4D97-AF65-F5344CB8AC3E}">
        <p14:creationId xmlns:p14="http://schemas.microsoft.com/office/powerpoint/2010/main" val="27139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77778E-6 -4.07407E-6 L -0.00087 0.10625 " pathEditMode="relative" rAng="0" ptsTypes="AA">
                                      <p:cBhvr>
                                        <p:cTn id="6" dur="2000" fill="hold"/>
                                        <p:tgtEl>
                                          <p:spTgt spid="42"/>
                                        </p:tgtEl>
                                        <p:attrNameLst>
                                          <p:attrName>ppt_x</p:attrName>
                                          <p:attrName>ppt_y</p:attrName>
                                        </p:attrNameLst>
                                      </p:cBhvr>
                                      <p:rCtr x="-52" y="5301"/>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0" nodeType="clickEffect">
                                  <p:stCondLst>
                                    <p:cond delay="0"/>
                                  </p:stCondLst>
                                  <p:childTnLst>
                                    <p:animMotion origin="layout" path="M 2.22222E-6 1.48148E-6 L 0.2118 0.00046 " pathEditMode="relative" rAng="0" ptsTypes="AA">
                                      <p:cBhvr>
                                        <p:cTn id="10" dur="2000" fill="hold"/>
                                        <p:tgtEl>
                                          <p:spTgt spid="25"/>
                                        </p:tgtEl>
                                        <p:attrNameLst>
                                          <p:attrName>ppt_x</p:attrName>
                                          <p:attrName>ppt_y</p:attrName>
                                        </p:attrNameLst>
                                      </p:cBhvr>
                                      <p:rCtr x="10590" y="23"/>
                                    </p:animMotion>
                                  </p:childTnLst>
                                </p:cTn>
                              </p:par>
                              <p:par>
                                <p:cTn id="11" presetID="63" presetClass="path" presetSubtype="0" accel="50000" decel="50000" fill="hold" grpId="0" nodeType="withEffect">
                                  <p:stCondLst>
                                    <p:cond delay="0"/>
                                  </p:stCondLst>
                                  <p:childTnLst>
                                    <p:animMotion origin="layout" path="M -3.33333E-6 3.33333E-6 L 0.22743 0.00069 " pathEditMode="relative" rAng="0" ptsTypes="AA">
                                      <p:cBhvr>
                                        <p:cTn id="12" dur="2000" fill="hold"/>
                                        <p:tgtEl>
                                          <p:spTgt spid="39"/>
                                        </p:tgtEl>
                                        <p:attrNameLst>
                                          <p:attrName>ppt_x</p:attrName>
                                          <p:attrName>ppt_y</p:attrName>
                                        </p:attrNameLst>
                                      </p:cBhvr>
                                      <p:rCtr x="11372" y="23"/>
                                    </p:animMotion>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0.00086 0.10625 L -0.00243 0.15718 " pathEditMode="relative" rAng="0" ptsTypes="AA">
                                      <p:cBhvr>
                                        <p:cTn id="16" dur="2000" fill="hold"/>
                                        <p:tgtEl>
                                          <p:spTgt spid="42"/>
                                        </p:tgtEl>
                                        <p:attrNameLst>
                                          <p:attrName>ppt_x</p:attrName>
                                          <p:attrName>ppt_y</p:attrName>
                                        </p:attrNameLst>
                                      </p:cBhvr>
                                      <p:rCtr x="0" y="2778"/>
                                    </p:animMotion>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nodeType="clickEffect">
                                  <p:stCondLst>
                                    <p:cond delay="0"/>
                                  </p:stCondLst>
                                  <p:childTnLst>
                                    <p:animEffect transition="out" filter="wipe(down)">
                                      <p:cBhvr>
                                        <p:cTn id="20" dur="500"/>
                                        <p:tgtEl>
                                          <p:spTgt spid="27"/>
                                        </p:tgtEl>
                                      </p:cBhvr>
                                    </p:animEffect>
                                    <p:set>
                                      <p:cBhvr>
                                        <p:cTn id="21" dur="1" fill="hold">
                                          <p:stCondLst>
                                            <p:cond delay="499"/>
                                          </p:stCondLst>
                                        </p:cTn>
                                        <p:tgtEl>
                                          <p:spTgt spid="27"/>
                                        </p:tgtEl>
                                        <p:attrNameLst>
                                          <p:attrName>style.visibility</p:attrName>
                                        </p:attrNameLst>
                                      </p:cBhvr>
                                      <p:to>
                                        <p:strVal val="hidden"/>
                                      </p:to>
                                    </p:set>
                                  </p:childTnLst>
                                </p:cTn>
                              </p:par>
                              <p:par>
                                <p:cTn id="22" presetID="22" presetClass="exit" presetSubtype="4" fill="hold" grpId="0" nodeType="withEffect">
                                  <p:stCondLst>
                                    <p:cond delay="0"/>
                                  </p:stCondLst>
                                  <p:childTnLst>
                                    <p:animEffect transition="out" filter="wipe(down)">
                                      <p:cBhvr>
                                        <p:cTn id="23" dur="500"/>
                                        <p:tgtEl>
                                          <p:spTgt spid="34"/>
                                        </p:tgtEl>
                                      </p:cBhvr>
                                    </p:animEffect>
                                    <p:set>
                                      <p:cBhvr>
                                        <p:cTn id="24" dur="1" fill="hold">
                                          <p:stCondLst>
                                            <p:cond delay="499"/>
                                          </p:stCondLst>
                                        </p:cTn>
                                        <p:tgtEl>
                                          <p:spTgt spid="34"/>
                                        </p:tgtEl>
                                        <p:attrNameLst>
                                          <p:attrName>style.visibility</p:attrName>
                                        </p:attrNameLst>
                                      </p:cBhvr>
                                      <p:to>
                                        <p:strVal val="hidden"/>
                                      </p:to>
                                    </p:set>
                                  </p:childTnLst>
                                </p:cTn>
                              </p:par>
                              <p:par>
                                <p:cTn id="25" presetID="22" presetClass="exit" presetSubtype="4" fill="hold" grpId="0" nodeType="withEffect">
                                  <p:stCondLst>
                                    <p:cond delay="0"/>
                                  </p:stCondLst>
                                  <p:childTnLst>
                                    <p:animEffect transition="out" filter="wipe(down)">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2" nodeType="clickEffect">
                                  <p:stCondLst>
                                    <p:cond delay="0"/>
                                  </p:stCondLst>
                                  <p:childTnLst>
                                    <p:animMotion origin="layout" path="M -0.00243 0.14607 L -0.00243 0.21274 " pathEditMode="relative" rAng="0" ptsTypes="AA">
                                      <p:cBhvr>
                                        <p:cTn id="31" dur="2000" fill="hold"/>
                                        <p:tgtEl>
                                          <p:spTgt spid="42"/>
                                        </p:tgtEl>
                                        <p:attrNameLst>
                                          <p:attrName>ppt_x</p:attrName>
                                          <p:attrName>ppt_y</p:attrName>
                                        </p:attrNameLst>
                                      </p:cBhvr>
                                      <p:rCtr x="0" y="3333"/>
                                    </p:animMotion>
                                  </p:childTnLst>
                                </p:cTn>
                              </p:par>
                            </p:childTnLst>
                          </p:cTn>
                        </p:par>
                      </p:childTnLst>
                    </p:cTn>
                  </p:par>
                  <p:par>
                    <p:cTn id="32" fill="hold">
                      <p:stCondLst>
                        <p:cond delay="indefinite"/>
                      </p:stCondLst>
                      <p:childTnLst>
                        <p:par>
                          <p:cTn id="33" fill="hold">
                            <p:stCondLst>
                              <p:cond delay="0"/>
                            </p:stCondLst>
                            <p:childTnLst>
                              <p:par>
                                <p:cTn id="34" presetID="63" presetClass="path" presetSubtype="0" accel="50000" decel="50000" fill="hold" grpId="0" nodeType="clickEffect">
                                  <p:stCondLst>
                                    <p:cond delay="0"/>
                                  </p:stCondLst>
                                  <p:childTnLst>
                                    <p:animMotion origin="layout" path="M -3.33333E-6 2.96296E-6 L 0.22743 2.96296E-6 " pathEditMode="relative" rAng="0" ptsTypes="AA">
                                      <p:cBhvr>
                                        <p:cTn id="35" dur="2000" fill="hold"/>
                                        <p:tgtEl>
                                          <p:spTgt spid="41"/>
                                        </p:tgtEl>
                                        <p:attrNameLst>
                                          <p:attrName>ppt_x</p:attrName>
                                          <p:attrName>ppt_y</p:attrName>
                                        </p:attrNameLst>
                                      </p:cBhvr>
                                      <p:rCtr x="11372" y="0"/>
                                    </p:animMotion>
                                  </p:childTnLst>
                                </p:cTn>
                              </p:par>
                              <p:par>
                                <p:cTn id="36" presetID="63" presetClass="path" presetSubtype="0" accel="50000" decel="50000" fill="hold" grpId="0" nodeType="withEffect">
                                  <p:stCondLst>
                                    <p:cond delay="0"/>
                                  </p:stCondLst>
                                  <p:childTnLst>
                                    <p:animMotion origin="layout" path="M -5.55556E-7 -3.7037E-6 L 0.22257 0.00047 " pathEditMode="relative" rAng="0" ptsTypes="AA">
                                      <p:cBhvr>
                                        <p:cTn id="37" dur="2000" fill="hold"/>
                                        <p:tgtEl>
                                          <p:spTgt spid="40"/>
                                        </p:tgtEl>
                                        <p:attrNameLst>
                                          <p:attrName>ppt_x</p:attrName>
                                          <p:attrName>ppt_y</p:attrName>
                                        </p:attrNameLst>
                                      </p:cBhvr>
                                      <p:rCtr x="1112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4" grpId="0"/>
      <p:bldP spid="35" grpId="0" animBg="1"/>
      <p:bldP spid="39" grpId="0"/>
      <p:bldP spid="40" grpId="0" animBg="1"/>
      <p:bldP spid="41" grpId="0"/>
      <p:bldP spid="42" grpId="0" animBg="1"/>
      <p:bldP spid="42" grpId="1" animBg="1"/>
      <p:bldP spid="42" grpId="2"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a:extLst>
              <a:ext uri="{FF2B5EF4-FFF2-40B4-BE49-F238E27FC236}">
                <a16:creationId xmlns:a16="http://schemas.microsoft.com/office/drawing/2014/main" id="{524850A8-B1A9-47A5-B8EA-84B3705E58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0E11BEC-872A-492A-8F93-E1CF063DCABA}" type="slidenum">
              <a:rPr lang="en-US" altLang="en-US"/>
              <a:pPr/>
              <a:t>105</a:t>
            </a:fld>
            <a:endParaRPr lang="en-US" altLang="en-US"/>
          </a:p>
        </p:txBody>
      </p:sp>
      <p:sp>
        <p:nvSpPr>
          <p:cNvPr id="222210" name="Rectangle 2">
            <a:extLst>
              <a:ext uri="{FF2B5EF4-FFF2-40B4-BE49-F238E27FC236}">
                <a16:creationId xmlns:a16="http://schemas.microsoft.com/office/drawing/2014/main" id="{7DD53027-7828-4A42-A575-6F3864B92EAF}"/>
              </a:ext>
            </a:extLst>
          </p:cNvPr>
          <p:cNvSpPr>
            <a:spLocks noGrp="1" noChangeArrowheads="1"/>
          </p:cNvSpPr>
          <p:nvPr>
            <p:ph type="title"/>
          </p:nvPr>
        </p:nvSpPr>
        <p:spPr>
          <a:xfrm>
            <a:off x="0" y="0"/>
            <a:ext cx="9144000" cy="838200"/>
          </a:xfrm>
        </p:spPr>
        <p:txBody>
          <a:bodyPr/>
          <a:lstStyle/>
          <a:p>
            <a:pPr eaLnBrk="1" hangingPunct="1">
              <a:defRPr/>
            </a:pPr>
            <a:r>
              <a:rPr lang="en-US" sz="2900" dirty="0"/>
              <a:t>Freeing all nodes of a list</a:t>
            </a:r>
          </a:p>
        </p:txBody>
      </p:sp>
      <p:sp>
        <p:nvSpPr>
          <p:cNvPr id="21517" name="Rectangle 12">
            <a:extLst>
              <a:ext uri="{FF2B5EF4-FFF2-40B4-BE49-F238E27FC236}">
                <a16:creationId xmlns:a16="http://schemas.microsoft.com/office/drawing/2014/main" id="{00FB66FC-9571-4A45-B903-6DC0ADDF6E08}"/>
              </a:ext>
            </a:extLst>
          </p:cNvPr>
          <p:cNvSpPr>
            <a:spLocks noChangeArrowheads="1"/>
          </p:cNvSpPr>
          <p:nvPr/>
        </p:nvSpPr>
        <p:spPr bwMode="auto">
          <a:xfrm>
            <a:off x="3185160" y="1065651"/>
            <a:ext cx="4572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US" altLang="en-US" sz="2400">
                <a:latin typeface="Courier New" panose="02070309020205020404" pitchFamily="49" charset="0"/>
                <a:cs typeface="Courier New" panose="02070309020205020404" pitchFamily="49" charset="0"/>
              </a:rPr>
              <a:t>del = head ;</a:t>
            </a:r>
          </a:p>
          <a:p>
            <a:pPr eaLnBrk="1" hangingPunct="1"/>
            <a:r>
              <a:rPr lang="en-US" altLang="en-US" sz="2400">
                <a:latin typeface="Courier New" panose="02070309020205020404" pitchFamily="49" charset="0"/>
                <a:cs typeface="Courier New" panose="02070309020205020404" pitchFamily="49" charset="0"/>
              </a:rPr>
              <a:t>while</a:t>
            </a:r>
            <a:r>
              <a:rPr lang="en-US" altLang="en-US" sz="2400">
                <a:solidFill>
                  <a:srgbClr val="0000FF"/>
                </a:solidFill>
                <a:latin typeface="Courier New" panose="02070309020205020404" pitchFamily="49" charset="0"/>
                <a:cs typeface="Courier New" panose="02070309020205020404" pitchFamily="49" charset="0"/>
              </a:rPr>
              <a:t> </a:t>
            </a:r>
            <a:r>
              <a:rPr lang="en-US" altLang="en-US" sz="2400">
                <a:latin typeface="Courier New" panose="02070309020205020404" pitchFamily="49" charset="0"/>
                <a:cs typeface="Courier New" panose="02070309020205020404" pitchFamily="49" charset="0"/>
              </a:rPr>
              <a:t>(del != NULL) </a:t>
            </a:r>
          </a:p>
          <a:p>
            <a:pPr eaLnBrk="1" hangingPunct="1"/>
            <a:r>
              <a:rPr lang="en-US" altLang="en-US" sz="2400">
                <a:latin typeface="Courier New" panose="02070309020205020404" pitchFamily="49" charset="0"/>
                <a:cs typeface="Courier New" panose="02070309020205020404" pitchFamily="49" charset="0"/>
              </a:rPr>
              <a:t>{</a:t>
            </a:r>
          </a:p>
          <a:p>
            <a:pPr eaLnBrk="1" hangingPunct="1"/>
            <a:r>
              <a:rPr lang="en-US" altLang="en-US" sz="2400">
                <a:latin typeface="Courier New" panose="02070309020205020404" pitchFamily="49" charset="0"/>
                <a:cs typeface="Courier New" panose="02070309020205020404" pitchFamily="49" charset="0"/>
              </a:rPr>
              <a:t>   head = head-&gt;next;</a:t>
            </a:r>
          </a:p>
          <a:p>
            <a:pPr eaLnBrk="1" hangingPunct="1"/>
            <a:r>
              <a:rPr lang="en-US" altLang="en-US" sz="2400">
                <a:latin typeface="Courier New" panose="02070309020205020404" pitchFamily="49" charset="0"/>
                <a:cs typeface="Courier New" panose="02070309020205020404" pitchFamily="49" charset="0"/>
              </a:rPr>
              <a:t>   free(del);</a:t>
            </a:r>
          </a:p>
          <a:p>
            <a:pPr eaLnBrk="1" hangingPunct="1"/>
            <a:r>
              <a:rPr lang="en-US" altLang="en-US" sz="2400">
                <a:latin typeface="Courier New" panose="02070309020205020404" pitchFamily="49" charset="0"/>
                <a:cs typeface="Courier New" panose="02070309020205020404" pitchFamily="49" charset="0"/>
              </a:rPr>
              <a:t>   del = head;</a:t>
            </a:r>
          </a:p>
          <a:p>
            <a:pPr eaLnBrk="1" hangingPunct="1"/>
            <a:r>
              <a:rPr lang="en-US" altLang="en-US" sz="2400">
                <a:latin typeface="Courier New" panose="02070309020205020404" pitchFamily="49" charset="0"/>
                <a:cs typeface="Courier New" panose="02070309020205020404" pitchFamily="49" charset="0"/>
              </a:rPr>
              <a:t>}</a:t>
            </a:r>
          </a:p>
        </p:txBody>
      </p:sp>
      <p:sp>
        <p:nvSpPr>
          <p:cNvPr id="25" name="Line 16">
            <a:extLst>
              <a:ext uri="{FF2B5EF4-FFF2-40B4-BE49-F238E27FC236}">
                <a16:creationId xmlns:a16="http://schemas.microsoft.com/office/drawing/2014/main" id="{C71F6D0A-67E5-4AC0-AC15-864949E32A0F}"/>
              </a:ext>
            </a:extLst>
          </p:cNvPr>
          <p:cNvSpPr>
            <a:spLocks noChangeShapeType="1"/>
          </p:cNvSpPr>
          <p:nvPr/>
        </p:nvSpPr>
        <p:spPr bwMode="auto">
          <a:xfrm>
            <a:off x="5289869" y="4310148"/>
            <a:ext cx="25083" cy="635587"/>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30" name="Group 29">
            <a:extLst>
              <a:ext uri="{FF2B5EF4-FFF2-40B4-BE49-F238E27FC236}">
                <a16:creationId xmlns:a16="http://schemas.microsoft.com/office/drawing/2014/main" id="{E4FE6476-13EA-478B-A43B-9B5022344126}"/>
              </a:ext>
            </a:extLst>
          </p:cNvPr>
          <p:cNvGrpSpPr/>
          <p:nvPr/>
        </p:nvGrpSpPr>
        <p:grpSpPr>
          <a:xfrm>
            <a:off x="5013960" y="4952999"/>
            <a:ext cx="1219200" cy="609601"/>
            <a:chOff x="3660371" y="1530350"/>
            <a:chExt cx="1219200" cy="609601"/>
          </a:xfrm>
        </p:grpSpPr>
        <p:sp>
          <p:nvSpPr>
            <p:cNvPr id="31" name="Rectangle 30">
              <a:extLst>
                <a:ext uri="{FF2B5EF4-FFF2-40B4-BE49-F238E27FC236}">
                  <a16:creationId xmlns:a16="http://schemas.microsoft.com/office/drawing/2014/main" id="{9EB3DC82-022E-4B48-B5E8-38B28DCECCF2}"/>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Rectangle 14">
              <a:extLst>
                <a:ext uri="{FF2B5EF4-FFF2-40B4-BE49-F238E27FC236}">
                  <a16:creationId xmlns:a16="http://schemas.microsoft.com/office/drawing/2014/main" id="{26FF0118-8605-4A30-82C8-816D22578101}"/>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6" name="TextBox 35">
            <a:extLst>
              <a:ext uri="{FF2B5EF4-FFF2-40B4-BE49-F238E27FC236}">
                <a16:creationId xmlns:a16="http://schemas.microsoft.com/office/drawing/2014/main" id="{5F57D1EA-5552-4F38-AFE9-4BA6422A2E5D}"/>
              </a:ext>
            </a:extLst>
          </p:cNvPr>
          <p:cNvSpPr txBox="1"/>
          <p:nvPr/>
        </p:nvSpPr>
        <p:spPr>
          <a:xfrm>
            <a:off x="5166360" y="4999585"/>
            <a:ext cx="914400" cy="553998"/>
          </a:xfrm>
          <a:prstGeom prst="rect">
            <a:avLst/>
          </a:prstGeom>
          <a:noFill/>
        </p:spPr>
        <p:txBody>
          <a:bodyPr wrap="square" rtlCol="0">
            <a:spAutoFit/>
          </a:bodyPr>
          <a:lstStyle/>
          <a:p>
            <a:r>
              <a:rPr lang="en-US" sz="3000"/>
              <a:t>3</a:t>
            </a:r>
          </a:p>
        </p:txBody>
      </p:sp>
      <p:sp>
        <p:nvSpPr>
          <p:cNvPr id="37" name="Line 13">
            <a:extLst>
              <a:ext uri="{FF2B5EF4-FFF2-40B4-BE49-F238E27FC236}">
                <a16:creationId xmlns:a16="http://schemas.microsoft.com/office/drawing/2014/main" id="{DE07CF8A-EFCF-47E2-B854-DAA95AA8D378}"/>
              </a:ext>
            </a:extLst>
          </p:cNvPr>
          <p:cNvSpPr>
            <a:spLocks noChangeShapeType="1"/>
          </p:cNvSpPr>
          <p:nvPr/>
        </p:nvSpPr>
        <p:spPr bwMode="auto">
          <a:xfrm flipH="1">
            <a:off x="5623559" y="4943981"/>
            <a:ext cx="606828" cy="6186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3">
            <a:extLst>
              <a:ext uri="{FF2B5EF4-FFF2-40B4-BE49-F238E27FC236}">
                <a16:creationId xmlns:a16="http://schemas.microsoft.com/office/drawing/2014/main" id="{16FC5109-8D0E-4392-8D11-36D001F97A6F}"/>
              </a:ext>
            </a:extLst>
          </p:cNvPr>
          <p:cNvSpPr>
            <a:spLocks noChangeShapeType="1"/>
          </p:cNvSpPr>
          <p:nvPr/>
        </p:nvSpPr>
        <p:spPr bwMode="auto">
          <a:xfrm>
            <a:off x="5620786" y="4965075"/>
            <a:ext cx="580509" cy="5318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Text Box 17">
            <a:extLst>
              <a:ext uri="{FF2B5EF4-FFF2-40B4-BE49-F238E27FC236}">
                <a16:creationId xmlns:a16="http://schemas.microsoft.com/office/drawing/2014/main" id="{36B5B753-49E2-423E-9EF1-B618EAF0B0A2}"/>
              </a:ext>
            </a:extLst>
          </p:cNvPr>
          <p:cNvSpPr txBox="1">
            <a:spLocks noChangeArrowheads="1"/>
          </p:cNvSpPr>
          <p:nvPr/>
        </p:nvSpPr>
        <p:spPr bwMode="auto">
          <a:xfrm>
            <a:off x="4343400" y="4056403"/>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head</a:t>
            </a:r>
          </a:p>
        </p:txBody>
      </p:sp>
      <p:sp>
        <p:nvSpPr>
          <p:cNvPr id="40" name="Line 16">
            <a:extLst>
              <a:ext uri="{FF2B5EF4-FFF2-40B4-BE49-F238E27FC236}">
                <a16:creationId xmlns:a16="http://schemas.microsoft.com/office/drawing/2014/main" id="{D1079167-3816-4655-9F0A-E3130AAB2438}"/>
              </a:ext>
            </a:extLst>
          </p:cNvPr>
          <p:cNvSpPr>
            <a:spLocks noChangeShapeType="1"/>
          </p:cNvSpPr>
          <p:nvPr/>
        </p:nvSpPr>
        <p:spPr bwMode="auto">
          <a:xfrm flipV="1">
            <a:off x="4980912" y="5562598"/>
            <a:ext cx="292331" cy="583615"/>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1" name="Text Box 17">
            <a:extLst>
              <a:ext uri="{FF2B5EF4-FFF2-40B4-BE49-F238E27FC236}">
                <a16:creationId xmlns:a16="http://schemas.microsoft.com/office/drawing/2014/main" id="{7CEFB13F-3C2B-40AD-BF2F-8A9122A4065C}"/>
              </a:ext>
            </a:extLst>
          </p:cNvPr>
          <p:cNvSpPr txBox="1">
            <a:spLocks noChangeArrowheads="1"/>
          </p:cNvSpPr>
          <p:nvPr/>
        </p:nvSpPr>
        <p:spPr bwMode="auto">
          <a:xfrm>
            <a:off x="4343400" y="5954031"/>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del</a:t>
            </a:r>
          </a:p>
        </p:txBody>
      </p:sp>
      <p:sp>
        <p:nvSpPr>
          <p:cNvPr id="42" name="AutoShape 19">
            <a:extLst>
              <a:ext uri="{FF2B5EF4-FFF2-40B4-BE49-F238E27FC236}">
                <a16:creationId xmlns:a16="http://schemas.microsoft.com/office/drawing/2014/main" id="{C036C249-ADA8-40CB-AFC6-4B58B3AB6FA8}"/>
              </a:ext>
            </a:extLst>
          </p:cNvPr>
          <p:cNvSpPr>
            <a:spLocks noChangeArrowheads="1"/>
          </p:cNvSpPr>
          <p:nvPr/>
        </p:nvSpPr>
        <p:spPr bwMode="auto">
          <a:xfrm>
            <a:off x="2743200" y="2971800"/>
            <a:ext cx="558684" cy="282575"/>
          </a:xfrm>
          <a:prstGeom prst="rightArrow">
            <a:avLst>
              <a:gd name="adj1" fmla="val 50000"/>
              <a:gd name="adj2" fmla="val 33333"/>
            </a:avLst>
          </a:prstGeom>
          <a:solidFill>
            <a:srgbClr val="FF0000"/>
          </a:solidFill>
          <a:ln w="9525" algn="ctr">
            <a:solidFill>
              <a:schemeClr val="tx1"/>
            </a:solidFill>
            <a:miter lim="800000"/>
            <a:headEnd/>
            <a:tailEnd/>
          </a:ln>
        </p:spPr>
        <p:txBody>
          <a:bodyPr wrap="square" anchor="ct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1" name="Text Box 14">
            <a:extLst>
              <a:ext uri="{FF2B5EF4-FFF2-40B4-BE49-F238E27FC236}">
                <a16:creationId xmlns:a16="http://schemas.microsoft.com/office/drawing/2014/main" id="{859B47F9-79C0-459B-9D07-604A19B3333F}"/>
              </a:ext>
            </a:extLst>
          </p:cNvPr>
          <p:cNvSpPr txBox="1">
            <a:spLocks noChangeArrowheads="1"/>
          </p:cNvSpPr>
          <p:nvPr/>
        </p:nvSpPr>
        <p:spPr bwMode="auto">
          <a:xfrm>
            <a:off x="6431077" y="5037845"/>
            <a:ext cx="1066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NULL</a:t>
            </a:r>
          </a:p>
        </p:txBody>
      </p:sp>
    </p:spTree>
    <p:extLst>
      <p:ext uri="{BB962C8B-B14F-4D97-AF65-F5344CB8AC3E}">
        <p14:creationId xmlns:p14="http://schemas.microsoft.com/office/powerpoint/2010/main" val="269087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2.77778E-6 -1.85185E-6 L -0.00556 -0.2095 " pathEditMode="relative" rAng="0" ptsTypes="AA">
                                      <p:cBhvr>
                                        <p:cTn id="6" dur="2000" fill="hold"/>
                                        <p:tgtEl>
                                          <p:spTgt spid="42"/>
                                        </p:tgtEl>
                                        <p:attrNameLst>
                                          <p:attrName>ppt_x</p:attrName>
                                          <p:attrName>ppt_y</p:attrName>
                                        </p:attrNameLst>
                                      </p:cBhvr>
                                      <p:rCtr x="-295" y="-10694"/>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01389 -0.2095 L -0.01389 -0.1095 " pathEditMode="relative" rAng="0" ptsTypes="AA">
                                      <p:cBhvr>
                                        <p:cTn id="10" dur="2000" fill="hold"/>
                                        <p:tgtEl>
                                          <p:spTgt spid="42"/>
                                        </p:tgtEl>
                                        <p:attrNameLst>
                                          <p:attrName>ppt_x</p:attrName>
                                          <p:attrName>ppt_y</p:attrName>
                                        </p:attrNameLst>
                                      </p:cBhvr>
                                      <p:rCtr x="0" y="500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0" nodeType="clickEffect">
                                  <p:stCondLst>
                                    <p:cond delay="0"/>
                                  </p:stCondLst>
                                  <p:childTnLst>
                                    <p:animMotion origin="layout" path="M 3.33333E-6 3.33333E-6 L 0.14896 -0.00278 " pathEditMode="relative" rAng="0" ptsTypes="AA">
                                      <p:cBhvr>
                                        <p:cTn id="14" dur="2000" fill="hold"/>
                                        <p:tgtEl>
                                          <p:spTgt spid="39"/>
                                        </p:tgtEl>
                                        <p:attrNameLst>
                                          <p:attrName>ppt_x</p:attrName>
                                          <p:attrName>ppt_y</p:attrName>
                                        </p:attrNameLst>
                                      </p:cBhvr>
                                      <p:rCtr x="7448" y="-139"/>
                                    </p:animMotion>
                                  </p:childTnLst>
                                </p:cTn>
                              </p:par>
                              <p:par>
                                <p:cTn id="15" presetID="63" presetClass="path" presetSubtype="0" accel="50000" decel="50000" fill="hold" grpId="0" nodeType="withEffect">
                                  <p:stCondLst>
                                    <p:cond delay="0"/>
                                  </p:stCondLst>
                                  <p:childTnLst>
                                    <p:animMotion origin="layout" path="M -1.11111E-6 1.48148E-6 L 0.12847 0.01643 " pathEditMode="relative" rAng="0" ptsTypes="AA">
                                      <p:cBhvr>
                                        <p:cTn id="16" dur="2000" fill="hold"/>
                                        <p:tgtEl>
                                          <p:spTgt spid="25"/>
                                        </p:tgtEl>
                                        <p:attrNameLst>
                                          <p:attrName>ppt_x</p:attrName>
                                          <p:attrName>ppt_y</p:attrName>
                                        </p:attrNameLst>
                                      </p:cBhvr>
                                      <p:rCtr x="6424" y="810"/>
                                    </p:animMotion>
                                  </p:childTnLst>
                                </p:cTn>
                              </p:par>
                            </p:childTnLst>
                          </p:cTn>
                        </p:par>
                        <p:par>
                          <p:cTn id="17" fill="hold">
                            <p:stCondLst>
                              <p:cond delay="2000"/>
                            </p:stCondLst>
                            <p:childTnLst>
                              <p:par>
                                <p:cTn id="18" presetID="22" presetClass="entr" presetSubtype="4"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2" nodeType="clickEffect">
                                  <p:stCondLst>
                                    <p:cond delay="0"/>
                                  </p:stCondLst>
                                  <p:childTnLst>
                                    <p:animMotion origin="layout" path="M -0.00556 -0.1095 L -0.00556 -0.05394 " pathEditMode="relative" rAng="0" ptsTypes="AA">
                                      <p:cBhvr>
                                        <p:cTn id="24" dur="2000" fill="hold"/>
                                        <p:tgtEl>
                                          <p:spTgt spid="42"/>
                                        </p:tgtEl>
                                        <p:attrNameLst>
                                          <p:attrName>ppt_x</p:attrName>
                                          <p:attrName>ppt_y</p:attrName>
                                        </p:attrNameLst>
                                      </p:cBhvr>
                                      <p:rCtr x="0" y="2778"/>
                                    </p:animMotion>
                                  </p:childTnLst>
                                </p:cTn>
                              </p:par>
                            </p:childTnLst>
                          </p:cTn>
                        </p:par>
                      </p:childTnLst>
                    </p:cTn>
                  </p:par>
                  <p:par>
                    <p:cTn id="25" fill="hold">
                      <p:stCondLst>
                        <p:cond delay="indefinite"/>
                      </p:stCondLst>
                      <p:childTnLst>
                        <p:par>
                          <p:cTn id="26" fill="hold">
                            <p:stCondLst>
                              <p:cond delay="0"/>
                            </p:stCondLst>
                            <p:childTnLst>
                              <p:par>
                                <p:cTn id="27" presetID="22" presetClass="exit" presetSubtype="4" fill="hold" grpId="0" nodeType="clickEffect">
                                  <p:stCondLst>
                                    <p:cond delay="0"/>
                                  </p:stCondLst>
                                  <p:childTnLst>
                                    <p:animEffect transition="out" filter="wipe(down)">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par>
                                <p:cTn id="30" presetID="22" presetClass="exit" presetSubtype="4" fill="hold" nodeType="withEffect">
                                  <p:stCondLst>
                                    <p:cond delay="0"/>
                                  </p:stCondLst>
                                  <p:childTnLst>
                                    <p:animEffect transition="out" filter="wipe(down)">
                                      <p:cBhvr>
                                        <p:cTn id="31" dur="500"/>
                                        <p:tgtEl>
                                          <p:spTgt spid="30"/>
                                        </p:tgtEl>
                                      </p:cBhvr>
                                    </p:animEffect>
                                    <p:set>
                                      <p:cBhvr>
                                        <p:cTn id="32" dur="1" fill="hold">
                                          <p:stCondLst>
                                            <p:cond delay="499"/>
                                          </p:stCondLst>
                                        </p:cTn>
                                        <p:tgtEl>
                                          <p:spTgt spid="30"/>
                                        </p:tgtEl>
                                        <p:attrNameLst>
                                          <p:attrName>style.visibility</p:attrName>
                                        </p:attrNameLst>
                                      </p:cBhvr>
                                      <p:to>
                                        <p:strVal val="hidden"/>
                                      </p:to>
                                    </p:set>
                                  </p:childTnLst>
                                </p:cTn>
                              </p:par>
                              <p:par>
                                <p:cTn id="33" presetID="22" presetClass="exit" presetSubtype="4" fill="hold" grpId="0" nodeType="withEffect">
                                  <p:stCondLst>
                                    <p:cond delay="0"/>
                                  </p:stCondLst>
                                  <p:childTnLst>
                                    <p:animEffect transition="out" filter="wipe(down)">
                                      <p:cBhvr>
                                        <p:cTn id="34" dur="500"/>
                                        <p:tgtEl>
                                          <p:spTgt spid="37"/>
                                        </p:tgtEl>
                                      </p:cBhvr>
                                    </p:animEffect>
                                    <p:set>
                                      <p:cBhvr>
                                        <p:cTn id="35" dur="1" fill="hold">
                                          <p:stCondLst>
                                            <p:cond delay="499"/>
                                          </p:stCondLst>
                                        </p:cTn>
                                        <p:tgtEl>
                                          <p:spTgt spid="37"/>
                                        </p:tgtEl>
                                        <p:attrNameLst>
                                          <p:attrName>style.visibility</p:attrName>
                                        </p:attrNameLst>
                                      </p:cBhvr>
                                      <p:to>
                                        <p:strVal val="hidden"/>
                                      </p:to>
                                    </p:set>
                                  </p:childTnLst>
                                </p:cTn>
                              </p:par>
                              <p:par>
                                <p:cTn id="36" presetID="22" presetClass="exit" presetSubtype="4" fill="hold" grpId="0" nodeType="withEffect">
                                  <p:stCondLst>
                                    <p:cond delay="0"/>
                                  </p:stCondLst>
                                  <p:childTnLst>
                                    <p:animEffect transition="out" filter="wipe(down)">
                                      <p:cBhvr>
                                        <p:cTn id="37" dur="500"/>
                                        <p:tgtEl>
                                          <p:spTgt spid="38"/>
                                        </p:tgtEl>
                                      </p:cBhvr>
                                    </p:animEffect>
                                    <p:set>
                                      <p:cBhvr>
                                        <p:cTn id="38" dur="1" fill="hold">
                                          <p:stCondLst>
                                            <p:cond delay="499"/>
                                          </p:stCondLst>
                                        </p:cTn>
                                        <p:tgtEl>
                                          <p:spTgt spid="3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3" nodeType="clickEffect">
                                  <p:stCondLst>
                                    <p:cond delay="0"/>
                                  </p:stCondLst>
                                  <p:childTnLst>
                                    <p:animMotion origin="layout" path="M 0.00277 -0.05556 L 0.00277 0.00162 " pathEditMode="relative" rAng="0" ptsTypes="AA">
                                      <p:cBhvr>
                                        <p:cTn id="42" dur="2000" fill="hold"/>
                                        <p:tgtEl>
                                          <p:spTgt spid="42"/>
                                        </p:tgtEl>
                                        <p:attrNameLst>
                                          <p:attrName>ppt_x</p:attrName>
                                          <p:attrName>ppt_y</p:attrName>
                                        </p:attrNameLst>
                                      </p:cBhvr>
                                      <p:rCtr x="0" y="2847"/>
                                    </p:animMotion>
                                  </p:childTnLst>
                                </p:cTn>
                              </p:par>
                            </p:childTnLst>
                          </p:cTn>
                        </p:par>
                      </p:childTnLst>
                    </p:cTn>
                  </p:par>
                  <p:par>
                    <p:cTn id="43" fill="hold">
                      <p:stCondLst>
                        <p:cond delay="indefinite"/>
                      </p:stCondLst>
                      <p:childTnLst>
                        <p:par>
                          <p:cTn id="44" fill="hold">
                            <p:stCondLst>
                              <p:cond delay="0"/>
                            </p:stCondLst>
                            <p:childTnLst>
                              <p:par>
                                <p:cTn id="45" presetID="63" presetClass="path" presetSubtype="0" accel="50000" decel="50000" fill="hold" grpId="0" nodeType="clickEffect">
                                  <p:stCondLst>
                                    <p:cond delay="0"/>
                                  </p:stCondLst>
                                  <p:childTnLst>
                                    <p:animMotion origin="layout" path="M -3.88889E-6 -3.7037E-6 L 0.17257 0.0007 " pathEditMode="relative" rAng="0" ptsTypes="AA">
                                      <p:cBhvr>
                                        <p:cTn id="46" dur="2000" fill="hold"/>
                                        <p:tgtEl>
                                          <p:spTgt spid="40"/>
                                        </p:tgtEl>
                                        <p:attrNameLst>
                                          <p:attrName>ppt_x</p:attrName>
                                          <p:attrName>ppt_y</p:attrName>
                                        </p:attrNameLst>
                                      </p:cBhvr>
                                      <p:rCtr x="8628" y="23"/>
                                    </p:animMotion>
                                  </p:childTnLst>
                                </p:cTn>
                              </p:par>
                              <p:par>
                                <p:cTn id="47" presetID="63" presetClass="path" presetSubtype="0" accel="50000" decel="50000" fill="hold" grpId="0" nodeType="withEffect">
                                  <p:stCondLst>
                                    <p:cond delay="0"/>
                                  </p:stCondLst>
                                  <p:childTnLst>
                                    <p:animMotion origin="layout" path="M 3.33333E-6 2.96296E-6 L 0.14896 -0.00209 " pathEditMode="relative" rAng="0" ptsTypes="AA">
                                      <p:cBhvr>
                                        <p:cTn id="48" dur="2000" fill="hold"/>
                                        <p:tgtEl>
                                          <p:spTgt spid="41"/>
                                        </p:tgtEl>
                                        <p:attrNameLst>
                                          <p:attrName>ppt_x</p:attrName>
                                          <p:attrName>ppt_y</p:attrName>
                                        </p:attrNameLst>
                                      </p:cBhvr>
                                      <p:rCtr x="7448"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6" grpId="0"/>
      <p:bldP spid="37" grpId="0" animBg="1"/>
      <p:bldP spid="38" grpId="0" animBg="1"/>
      <p:bldP spid="39" grpId="0"/>
      <p:bldP spid="40" grpId="0" animBg="1"/>
      <p:bldP spid="41" grpId="0"/>
      <p:bldP spid="42" grpId="0" animBg="1"/>
      <p:bldP spid="42" grpId="1" animBg="1"/>
      <p:bldP spid="42" grpId="2" animBg="1"/>
      <p:bldP spid="42" grpId="3" animBg="1"/>
      <p:bldP spid="2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7DD53027-7828-4A42-A575-6F3864B92EAF}"/>
              </a:ext>
            </a:extLst>
          </p:cNvPr>
          <p:cNvSpPr>
            <a:spLocks noGrp="1" noChangeArrowheads="1"/>
          </p:cNvSpPr>
          <p:nvPr>
            <p:ph type="title"/>
          </p:nvPr>
        </p:nvSpPr>
        <p:spPr>
          <a:xfrm>
            <a:off x="0" y="0"/>
            <a:ext cx="9144000" cy="838200"/>
          </a:xfrm>
        </p:spPr>
        <p:txBody>
          <a:bodyPr/>
          <a:lstStyle/>
          <a:p>
            <a:pPr eaLnBrk="1" hangingPunct="1">
              <a:defRPr/>
            </a:pPr>
            <a:r>
              <a:rPr lang="en-US" sz="2900" dirty="0"/>
              <a:t>Freeing all nodes of a list</a:t>
            </a:r>
          </a:p>
        </p:txBody>
      </p:sp>
      <p:sp>
        <p:nvSpPr>
          <p:cNvPr id="21517" name="Rectangle 12">
            <a:extLst>
              <a:ext uri="{FF2B5EF4-FFF2-40B4-BE49-F238E27FC236}">
                <a16:creationId xmlns:a16="http://schemas.microsoft.com/office/drawing/2014/main" id="{00FB66FC-9571-4A45-B903-6DC0ADDF6E08}"/>
              </a:ext>
            </a:extLst>
          </p:cNvPr>
          <p:cNvSpPr>
            <a:spLocks noChangeArrowheads="1"/>
          </p:cNvSpPr>
          <p:nvPr/>
        </p:nvSpPr>
        <p:spPr bwMode="auto">
          <a:xfrm>
            <a:off x="76200" y="838200"/>
            <a:ext cx="9067800"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CA" altLang="en-US" sz="2100" dirty="0">
                <a:solidFill>
                  <a:srgbClr val="0033CC"/>
                </a:solidFill>
                <a:latin typeface="Times" panose="02020603050405020304" pitchFamily="18" charset="0"/>
                <a:cs typeface="Times" panose="02020603050405020304" pitchFamily="18" charset="0"/>
              </a:rPr>
              <a:t>Write the function</a:t>
            </a:r>
            <a:r>
              <a:rPr lang="en-CA" altLang="en-US" sz="2400" dirty="0">
                <a:solidFill>
                  <a:srgbClr val="FF0000"/>
                </a:solidFill>
                <a:latin typeface="Courier New" panose="02070309020205020404" pitchFamily="49" charset="0"/>
                <a:cs typeface="Courier New" panose="02070309020205020404" pitchFamily="49" charset="0"/>
              </a:rPr>
              <a:t> node* </a:t>
            </a:r>
            <a:r>
              <a:rPr lang="en-CA" altLang="en-US" sz="2400" dirty="0" err="1">
                <a:solidFill>
                  <a:srgbClr val="FF0000"/>
                </a:solidFill>
                <a:latin typeface="Courier New" panose="02070309020205020404" pitchFamily="49" charset="0"/>
                <a:cs typeface="Courier New" panose="02070309020205020404" pitchFamily="49" charset="0"/>
              </a:rPr>
              <a:t>deleteList</a:t>
            </a:r>
            <a:r>
              <a:rPr lang="en-CA" altLang="en-US" sz="2400" dirty="0">
                <a:solidFill>
                  <a:srgbClr val="FF0000"/>
                </a:solidFill>
                <a:latin typeface="Courier New" panose="02070309020205020404" pitchFamily="49" charset="0"/>
                <a:cs typeface="Courier New" panose="02070309020205020404" pitchFamily="49" charset="0"/>
              </a:rPr>
              <a:t>(node* head)</a:t>
            </a:r>
          </a:p>
          <a:p>
            <a:pPr eaLnBrk="1" hangingPunct="1"/>
            <a:r>
              <a:rPr lang="en-CA" altLang="en-US" sz="2100" dirty="0">
                <a:solidFill>
                  <a:srgbClr val="0033CC"/>
                </a:solidFill>
                <a:latin typeface="Times" panose="02020603050405020304" pitchFamily="18" charset="0"/>
                <a:cs typeface="Times" panose="02020603050405020304" pitchFamily="18" charset="0"/>
              </a:rPr>
              <a:t>to delete all the node in the list having the first node pointed by the pointer </a:t>
            </a:r>
            <a:r>
              <a:rPr lang="en-CA" altLang="en-US" sz="2100" dirty="0">
                <a:solidFill>
                  <a:srgbClr val="0033CC"/>
                </a:solidFill>
                <a:latin typeface="Courier New" panose="02070309020205020404" pitchFamily="49" charset="0"/>
                <a:cs typeface="Courier New" panose="02070309020205020404" pitchFamily="49" charset="0"/>
              </a:rPr>
              <a:t>head</a:t>
            </a:r>
          </a:p>
          <a:p>
            <a:pPr eaLnBrk="1" hangingPunct="1"/>
            <a:r>
              <a:rPr lang="en-CA" altLang="en-US" sz="2100" dirty="0">
                <a:solidFill>
                  <a:srgbClr val="0033CC"/>
                </a:solidFill>
                <a:latin typeface="Times" panose="02020603050405020304" pitchFamily="18" charset="0"/>
                <a:cs typeface="Times" panose="02020603050405020304" pitchFamily="18" charset="0"/>
              </a:rPr>
              <a:t>The function returns the pointer </a:t>
            </a:r>
            <a:r>
              <a:rPr lang="en-CA" altLang="en-US" sz="2100" dirty="0">
                <a:solidFill>
                  <a:srgbClr val="0033CC"/>
                </a:solidFill>
                <a:latin typeface="Courier New" panose="02070309020205020404" pitchFamily="49" charset="0"/>
                <a:cs typeface="Courier New" panose="02070309020205020404" pitchFamily="49" charset="0"/>
              </a:rPr>
              <a:t>head</a:t>
            </a:r>
            <a:r>
              <a:rPr lang="en-CA" altLang="en-US" sz="2100" dirty="0">
                <a:solidFill>
                  <a:srgbClr val="0033CC"/>
                </a:solidFill>
                <a:latin typeface="Times" panose="02020603050405020304" pitchFamily="18" charset="0"/>
                <a:cs typeface="Times" panose="02020603050405020304" pitchFamily="18" charset="0"/>
              </a:rPr>
              <a:t> after deletion</a:t>
            </a:r>
          </a:p>
          <a:p>
            <a:pPr eaLnBrk="1" hangingPunct="1"/>
            <a:r>
              <a:rPr lang="en-CA" altLang="en-US" sz="2400" dirty="0">
                <a:solidFill>
                  <a:srgbClr val="FF0000"/>
                </a:solidFill>
                <a:latin typeface="Courier New" panose="02070309020205020404" pitchFamily="49" charset="0"/>
                <a:cs typeface="Courier New" panose="02070309020205020404" pitchFamily="49" charset="0"/>
              </a:rPr>
              <a:t>node* </a:t>
            </a:r>
            <a:r>
              <a:rPr lang="en-CA" altLang="en-US" sz="2400" dirty="0" err="1">
                <a:solidFill>
                  <a:srgbClr val="FF0000"/>
                </a:solidFill>
                <a:latin typeface="Courier New" panose="02070309020205020404" pitchFamily="49" charset="0"/>
                <a:cs typeface="Courier New" panose="02070309020205020404" pitchFamily="49" charset="0"/>
              </a:rPr>
              <a:t>deleteList</a:t>
            </a:r>
            <a:r>
              <a:rPr lang="en-CA" altLang="en-US" sz="2400" dirty="0">
                <a:solidFill>
                  <a:srgbClr val="FF0000"/>
                </a:solidFill>
                <a:latin typeface="Courier New" panose="02070309020205020404" pitchFamily="49" charset="0"/>
                <a:cs typeface="Courier New" panose="02070309020205020404" pitchFamily="49" charset="0"/>
              </a:rPr>
              <a:t>(node* head)</a:t>
            </a:r>
          </a:p>
          <a:p>
            <a:pPr eaLnBrk="1" hangingPunct="1"/>
            <a:r>
              <a:rPr lang="en-US" altLang="en-US" sz="2400" dirty="0">
                <a:latin typeface="Courier New" panose="02070309020205020404" pitchFamily="49" charset="0"/>
                <a:cs typeface="Courier New" panose="02070309020205020404" pitchFamily="49" charset="0"/>
              </a:rPr>
              <a:t>{</a:t>
            </a:r>
          </a:p>
          <a:p>
            <a:pPr lvl="1" eaLnBrk="1" hangingPunct="1"/>
            <a:r>
              <a:rPr lang="en-US" altLang="en-US" sz="2400" dirty="0">
                <a:latin typeface="Courier New" panose="02070309020205020404" pitchFamily="49" charset="0"/>
                <a:cs typeface="Courier New" panose="02070309020205020404" pitchFamily="49" charset="0"/>
              </a:rPr>
              <a:t>node *del = head ;</a:t>
            </a:r>
          </a:p>
          <a:p>
            <a:pPr lvl="1" eaLnBrk="1" hangingPunct="1"/>
            <a:r>
              <a:rPr lang="en-US" altLang="en-US" sz="2400" dirty="0">
                <a:latin typeface="Courier New" panose="02070309020205020404" pitchFamily="49" charset="0"/>
                <a:cs typeface="Courier New" panose="02070309020205020404" pitchFamily="49" charset="0"/>
              </a:rPr>
              <a:t>while</a:t>
            </a:r>
            <a:r>
              <a:rPr lang="en-US" altLang="en-US" sz="2400" dirty="0">
                <a:solidFill>
                  <a:srgbClr val="0000FF"/>
                </a:solidFill>
                <a:latin typeface="Courier New" panose="02070309020205020404" pitchFamily="49" charset="0"/>
                <a:cs typeface="Courier New" panose="02070309020205020404" pitchFamily="49" charset="0"/>
              </a:rPr>
              <a:t> </a:t>
            </a:r>
            <a:r>
              <a:rPr lang="en-US" altLang="en-US" sz="2400" dirty="0">
                <a:latin typeface="Courier New" panose="02070309020205020404" pitchFamily="49" charset="0"/>
                <a:cs typeface="Courier New" panose="02070309020205020404" pitchFamily="49" charset="0"/>
              </a:rPr>
              <a:t>(del != NULL) </a:t>
            </a:r>
          </a:p>
          <a:p>
            <a:pPr lvl="1" eaLnBrk="1" hangingPunct="1"/>
            <a:r>
              <a:rPr lang="en-US" altLang="en-US" sz="2400" dirty="0">
                <a:latin typeface="Courier New" panose="02070309020205020404" pitchFamily="49" charset="0"/>
                <a:cs typeface="Courier New" panose="02070309020205020404" pitchFamily="49" charset="0"/>
              </a:rPr>
              <a:t>{</a:t>
            </a:r>
          </a:p>
          <a:p>
            <a:pPr lvl="1" eaLnBrk="1" hangingPunct="1"/>
            <a:r>
              <a:rPr lang="en-US" altLang="en-US" sz="2400" dirty="0">
                <a:latin typeface="Courier New" panose="02070309020205020404" pitchFamily="49" charset="0"/>
                <a:cs typeface="Courier New" panose="02070309020205020404" pitchFamily="49" charset="0"/>
              </a:rPr>
              <a:t>   head = head-&gt;next;</a:t>
            </a:r>
          </a:p>
          <a:p>
            <a:pPr lvl="1" eaLnBrk="1" hangingPunct="1"/>
            <a:r>
              <a:rPr lang="en-US" altLang="en-US" sz="2400" dirty="0">
                <a:latin typeface="Courier New" panose="02070309020205020404" pitchFamily="49" charset="0"/>
                <a:cs typeface="Courier New" panose="02070309020205020404" pitchFamily="49" charset="0"/>
              </a:rPr>
              <a:t>   free(del);</a:t>
            </a:r>
          </a:p>
          <a:p>
            <a:pPr lvl="1" eaLnBrk="1" hangingPunct="1"/>
            <a:r>
              <a:rPr lang="en-US" altLang="en-US" sz="2400" dirty="0">
                <a:latin typeface="Courier New" panose="02070309020205020404" pitchFamily="49" charset="0"/>
                <a:cs typeface="Courier New" panose="02070309020205020404" pitchFamily="49" charset="0"/>
              </a:rPr>
              <a:t>   del = head;</a:t>
            </a:r>
          </a:p>
          <a:p>
            <a:pPr lvl="1" eaLnBrk="1" hangingPunct="1"/>
            <a:r>
              <a:rPr lang="en-US" altLang="en-US" sz="2400" dirty="0">
                <a:latin typeface="Courier New" panose="02070309020205020404" pitchFamily="49" charset="0"/>
                <a:cs typeface="Courier New" panose="02070309020205020404" pitchFamily="49" charset="0"/>
              </a:rPr>
              <a:t>}</a:t>
            </a:r>
          </a:p>
          <a:p>
            <a:pPr lvl="1" eaLnBrk="1" hangingPunct="1"/>
            <a:r>
              <a:rPr lang="en-US" altLang="en-US" sz="2400" dirty="0">
                <a:latin typeface="Courier New" panose="02070309020205020404" pitchFamily="49" charset="0"/>
                <a:cs typeface="Courier New" panose="02070309020205020404" pitchFamily="49" charset="0"/>
              </a:rPr>
              <a:t>return head;</a:t>
            </a:r>
          </a:p>
          <a:p>
            <a:pPr eaLnBrk="1" hangingPunct="1"/>
            <a:r>
              <a:rPr lang="en-US" altLang="en-US" sz="2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9525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517">
                                            <p:txEl>
                                              <p:pRg st="5" end="5"/>
                                            </p:txEl>
                                          </p:spTgt>
                                        </p:tgtEl>
                                        <p:attrNameLst>
                                          <p:attrName>style.visibility</p:attrName>
                                        </p:attrNameLst>
                                      </p:cBhvr>
                                      <p:to>
                                        <p:strVal val="visible"/>
                                      </p:to>
                                    </p:set>
                                    <p:anim calcmode="lin" valueType="num">
                                      <p:cBhvr additive="base">
                                        <p:cTn id="7" dur="500" fill="hold"/>
                                        <p:tgtEl>
                                          <p:spTgt spid="21517">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17">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517">
                                            <p:txEl>
                                              <p:pRg st="6" end="6"/>
                                            </p:txEl>
                                          </p:spTgt>
                                        </p:tgtEl>
                                        <p:attrNameLst>
                                          <p:attrName>style.visibility</p:attrName>
                                        </p:attrNameLst>
                                      </p:cBhvr>
                                      <p:to>
                                        <p:strVal val="visible"/>
                                      </p:to>
                                    </p:set>
                                    <p:anim calcmode="lin" valueType="num">
                                      <p:cBhvr additive="base">
                                        <p:cTn id="11" dur="500" fill="hold"/>
                                        <p:tgtEl>
                                          <p:spTgt spid="21517">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517">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517">
                                            <p:txEl>
                                              <p:pRg st="7" end="7"/>
                                            </p:txEl>
                                          </p:spTgt>
                                        </p:tgtEl>
                                        <p:attrNameLst>
                                          <p:attrName>style.visibility</p:attrName>
                                        </p:attrNameLst>
                                      </p:cBhvr>
                                      <p:to>
                                        <p:strVal val="visible"/>
                                      </p:to>
                                    </p:set>
                                    <p:anim calcmode="lin" valueType="num">
                                      <p:cBhvr additive="base">
                                        <p:cTn id="15" dur="500" fill="hold"/>
                                        <p:tgtEl>
                                          <p:spTgt spid="21517">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1517">
                                            <p:txEl>
                                              <p:pRg st="7" end="7"/>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517">
                                            <p:txEl>
                                              <p:pRg st="8" end="8"/>
                                            </p:txEl>
                                          </p:spTgt>
                                        </p:tgtEl>
                                        <p:attrNameLst>
                                          <p:attrName>style.visibility</p:attrName>
                                        </p:attrNameLst>
                                      </p:cBhvr>
                                      <p:to>
                                        <p:strVal val="visible"/>
                                      </p:to>
                                    </p:set>
                                    <p:anim calcmode="lin" valueType="num">
                                      <p:cBhvr additive="base">
                                        <p:cTn id="19" dur="500" fill="hold"/>
                                        <p:tgtEl>
                                          <p:spTgt spid="21517">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517">
                                            <p:txEl>
                                              <p:pRg st="8" end="8"/>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1517">
                                            <p:txEl>
                                              <p:pRg st="9" end="9"/>
                                            </p:txEl>
                                          </p:spTgt>
                                        </p:tgtEl>
                                        <p:attrNameLst>
                                          <p:attrName>style.visibility</p:attrName>
                                        </p:attrNameLst>
                                      </p:cBhvr>
                                      <p:to>
                                        <p:strVal val="visible"/>
                                      </p:to>
                                    </p:set>
                                    <p:anim calcmode="lin" valueType="num">
                                      <p:cBhvr additive="base">
                                        <p:cTn id="23" dur="500" fill="hold"/>
                                        <p:tgtEl>
                                          <p:spTgt spid="21517">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517">
                                            <p:txEl>
                                              <p:pRg st="9" end="9"/>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1517">
                                            <p:txEl>
                                              <p:pRg st="10" end="10"/>
                                            </p:txEl>
                                          </p:spTgt>
                                        </p:tgtEl>
                                        <p:attrNameLst>
                                          <p:attrName>style.visibility</p:attrName>
                                        </p:attrNameLst>
                                      </p:cBhvr>
                                      <p:to>
                                        <p:strVal val="visible"/>
                                      </p:to>
                                    </p:set>
                                    <p:anim calcmode="lin" valueType="num">
                                      <p:cBhvr additive="base">
                                        <p:cTn id="27" dur="500" fill="hold"/>
                                        <p:tgtEl>
                                          <p:spTgt spid="21517">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1517">
                                            <p:txEl>
                                              <p:pRg st="10" end="1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517">
                                            <p:txEl>
                                              <p:pRg st="11" end="11"/>
                                            </p:txEl>
                                          </p:spTgt>
                                        </p:tgtEl>
                                        <p:attrNameLst>
                                          <p:attrName>style.visibility</p:attrName>
                                        </p:attrNameLst>
                                      </p:cBhvr>
                                      <p:to>
                                        <p:strVal val="visible"/>
                                      </p:to>
                                    </p:set>
                                    <p:anim calcmode="lin" valueType="num">
                                      <p:cBhvr additive="base">
                                        <p:cTn id="31" dur="500" fill="hold"/>
                                        <p:tgtEl>
                                          <p:spTgt spid="21517">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517">
                                            <p:txEl>
                                              <p:pRg st="11" end="11"/>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517">
                                            <p:txEl>
                                              <p:pRg st="12" end="12"/>
                                            </p:txEl>
                                          </p:spTgt>
                                        </p:tgtEl>
                                        <p:attrNameLst>
                                          <p:attrName>style.visibility</p:attrName>
                                        </p:attrNameLst>
                                      </p:cBhvr>
                                      <p:to>
                                        <p:strVal val="visible"/>
                                      </p:to>
                                    </p:set>
                                    <p:anim calcmode="lin" valueType="num">
                                      <p:cBhvr additive="base">
                                        <p:cTn id="35" dur="500" fill="hold"/>
                                        <p:tgtEl>
                                          <p:spTgt spid="21517">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1517">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144000" cy="5410200"/>
          </a:xfrm>
        </p:spPr>
        <p:txBody>
          <a:bodyPr/>
          <a:lstStyle/>
          <a:p>
            <a:pPr>
              <a:buNone/>
            </a:pPr>
            <a:r>
              <a:rPr lang="en-US" sz="2000" dirty="0">
                <a:latin typeface="Times" panose="02020603050405020304" pitchFamily="18" charset="0"/>
                <a:cs typeface="Times" panose="02020603050405020304" pitchFamily="18" charset="0"/>
              </a:rPr>
              <a:t>Write the function </a:t>
            </a:r>
            <a:r>
              <a:rPr lang="en-US" sz="1600" b="1" dirty="0">
                <a:solidFill>
                  <a:srgbClr val="C00000"/>
                </a:solidFill>
                <a:latin typeface="Courier New" pitchFamily="49" charset="0"/>
                <a:cs typeface="Courier New" pitchFamily="49" charset="0"/>
              </a:rPr>
              <a:t>int IsEmpty(node *head) </a:t>
            </a:r>
          </a:p>
          <a:p>
            <a:pPr>
              <a:buNone/>
            </a:pPr>
            <a:r>
              <a:rPr lang="en-US" sz="2000" dirty="0">
                <a:latin typeface="Times" panose="02020603050405020304" pitchFamily="18" charset="0"/>
                <a:cs typeface="Times" panose="02020603050405020304" pitchFamily="18" charset="0"/>
              </a:rPr>
              <a:t>to check whether the singly linked list is empty or not (the pointer head pointed to the </a:t>
            </a:r>
          </a:p>
          <a:p>
            <a:pPr>
              <a:buNone/>
            </a:pPr>
            <a:r>
              <a:rPr lang="en-US" sz="2000" dirty="0">
                <a:latin typeface="Times" panose="02020603050405020304" pitchFamily="18" charset="0"/>
                <a:cs typeface="Times" panose="02020603050405020304" pitchFamily="18" charset="0"/>
              </a:rPr>
              <a:t>first node of the list). </a:t>
            </a:r>
          </a:p>
          <a:p>
            <a:pPr>
              <a:buNone/>
            </a:pPr>
            <a:r>
              <a:rPr lang="en-US" sz="2000" dirty="0">
                <a:latin typeface="Times" panose="02020603050405020304" pitchFamily="18" charset="0"/>
                <a:cs typeface="Times" panose="02020603050405020304" pitchFamily="18" charset="0"/>
              </a:rPr>
              <a:t>The function returns 1 if the list is empty; 0 otherwise</a:t>
            </a:r>
          </a:p>
          <a:p>
            <a:pPr>
              <a:buNone/>
            </a:pPr>
            <a:endParaRPr lang="en-US" sz="1600" b="1" dirty="0">
              <a:solidFill>
                <a:srgbClr val="C00000"/>
              </a:solidFill>
              <a:latin typeface="Courier New" pitchFamily="49" charset="0"/>
              <a:cs typeface="Courier New" pitchFamily="49" charset="0"/>
            </a:endParaRPr>
          </a:p>
          <a:p>
            <a:pPr>
              <a:buNone/>
            </a:pPr>
            <a:r>
              <a:rPr lang="en-US" sz="1600" b="1" dirty="0">
                <a:solidFill>
                  <a:srgbClr val="C00000"/>
                </a:solidFill>
                <a:latin typeface="Courier New" pitchFamily="49" charset="0"/>
                <a:cs typeface="Courier New" pitchFamily="49" charset="0"/>
              </a:rPr>
              <a:t>int IsEmpty(node *head) {</a:t>
            </a:r>
          </a:p>
          <a:p>
            <a:pPr>
              <a:buNone/>
            </a:pPr>
            <a:r>
              <a:rPr lang="en-US" sz="1600" b="1" dirty="0">
                <a:latin typeface="Courier New" pitchFamily="49" charset="0"/>
                <a:cs typeface="Courier New" pitchFamily="49" charset="0"/>
              </a:rPr>
              <a:t>     if (head == NULL) </a:t>
            </a:r>
          </a:p>
          <a:p>
            <a:pPr>
              <a:buNone/>
            </a:pPr>
            <a:r>
              <a:rPr lang="en-US" sz="1600" b="1" dirty="0">
                <a:latin typeface="Courier New" pitchFamily="49" charset="0"/>
                <a:cs typeface="Courier New" pitchFamily="49" charset="0"/>
              </a:rPr>
              <a:t>          return 1;</a:t>
            </a:r>
          </a:p>
          <a:p>
            <a:pPr>
              <a:buNone/>
            </a:pPr>
            <a:r>
              <a:rPr lang="en-US" sz="1600" b="1" dirty="0">
                <a:latin typeface="Courier New" pitchFamily="49" charset="0"/>
                <a:cs typeface="Courier New" pitchFamily="49" charset="0"/>
              </a:rPr>
              <a:t>     else return 0;</a:t>
            </a:r>
          </a:p>
          <a:p>
            <a:pPr>
              <a:buNone/>
            </a:pPr>
            <a:r>
              <a:rPr lang="en-US" sz="1600" b="1" dirty="0">
                <a:latin typeface="Courier New" pitchFamily="49" charset="0"/>
                <a:cs typeface="Courier New" pitchFamily="49" charset="0"/>
              </a:rPr>
              <a:t>}</a:t>
            </a:r>
          </a:p>
        </p:txBody>
      </p:sp>
      <p:sp>
        <p:nvSpPr>
          <p:cNvPr id="5" name="Title 4"/>
          <p:cNvSpPr>
            <a:spLocks noGrp="1"/>
          </p:cNvSpPr>
          <p:nvPr>
            <p:ph type="title"/>
          </p:nvPr>
        </p:nvSpPr>
        <p:spPr>
          <a:xfrm>
            <a:off x="0" y="0"/>
            <a:ext cx="9144000" cy="838200"/>
          </a:xfrm>
        </p:spPr>
        <p:txBody>
          <a:bodyPr/>
          <a:lstStyle/>
          <a:p>
            <a:r>
              <a:rPr lang="en-US" sz="2800" dirty="0"/>
              <a:t>Check whether the singly linked list is empty or not</a:t>
            </a:r>
          </a:p>
        </p:txBody>
      </p:sp>
    </p:spTree>
    <p:extLst>
      <p:ext uri="{BB962C8B-B14F-4D97-AF65-F5344CB8AC3E}">
        <p14:creationId xmlns:p14="http://schemas.microsoft.com/office/powerpoint/2010/main" val="217462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 calcmode="lin" valueType="num">
                                      <p:cBhvr additive="base">
                                        <p:cTn id="1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838200"/>
          </a:xfrm>
        </p:spPr>
        <p:txBody>
          <a:bodyPr/>
          <a:lstStyle/>
          <a:p>
            <a:r>
              <a:rPr lang="en-US" altLang="en-US" dirty="0"/>
              <a:t>Operations on singly linked Lists</a:t>
            </a:r>
          </a:p>
        </p:txBody>
      </p:sp>
      <p:sp>
        <p:nvSpPr>
          <p:cNvPr id="19459" name="Rectangle 3"/>
          <p:cNvSpPr>
            <a:spLocks noGrp="1" noChangeArrowheads="1"/>
          </p:cNvSpPr>
          <p:nvPr>
            <p:ph type="body" idx="1"/>
          </p:nvPr>
        </p:nvSpPr>
        <p:spPr>
          <a:xfrm>
            <a:off x="0" y="914400"/>
            <a:ext cx="9144000" cy="5334000"/>
          </a:xfrm>
        </p:spPr>
        <p:txBody>
          <a:bodyPr/>
          <a:lstStyle/>
          <a:p>
            <a:pPr>
              <a:lnSpc>
                <a:spcPct val="80000"/>
              </a:lnSpc>
            </a:pPr>
            <a:r>
              <a:rPr lang="en-US" altLang="en-US" sz="2300" dirty="0">
                <a:solidFill>
                  <a:schemeClr val="bg1">
                    <a:lumMod val="50000"/>
                  </a:schemeClr>
                </a:solidFill>
                <a:latin typeface="Times" panose="02020603050405020304" pitchFamily="18" charset="0"/>
                <a:cs typeface="Times" panose="02020603050405020304" pitchFamily="18" charset="0"/>
              </a:rPr>
              <a:t>Traverse the singly linked list</a:t>
            </a:r>
          </a:p>
          <a:p>
            <a:pPr>
              <a:lnSpc>
                <a:spcPct val="80000"/>
              </a:lnSpc>
            </a:pPr>
            <a:r>
              <a:rPr lang="en-US" altLang="en-US" sz="2300" dirty="0">
                <a:solidFill>
                  <a:schemeClr val="bg1">
                    <a:lumMod val="50000"/>
                  </a:schemeClr>
                </a:solidFill>
                <a:latin typeface="Times" panose="02020603050405020304" pitchFamily="18" charset="0"/>
                <a:cs typeface="Times" panose="02020603050405020304" pitchFamily="18" charset="0"/>
              </a:rPr>
              <a:t>Insert a node into the singly linked list</a:t>
            </a:r>
          </a:p>
          <a:p>
            <a:pPr>
              <a:lnSpc>
                <a:spcPct val="80000"/>
              </a:lnSpc>
            </a:pPr>
            <a:r>
              <a:rPr lang="en-US" altLang="en-US" sz="2300" dirty="0">
                <a:solidFill>
                  <a:schemeClr val="bg1">
                    <a:lumMod val="50000"/>
                  </a:schemeClr>
                </a:solidFill>
                <a:latin typeface="Times" panose="02020603050405020304" pitchFamily="18" charset="0"/>
                <a:cs typeface="Times" panose="02020603050405020304" pitchFamily="18" charset="0"/>
              </a:rPr>
              <a:t>Delete a node from the singly linked list</a:t>
            </a:r>
          </a:p>
          <a:p>
            <a:pPr>
              <a:lnSpc>
                <a:spcPct val="80000"/>
              </a:lnSpc>
            </a:pPr>
            <a:r>
              <a:rPr lang="en-US" altLang="en-US" sz="2300" b="1" dirty="0">
                <a:solidFill>
                  <a:srgbClr val="FF0000"/>
                </a:solidFill>
                <a:latin typeface="Times" panose="02020603050405020304" pitchFamily="18" charset="0"/>
                <a:cs typeface="Times" panose="02020603050405020304" pitchFamily="18" charset="0"/>
              </a:rPr>
              <a:t>Search data in the singly linked list</a:t>
            </a:r>
            <a:endParaRPr lang="en-US" altLang="en-US" sz="23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524709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9901" y="3902410"/>
            <a:ext cx="7480158" cy="1335546"/>
          </a:xfrm>
          <a:prstGeom prst="rect">
            <a:avLst/>
          </a:prstGeom>
        </p:spPr>
      </p:pic>
      <p:sp>
        <p:nvSpPr>
          <p:cNvPr id="10242" name="Rectangle 2"/>
          <p:cNvSpPr>
            <a:spLocks noGrp="1" noChangeArrowheads="1"/>
          </p:cNvSpPr>
          <p:nvPr>
            <p:ph type="title"/>
          </p:nvPr>
        </p:nvSpPr>
        <p:spPr>
          <a:xfrm>
            <a:off x="0" y="0"/>
            <a:ext cx="8697913" cy="845344"/>
          </a:xfrm>
        </p:spPr>
        <p:txBody>
          <a:bodyPr/>
          <a:lstStyle/>
          <a:p>
            <a:pPr eaLnBrk="1" hangingPunct="1"/>
            <a:r>
              <a:rPr lang="en-US" altLang="en-US" sz="2600"/>
              <a:t>Searching</a:t>
            </a:r>
          </a:p>
        </p:txBody>
      </p:sp>
      <p:sp>
        <p:nvSpPr>
          <p:cNvPr id="10243" name="Rectangle 3"/>
          <p:cNvSpPr>
            <a:spLocks noGrp="1" noChangeArrowheads="1"/>
          </p:cNvSpPr>
          <p:nvPr>
            <p:ph type="body" idx="1"/>
          </p:nvPr>
        </p:nvSpPr>
        <p:spPr>
          <a:xfrm>
            <a:off x="-31376" y="845344"/>
            <a:ext cx="9175376" cy="4392612"/>
          </a:xfrm>
        </p:spPr>
        <p:txBody>
          <a:bodyPr lIns="91440"/>
          <a:lstStyle/>
          <a:p>
            <a:pPr eaLnBrk="1" hangingPunct="1"/>
            <a:r>
              <a:rPr lang="en-US" altLang="en-US" sz="1800" dirty="0">
                <a:latin typeface="Times" panose="02020603050405020304" pitchFamily="18" charset="0"/>
                <a:cs typeface="Times" panose="02020603050405020304" pitchFamily="18" charset="0"/>
              </a:rPr>
              <a:t>To search for an element, we traverse from head until we locate the object or we reach the end of the list.</a:t>
            </a:r>
            <a:endParaRPr lang="en-US" altLang="en-US" sz="2400" dirty="0">
              <a:latin typeface="Times" panose="02020603050405020304" pitchFamily="18" charset="0"/>
              <a:cs typeface="Times" panose="02020603050405020304" pitchFamily="18" charset="0"/>
            </a:endParaRPr>
          </a:p>
          <a:p>
            <a:pPr marL="0" indent="0" eaLnBrk="1" hangingPunct="1">
              <a:buNone/>
            </a:pPr>
            <a:r>
              <a:rPr lang="en-US" altLang="en-US" sz="1800" dirty="0">
                <a:latin typeface="Times" panose="02020603050405020304" pitchFamily="18" charset="0"/>
                <a:cs typeface="Times" panose="02020603050405020304" pitchFamily="18" charset="0"/>
              </a:rPr>
              <a:t>Example: Given a linked list consisting of integer numbers. Count the number of nodes with data field equal to number x.</a:t>
            </a:r>
          </a:p>
        </p:txBody>
      </p:sp>
      <p:sp>
        <p:nvSpPr>
          <p:cNvPr id="10244" name="Text Box 6"/>
          <p:cNvSpPr txBox="1">
            <a:spLocks noChangeArrowheads="1"/>
          </p:cNvSpPr>
          <p:nvPr/>
        </p:nvSpPr>
        <p:spPr bwMode="auto">
          <a:xfrm>
            <a:off x="4686879" y="2057400"/>
            <a:ext cx="4011034" cy="2308324"/>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r" rtl="1" eaLnBrk="0" hangingPunct="0">
              <a:spcBef>
                <a:spcPct val="0"/>
              </a:spcBef>
              <a:defRPr>
                <a:solidFill>
                  <a:schemeClr val="tx1"/>
                </a:solidFill>
                <a:latin typeface="Arial" panose="020B0604020202020204" pitchFamily="34" charset="0"/>
                <a:cs typeface="Arial" panose="020B0604020202020204" pitchFamily="34" charset="0"/>
              </a:defRPr>
            </a:lvl1pPr>
            <a:lvl2pPr marL="742950" indent="-285750" algn="r" rtl="1" eaLnBrk="0" hangingPunct="0">
              <a:spcBef>
                <a:spcPct val="0"/>
              </a:spcBef>
              <a:defRPr>
                <a:solidFill>
                  <a:schemeClr val="tx1"/>
                </a:solidFill>
                <a:latin typeface="Arial" panose="020B0604020202020204" pitchFamily="34" charset="0"/>
                <a:cs typeface="Arial" panose="020B0604020202020204" pitchFamily="34" charset="0"/>
              </a:defRPr>
            </a:lvl2pPr>
            <a:lvl3pPr marL="1143000" indent="-228600" algn="r" rtl="1" eaLnBrk="0" hangingPunct="0">
              <a:spcBef>
                <a:spcPct val="0"/>
              </a:spcBef>
              <a:defRPr>
                <a:solidFill>
                  <a:schemeClr val="tx1"/>
                </a:solidFill>
                <a:latin typeface="Arial" panose="020B0604020202020204" pitchFamily="34" charset="0"/>
                <a:cs typeface="Arial" panose="020B0604020202020204" pitchFamily="34" charset="0"/>
              </a:defRPr>
            </a:lvl3pPr>
            <a:lvl4pPr marL="1600200" indent="-228600" algn="r" rtl="1" eaLnBrk="0" hangingPunct="0">
              <a:spcBef>
                <a:spcPct val="0"/>
              </a:spcBef>
              <a:defRPr>
                <a:solidFill>
                  <a:schemeClr val="tx1"/>
                </a:solidFill>
                <a:latin typeface="Arial" panose="020B0604020202020204" pitchFamily="34" charset="0"/>
                <a:cs typeface="Arial" panose="020B0604020202020204" pitchFamily="34" charset="0"/>
              </a:defRPr>
            </a:lvl4pPr>
            <a:lvl5pPr marL="2057400" indent="-228600" algn="r" rtl="1" eaLnBrk="0" hangingPunct="0">
              <a:spcBef>
                <a:spcPct val="0"/>
              </a:spcBef>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eaLnBrk="1" hangingPunct="1">
              <a:buFontTx/>
              <a:buNone/>
            </a:pPr>
            <a:r>
              <a:rPr lang="en-US" altLang="en-US" sz="1600" b="1" dirty="0" err="1">
                <a:latin typeface="Courier New" panose="02070309020205020404" pitchFamily="49" charset="0"/>
                <a:cs typeface="Courier New" panose="02070309020205020404" pitchFamily="49" charset="0"/>
              </a:rPr>
              <a:t>int</a:t>
            </a:r>
            <a:r>
              <a:rPr lang="en-US" altLang="en-US" sz="1600" b="1" dirty="0">
                <a:latin typeface="Courier New" panose="02070309020205020404" pitchFamily="49" charset="0"/>
                <a:cs typeface="Courier New" panose="02070309020205020404" pitchFamily="49" charset="0"/>
              </a:rPr>
              <a:t> </a:t>
            </a:r>
            <a:r>
              <a:rPr lang="en-US" altLang="en-US" sz="1600" b="1" dirty="0" err="1">
                <a:latin typeface="Courier New" panose="02070309020205020404" pitchFamily="49" charset="0"/>
                <a:cs typeface="Courier New" panose="02070309020205020404" pitchFamily="49" charset="0"/>
              </a:rPr>
              <a:t>countNodes</a:t>
            </a:r>
            <a:r>
              <a:rPr lang="en-US" altLang="en-US" sz="1600" b="1" dirty="0">
                <a:latin typeface="Courier New" panose="02070309020205020404" pitchFamily="49" charset="0"/>
                <a:cs typeface="Courier New" panose="02070309020205020404" pitchFamily="49" charset="0"/>
              </a:rPr>
              <a:t>(</a:t>
            </a:r>
            <a:r>
              <a:rPr lang="en-US" altLang="en-US" sz="1600" b="1" dirty="0" err="1">
                <a:latin typeface="Courier New" panose="02070309020205020404" pitchFamily="49" charset="0"/>
                <a:cs typeface="Courier New" panose="02070309020205020404" pitchFamily="49" charset="0"/>
              </a:rPr>
              <a:t>int</a:t>
            </a:r>
            <a:r>
              <a:rPr lang="en-US" altLang="en-US" sz="1600" b="1" dirty="0">
                <a:latin typeface="Courier New" panose="02070309020205020404" pitchFamily="49" charset="0"/>
                <a:cs typeface="Courier New" panose="02070309020205020404" pitchFamily="49" charset="0"/>
              </a:rPr>
              <a:t> x){</a:t>
            </a:r>
          </a:p>
          <a:p>
            <a:pPr algn="l" rtl="0" eaLnBrk="1" hangingPunct="1">
              <a:buFontTx/>
              <a:buNone/>
            </a:pPr>
            <a:r>
              <a:rPr lang="en-US" altLang="en-US" sz="1600" b="1" dirty="0">
                <a:latin typeface="Courier New" panose="02070309020205020404" pitchFamily="49" charset="0"/>
                <a:cs typeface="Courier New" panose="02070309020205020404" pitchFamily="49" charset="0"/>
              </a:rPr>
              <a:t>   </a:t>
            </a:r>
            <a:r>
              <a:rPr lang="en-US" altLang="en-US" sz="1600" b="1" dirty="0" err="1">
                <a:latin typeface="Courier New" panose="02070309020205020404" pitchFamily="49" charset="0"/>
                <a:cs typeface="Courier New" panose="02070309020205020404" pitchFamily="49" charset="0"/>
              </a:rPr>
              <a:t>int</a:t>
            </a:r>
            <a:r>
              <a:rPr lang="en-US" altLang="en-US" sz="1600" b="1" dirty="0">
                <a:latin typeface="Courier New" panose="02070309020205020404" pitchFamily="49" charset="0"/>
                <a:cs typeface="Courier New" panose="02070309020205020404" pitchFamily="49" charset="0"/>
              </a:rPr>
              <a:t> count = 0;</a:t>
            </a:r>
          </a:p>
          <a:p>
            <a:pPr algn="l" rtl="0" eaLnBrk="1" hangingPunct="1">
              <a:buFontTx/>
              <a:buNone/>
            </a:pPr>
            <a:r>
              <a:rPr lang="en-US" altLang="en-US" sz="1600" b="1" dirty="0">
                <a:latin typeface="Courier New" panose="02070309020205020404" pitchFamily="49" charset="0"/>
                <a:cs typeface="Courier New" panose="02070309020205020404" pitchFamily="49" charset="0"/>
              </a:rPr>
              <a:t>   node* e = head;</a:t>
            </a:r>
          </a:p>
          <a:p>
            <a:pPr algn="l" rtl="0" eaLnBrk="1" hangingPunct="1">
              <a:buFontTx/>
              <a:buNone/>
            </a:pPr>
            <a:r>
              <a:rPr lang="en-US" altLang="en-US" sz="1600" b="1" dirty="0">
                <a:latin typeface="Courier New" panose="02070309020205020404" pitchFamily="49" charset="0"/>
                <a:cs typeface="Courier New" panose="02070309020205020404" pitchFamily="49" charset="0"/>
              </a:rPr>
              <a:t>   while(e != NULL){</a:t>
            </a:r>
          </a:p>
          <a:p>
            <a:pPr algn="l" rtl="0" eaLnBrk="1" hangingPunct="1">
              <a:buFontTx/>
              <a:buNone/>
            </a:pPr>
            <a:r>
              <a:rPr lang="en-US" altLang="en-US" sz="1600" b="1" dirty="0">
                <a:latin typeface="Courier New" panose="02070309020205020404" pitchFamily="49" charset="0"/>
                <a:cs typeface="Courier New" panose="02070309020205020404" pitchFamily="49" charset="0"/>
              </a:rPr>
              <a:t>      if(e-&gt;data == x) count++;</a:t>
            </a:r>
          </a:p>
          <a:p>
            <a:pPr algn="l" rtl="0" eaLnBrk="1" hangingPunct="1">
              <a:buFontTx/>
              <a:buNone/>
            </a:pPr>
            <a:r>
              <a:rPr lang="en-US" altLang="en-US" sz="1600" b="1" dirty="0">
                <a:latin typeface="Courier New" panose="02070309020205020404" pitchFamily="49" charset="0"/>
                <a:cs typeface="Courier New" panose="02070309020205020404" pitchFamily="49" charset="0"/>
              </a:rPr>
              <a:t>      e = e-&gt;next;	</a:t>
            </a:r>
          </a:p>
          <a:p>
            <a:pPr algn="l" rtl="0" eaLnBrk="1" hangingPunct="1">
              <a:buFontTx/>
              <a:buNone/>
            </a:pPr>
            <a:r>
              <a:rPr lang="en-US" altLang="en-US" sz="1600" b="1" dirty="0">
                <a:latin typeface="Courier New" panose="02070309020205020404" pitchFamily="49" charset="0"/>
                <a:cs typeface="Courier New" panose="02070309020205020404" pitchFamily="49" charset="0"/>
              </a:rPr>
              <a:t>   }</a:t>
            </a:r>
          </a:p>
          <a:p>
            <a:pPr algn="l" rtl="0" eaLnBrk="1" hangingPunct="1">
              <a:buFontTx/>
              <a:buNone/>
            </a:pPr>
            <a:r>
              <a:rPr lang="en-US" altLang="en-US" sz="1600" b="1" dirty="0">
                <a:latin typeface="Courier New" panose="02070309020205020404" pitchFamily="49" charset="0"/>
                <a:cs typeface="Courier New" panose="02070309020205020404" pitchFamily="49" charset="0"/>
              </a:rPr>
              <a:t>   return count;</a:t>
            </a:r>
          </a:p>
          <a:p>
            <a:pPr algn="l" rtl="0" eaLnBrk="1" hangingPunct="1">
              <a:buFontTx/>
              <a:buNone/>
            </a:pPr>
            <a:r>
              <a:rPr lang="en-US" altLang="en-US" sz="1600" b="1" dirty="0">
                <a:latin typeface="Courier New" panose="02070309020205020404" pitchFamily="49" charset="0"/>
                <a:cs typeface="Courier New" panose="02070309020205020404" pitchFamily="49" charset="0"/>
              </a:rPr>
              <a:t>}</a:t>
            </a:r>
          </a:p>
        </p:txBody>
      </p:sp>
      <p:sp>
        <p:nvSpPr>
          <p:cNvPr id="2" name="Rectangle 1"/>
          <p:cNvSpPr/>
          <p:nvPr/>
        </p:nvSpPr>
        <p:spPr>
          <a:xfrm>
            <a:off x="329901" y="2209800"/>
            <a:ext cx="3556299" cy="1338828"/>
          </a:xfrm>
          <a:prstGeom prst="rect">
            <a:avLst/>
          </a:prstGeom>
        </p:spPr>
        <p:txBody>
          <a:bodyPr wrap="square">
            <a:spAutoFit/>
          </a:bodyPr>
          <a:lstStyle/>
          <a:p>
            <a:pPr eaLnBrk="1" hangingPunct="1">
              <a:lnSpc>
                <a:spcPct val="80000"/>
              </a:lnSpc>
              <a:buFontTx/>
              <a:buNone/>
            </a:pPr>
            <a:r>
              <a:rPr lang="fr-FR" altLang="en-US" sz="2000" b="1" dirty="0" err="1">
                <a:solidFill>
                  <a:srgbClr val="0033CC"/>
                </a:solidFill>
                <a:latin typeface="Courier New" panose="02070309020205020404" pitchFamily="49" charset="0"/>
              </a:rPr>
              <a:t>typedef</a:t>
            </a:r>
            <a:r>
              <a:rPr lang="fr-FR" altLang="en-US" sz="2000" b="1" dirty="0">
                <a:solidFill>
                  <a:srgbClr val="0033CC"/>
                </a:solidFill>
                <a:latin typeface="Courier New" panose="02070309020205020404" pitchFamily="49" charset="0"/>
              </a:rPr>
              <a:t> </a:t>
            </a:r>
            <a:r>
              <a:rPr lang="fr-FR" altLang="en-US" sz="2000" b="1" dirty="0" err="1">
                <a:solidFill>
                  <a:srgbClr val="0033CC"/>
                </a:solidFill>
                <a:latin typeface="Courier New" panose="02070309020205020404" pitchFamily="49" charset="0"/>
              </a:rPr>
              <a:t>struct</a:t>
            </a:r>
            <a:r>
              <a:rPr lang="fr-FR" altLang="en-US" sz="2000" b="1" dirty="0">
                <a:solidFill>
                  <a:srgbClr val="0033CC"/>
                </a:solidFill>
                <a:latin typeface="Courier New" panose="02070309020205020404" pitchFamily="49" charset="0"/>
              </a:rPr>
              <a:t> { </a:t>
            </a:r>
          </a:p>
          <a:p>
            <a:pPr eaLnBrk="1" hangingPunct="1">
              <a:lnSpc>
                <a:spcPct val="80000"/>
              </a:lnSpc>
              <a:buFontTx/>
              <a:buNone/>
            </a:pPr>
            <a:r>
              <a:rPr lang="fr-FR" altLang="en-US" sz="2000" b="1" dirty="0">
                <a:solidFill>
                  <a:srgbClr val="0033CC"/>
                </a:solidFill>
                <a:latin typeface="Courier New" panose="02070309020205020404" pitchFamily="49" charset="0"/>
              </a:rPr>
              <a:t>   </a:t>
            </a:r>
            <a:r>
              <a:rPr lang="fr-FR" altLang="en-US" sz="2000" b="1" dirty="0" err="1">
                <a:solidFill>
                  <a:srgbClr val="0033CC"/>
                </a:solidFill>
                <a:latin typeface="Courier New" panose="02070309020205020404" pitchFamily="49" charset="0"/>
              </a:rPr>
              <a:t>int</a:t>
            </a:r>
            <a:r>
              <a:rPr lang="fr-FR" altLang="en-US" sz="2000" b="1" dirty="0">
                <a:solidFill>
                  <a:srgbClr val="0033CC"/>
                </a:solidFill>
                <a:latin typeface="Courier New" panose="02070309020205020404" pitchFamily="49" charset="0"/>
              </a:rPr>
              <a:t> data; </a:t>
            </a:r>
          </a:p>
          <a:p>
            <a:pPr eaLnBrk="1" hangingPunct="1">
              <a:lnSpc>
                <a:spcPct val="80000"/>
              </a:lnSpc>
              <a:buFontTx/>
              <a:buNone/>
            </a:pPr>
            <a:r>
              <a:rPr lang="fr-FR" altLang="en-US" sz="2000" b="1" dirty="0">
                <a:solidFill>
                  <a:srgbClr val="0033CC"/>
                </a:solidFill>
                <a:latin typeface="Courier New" panose="02070309020205020404" pitchFamily="49" charset="0"/>
              </a:rPr>
              <a:t>   </a:t>
            </a:r>
            <a:r>
              <a:rPr lang="fr-FR" altLang="en-US" sz="2000" b="1" dirty="0" err="1">
                <a:solidFill>
                  <a:srgbClr val="0033CC"/>
                </a:solidFill>
                <a:latin typeface="Courier New" panose="02070309020205020404" pitchFamily="49" charset="0"/>
              </a:rPr>
              <a:t>struct</a:t>
            </a:r>
            <a:r>
              <a:rPr lang="fr-FR" altLang="en-US" sz="2000" b="1" dirty="0">
                <a:solidFill>
                  <a:srgbClr val="0033CC"/>
                </a:solidFill>
                <a:latin typeface="Courier New" panose="02070309020205020404" pitchFamily="49" charset="0"/>
              </a:rPr>
              <a:t> </a:t>
            </a:r>
            <a:r>
              <a:rPr lang="fr-FR" altLang="en-US" sz="2000" b="1" dirty="0" err="1">
                <a:solidFill>
                  <a:srgbClr val="0033CC"/>
                </a:solidFill>
                <a:latin typeface="Courier New" panose="02070309020205020404" pitchFamily="49" charset="0"/>
              </a:rPr>
              <a:t>node</a:t>
            </a:r>
            <a:r>
              <a:rPr lang="fr-FR" altLang="en-US" sz="2000" b="1" dirty="0">
                <a:solidFill>
                  <a:srgbClr val="0033CC"/>
                </a:solidFill>
                <a:latin typeface="Courier New" panose="02070309020205020404" pitchFamily="49" charset="0"/>
              </a:rPr>
              <a:t>* </a:t>
            </a:r>
            <a:r>
              <a:rPr lang="fr-FR" altLang="en-US" sz="2000" b="1" dirty="0" err="1">
                <a:solidFill>
                  <a:srgbClr val="0033CC"/>
                </a:solidFill>
                <a:latin typeface="Courier New" panose="02070309020205020404" pitchFamily="49" charset="0"/>
              </a:rPr>
              <a:t>next</a:t>
            </a:r>
            <a:r>
              <a:rPr lang="fr-FR" altLang="en-US" sz="2000" b="1" dirty="0">
                <a:solidFill>
                  <a:srgbClr val="0033CC"/>
                </a:solidFill>
                <a:latin typeface="Courier New" panose="02070309020205020404" pitchFamily="49" charset="0"/>
              </a:rPr>
              <a:t>; </a:t>
            </a:r>
          </a:p>
          <a:p>
            <a:pPr eaLnBrk="1" hangingPunct="1">
              <a:lnSpc>
                <a:spcPct val="80000"/>
              </a:lnSpc>
              <a:buFontTx/>
              <a:buNone/>
            </a:pPr>
            <a:r>
              <a:rPr lang="fr-FR" altLang="en-US" sz="2000" b="1" dirty="0">
                <a:solidFill>
                  <a:srgbClr val="0033CC"/>
                </a:solidFill>
                <a:latin typeface="Courier New" panose="02070309020205020404" pitchFamily="49" charset="0"/>
              </a:rPr>
              <a:t>}</a:t>
            </a:r>
            <a:r>
              <a:rPr lang="fr-FR" altLang="en-US" sz="2000" b="1" dirty="0" err="1">
                <a:solidFill>
                  <a:srgbClr val="0033CC"/>
                </a:solidFill>
                <a:latin typeface="Courier New" panose="02070309020205020404" pitchFamily="49" charset="0"/>
              </a:rPr>
              <a:t>node</a:t>
            </a:r>
            <a:r>
              <a:rPr lang="fr-FR" altLang="en-US" sz="2000" b="1" dirty="0">
                <a:solidFill>
                  <a:srgbClr val="0033CC"/>
                </a:solidFill>
                <a:latin typeface="Courier New" panose="02070309020205020404" pitchFamily="49" charset="0"/>
              </a:rPr>
              <a:t>; </a:t>
            </a:r>
          </a:p>
          <a:p>
            <a:pPr eaLnBrk="1" hangingPunct="1">
              <a:lnSpc>
                <a:spcPct val="80000"/>
              </a:lnSpc>
              <a:buFontTx/>
              <a:buNone/>
            </a:pPr>
            <a:r>
              <a:rPr lang="fr-FR" altLang="en-US" sz="2000" b="1" dirty="0" err="1">
                <a:solidFill>
                  <a:srgbClr val="FF0000"/>
                </a:solidFill>
                <a:latin typeface="Courier New" panose="02070309020205020404" pitchFamily="49" charset="0"/>
              </a:rPr>
              <a:t>node</a:t>
            </a:r>
            <a:r>
              <a:rPr lang="fr-FR" altLang="en-US" sz="2000" b="1" dirty="0">
                <a:solidFill>
                  <a:srgbClr val="FF0000"/>
                </a:solidFill>
                <a:latin typeface="Courier New" panose="02070309020205020404" pitchFamily="49" charset="0"/>
              </a:rPr>
              <a:t>* </a:t>
            </a:r>
            <a:r>
              <a:rPr lang="fr-FR" altLang="en-US" sz="2000" b="1" dirty="0" err="1">
                <a:solidFill>
                  <a:srgbClr val="FF0000"/>
                </a:solidFill>
                <a:latin typeface="Courier New" panose="02070309020205020404" pitchFamily="49" charset="0"/>
              </a:rPr>
              <a:t>head</a:t>
            </a:r>
            <a:r>
              <a:rPr lang="fr-FR" altLang="en-US" sz="2000" b="1" dirty="0">
                <a:solidFill>
                  <a:srgbClr val="FF0000"/>
                </a:solidFill>
                <a:latin typeface="Courier New" panose="02070309020205020404" pitchFamily="49" charset="0"/>
              </a:rPr>
              <a:t>; </a:t>
            </a:r>
          </a:p>
        </p:txBody>
      </p:sp>
      <p:sp>
        <p:nvSpPr>
          <p:cNvPr id="5" name="TextBox 4"/>
          <p:cNvSpPr txBox="1"/>
          <p:nvPr/>
        </p:nvSpPr>
        <p:spPr>
          <a:xfrm>
            <a:off x="76200" y="5565670"/>
            <a:ext cx="4200059" cy="353943"/>
          </a:xfrm>
          <a:prstGeom prst="rect">
            <a:avLst/>
          </a:prstGeom>
          <a:noFill/>
        </p:spPr>
        <p:txBody>
          <a:bodyPr wrap="square" rtlCol="0">
            <a:spAutoFit/>
          </a:bodyPr>
          <a:lstStyle/>
          <a:p>
            <a:r>
              <a:rPr lang="en-US" sz="1700" dirty="0" err="1">
                <a:latin typeface="Courier" pitchFamily="49" charset="0"/>
              </a:rPr>
              <a:t>int</a:t>
            </a:r>
            <a:r>
              <a:rPr lang="en-US" sz="1700" dirty="0">
                <a:latin typeface="Courier" pitchFamily="49" charset="0"/>
              </a:rPr>
              <a:t> Result1 = </a:t>
            </a:r>
            <a:r>
              <a:rPr lang="en-US" sz="1700" dirty="0" err="1">
                <a:latin typeface="Courier" pitchFamily="49" charset="0"/>
              </a:rPr>
              <a:t>countNodes</a:t>
            </a:r>
            <a:r>
              <a:rPr lang="en-US" sz="1700" dirty="0">
                <a:latin typeface="Courier" pitchFamily="49" charset="0"/>
              </a:rPr>
              <a:t>(24); </a:t>
            </a:r>
          </a:p>
        </p:txBody>
      </p:sp>
      <p:sp>
        <p:nvSpPr>
          <p:cNvPr id="29" name="TextBox 28"/>
          <p:cNvSpPr txBox="1"/>
          <p:nvPr/>
        </p:nvSpPr>
        <p:spPr>
          <a:xfrm>
            <a:off x="79506" y="6049211"/>
            <a:ext cx="3962400" cy="615553"/>
          </a:xfrm>
          <a:prstGeom prst="rect">
            <a:avLst/>
          </a:prstGeom>
          <a:noFill/>
        </p:spPr>
        <p:txBody>
          <a:bodyPr wrap="square" rtlCol="0">
            <a:spAutoFit/>
          </a:bodyPr>
          <a:lstStyle/>
          <a:p>
            <a:r>
              <a:rPr lang="en-US" sz="1700" dirty="0" err="1">
                <a:latin typeface="Courier" pitchFamily="49" charset="0"/>
              </a:rPr>
              <a:t>int</a:t>
            </a:r>
            <a:r>
              <a:rPr lang="en-US" sz="1700" dirty="0">
                <a:latin typeface="Courier" pitchFamily="49" charset="0"/>
              </a:rPr>
              <a:t> a =7;</a:t>
            </a:r>
          </a:p>
          <a:p>
            <a:r>
              <a:rPr lang="en-US" sz="1700" dirty="0" err="1">
                <a:latin typeface="Courier" pitchFamily="49" charset="0"/>
              </a:rPr>
              <a:t>int</a:t>
            </a:r>
            <a:r>
              <a:rPr lang="en-US" sz="1700" dirty="0">
                <a:latin typeface="Courier" pitchFamily="49" charset="0"/>
              </a:rPr>
              <a:t> Result2 = </a:t>
            </a:r>
            <a:r>
              <a:rPr lang="en-US" sz="1700" dirty="0" err="1">
                <a:latin typeface="Courier" pitchFamily="49" charset="0"/>
              </a:rPr>
              <a:t>countNodes</a:t>
            </a:r>
            <a:r>
              <a:rPr lang="en-US" sz="1700" dirty="0">
                <a:latin typeface="Courier" pitchFamily="49" charset="0"/>
              </a:rPr>
              <a:t>(a); </a:t>
            </a:r>
          </a:p>
        </p:txBody>
      </p:sp>
      <p:sp>
        <p:nvSpPr>
          <p:cNvPr id="30" name="TextBox 29"/>
          <p:cNvSpPr txBox="1"/>
          <p:nvPr/>
        </p:nvSpPr>
        <p:spPr>
          <a:xfrm>
            <a:off x="5562601" y="5704541"/>
            <a:ext cx="2057400" cy="877163"/>
          </a:xfrm>
          <a:prstGeom prst="rect">
            <a:avLst/>
          </a:prstGeom>
          <a:noFill/>
        </p:spPr>
        <p:txBody>
          <a:bodyPr wrap="square" rtlCol="0">
            <a:spAutoFit/>
          </a:bodyPr>
          <a:lstStyle/>
          <a:p>
            <a:r>
              <a:rPr lang="en-US" sz="1700" b="1" dirty="0">
                <a:solidFill>
                  <a:srgbClr val="FF0000"/>
                </a:solidFill>
                <a:latin typeface="Courier" pitchFamily="49" charset="0"/>
              </a:rPr>
              <a:t>Result1 = ? </a:t>
            </a:r>
          </a:p>
          <a:p>
            <a:r>
              <a:rPr lang="en-US" sz="1700" b="1" dirty="0">
                <a:solidFill>
                  <a:srgbClr val="FF0000"/>
                </a:solidFill>
                <a:latin typeface="Courier" pitchFamily="49" charset="0"/>
              </a:rPr>
              <a:t>Result2 = ? </a:t>
            </a:r>
          </a:p>
          <a:p>
            <a:endParaRPr lang="en-US" sz="1700" b="1" dirty="0">
              <a:solidFill>
                <a:srgbClr val="FF0000"/>
              </a:solidFill>
              <a:latin typeface="Courier" pitchFamily="49" charset="0"/>
            </a:endParaRPr>
          </a:p>
        </p:txBody>
      </p:sp>
    </p:spTree>
    <p:extLst>
      <p:ext uri="{BB962C8B-B14F-4D97-AF65-F5344CB8AC3E}">
        <p14:creationId xmlns:p14="http://schemas.microsoft.com/office/powerpoint/2010/main" val="3474902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3B3F9-D0F8-407E-BE34-1C5981DA3742}"/>
              </a:ext>
            </a:extLst>
          </p:cNvPr>
          <p:cNvSpPr>
            <a:spLocks noGrp="1"/>
          </p:cNvSpPr>
          <p:nvPr>
            <p:ph type="title"/>
          </p:nvPr>
        </p:nvSpPr>
        <p:spPr/>
        <p:txBody>
          <a:bodyPr/>
          <a:lstStyle/>
          <a:p>
            <a:r>
              <a:rPr lang="en-US" dirty="0"/>
              <a:t>Dynamic memory allocation</a:t>
            </a:r>
          </a:p>
        </p:txBody>
      </p:sp>
      <p:sp>
        <p:nvSpPr>
          <p:cNvPr id="3" name="Text Placeholder 2">
            <a:extLst>
              <a:ext uri="{FF2B5EF4-FFF2-40B4-BE49-F238E27FC236}">
                <a16:creationId xmlns:a16="http://schemas.microsoft.com/office/drawing/2014/main" id="{DC0ED887-308F-4241-8773-738F7B43E83C}"/>
              </a:ext>
            </a:extLst>
          </p:cNvPr>
          <p:cNvSpPr>
            <a:spLocks noGrp="1"/>
          </p:cNvSpPr>
          <p:nvPr>
            <p:ph type="body" sz="half" idx="1"/>
          </p:nvPr>
        </p:nvSpPr>
        <p:spPr>
          <a:xfrm>
            <a:off x="457200" y="990600"/>
            <a:ext cx="3886200" cy="5176838"/>
          </a:xfrm>
        </p:spPr>
        <p:txBody>
          <a:bodyPr/>
          <a:lstStyle/>
          <a:p>
            <a:pPr marL="0" indent="0">
              <a:buNone/>
            </a:pPr>
            <a:r>
              <a:rPr lang="en-US" sz="1600" dirty="0"/>
              <a:t>int main(){</a:t>
            </a:r>
          </a:p>
          <a:p>
            <a:pPr marL="0" indent="0">
              <a:buNone/>
            </a:pPr>
            <a:r>
              <a:rPr lang="en-US" sz="1600" dirty="0"/>
              <a:t>  int var1 = 16;</a:t>
            </a:r>
          </a:p>
          <a:p>
            <a:pPr marL="0" indent="0">
              <a:buNone/>
            </a:pPr>
            <a:r>
              <a:rPr lang="en-US" sz="1600" dirty="0"/>
              <a:t>  int *array2 = NULL; </a:t>
            </a:r>
          </a:p>
          <a:p>
            <a:pPr marL="0" indent="0">
              <a:buNone/>
            </a:pPr>
            <a:r>
              <a:rPr lang="en-US" sz="1600" dirty="0"/>
              <a:t>  </a:t>
            </a:r>
          </a:p>
          <a:p>
            <a:pPr marL="0" indent="0">
              <a:buNone/>
            </a:pPr>
            <a:r>
              <a:rPr lang="en-US" sz="1600" dirty="0"/>
              <a:t>  printf("first array2 %8u\n",array2);</a:t>
            </a:r>
          </a:p>
          <a:p>
            <a:pPr marL="0" indent="0">
              <a:buNone/>
            </a:pPr>
            <a:r>
              <a:rPr lang="en-US" sz="1600" dirty="0"/>
              <a:t>  </a:t>
            </a:r>
          </a:p>
          <a:p>
            <a:pPr marL="0" indent="0">
              <a:buNone/>
            </a:pPr>
            <a:r>
              <a:rPr lang="en-US" sz="1600" dirty="0">
                <a:solidFill>
                  <a:srgbClr val="FF0000"/>
                </a:solidFill>
              </a:rPr>
              <a:t>  array2 = (int*)malloc(3*</a:t>
            </a:r>
            <a:r>
              <a:rPr lang="en-US" sz="1600" dirty="0" err="1">
                <a:solidFill>
                  <a:srgbClr val="FF0000"/>
                </a:solidFill>
              </a:rPr>
              <a:t>sizeof</a:t>
            </a:r>
            <a:r>
              <a:rPr lang="en-US" sz="1600" dirty="0">
                <a:solidFill>
                  <a:srgbClr val="FF0000"/>
                </a:solidFill>
              </a:rPr>
              <a:t>(int));</a:t>
            </a:r>
          </a:p>
          <a:p>
            <a:pPr marL="0" indent="0">
              <a:buNone/>
            </a:pPr>
            <a:r>
              <a:rPr lang="en-US" sz="1600" dirty="0"/>
              <a:t>  </a:t>
            </a:r>
          </a:p>
          <a:p>
            <a:pPr marL="0" indent="0">
              <a:buNone/>
            </a:pPr>
            <a:r>
              <a:rPr lang="en-US" sz="1600" dirty="0"/>
              <a:t>  printf("</a:t>
            </a:r>
            <a:r>
              <a:rPr lang="en-US" sz="1600" dirty="0" err="1"/>
              <a:t>addr</a:t>
            </a:r>
            <a:r>
              <a:rPr lang="en-US" sz="1600" dirty="0"/>
              <a:t> array2 %8u\n",array2);</a:t>
            </a:r>
          </a:p>
          <a:p>
            <a:pPr marL="0" indent="0">
              <a:buNone/>
            </a:pPr>
            <a:r>
              <a:rPr lang="en-US" sz="1600" dirty="0"/>
              <a:t> </a:t>
            </a:r>
          </a:p>
          <a:p>
            <a:pPr marL="0" indent="0">
              <a:buNone/>
            </a:pPr>
            <a:r>
              <a:rPr lang="en-US" sz="1600" dirty="0"/>
              <a:t>  array2[2] = var1;</a:t>
            </a:r>
          </a:p>
          <a:p>
            <a:pPr marL="0" indent="0">
              <a:buNone/>
            </a:pPr>
            <a:r>
              <a:rPr lang="en-US" sz="1600" dirty="0"/>
              <a:t>  </a:t>
            </a:r>
          </a:p>
          <a:p>
            <a:pPr marL="0" indent="0">
              <a:buNone/>
            </a:pPr>
            <a:r>
              <a:rPr lang="en-US" sz="1600" dirty="0"/>
              <a:t>  printf("</a:t>
            </a:r>
            <a:r>
              <a:rPr lang="en-US" sz="1600" dirty="0" err="1"/>
              <a:t>addr</a:t>
            </a:r>
            <a:r>
              <a:rPr lang="en-US" sz="1600" dirty="0"/>
              <a:t> array2 %8u,  array2[2]  %8u, value array2[2] %d\n",&amp;array2[0],&amp;array2[2],array2[2]);</a:t>
            </a:r>
            <a:endParaRPr lang="en-US" sz="1800" dirty="0"/>
          </a:p>
          <a:p>
            <a:pPr marL="0" indent="0">
              <a:buNone/>
            </a:pPr>
            <a:r>
              <a:rPr lang="en-US" sz="1800" dirty="0"/>
              <a:t>}</a:t>
            </a:r>
          </a:p>
        </p:txBody>
      </p:sp>
      <p:sp>
        <p:nvSpPr>
          <p:cNvPr id="4" name="Content Placeholder 3">
            <a:extLst>
              <a:ext uri="{FF2B5EF4-FFF2-40B4-BE49-F238E27FC236}">
                <a16:creationId xmlns:a16="http://schemas.microsoft.com/office/drawing/2014/main" id="{AD98337D-EF4C-4EA9-8854-44DB0375520B}"/>
              </a:ext>
            </a:extLst>
          </p:cNvPr>
          <p:cNvSpPr>
            <a:spLocks noGrp="1"/>
          </p:cNvSpPr>
          <p:nvPr>
            <p:ph sz="half" idx="2"/>
          </p:nvPr>
        </p:nvSpPr>
        <p:spPr/>
        <p:txBody>
          <a:bodyPr/>
          <a:lstStyle/>
          <a:p>
            <a:r>
              <a:rPr lang="en-US" sz="1800" dirty="0"/>
              <a:t>(basic7.c) array2 is of type pointer</a:t>
            </a:r>
          </a:p>
          <a:p>
            <a:r>
              <a:rPr lang="en-US" sz="1800" dirty="0"/>
              <a:t>malloc allocate </a:t>
            </a:r>
            <a:r>
              <a:rPr lang="en-US" sz="1800" dirty="0">
                <a:solidFill>
                  <a:srgbClr val="00B0F0"/>
                </a:solidFill>
              </a:rPr>
              <a:t>consecutive</a:t>
            </a:r>
            <a:r>
              <a:rPr lang="en-US" sz="1800" dirty="0"/>
              <a:t> memory cells to the program for 3 integers</a:t>
            </a:r>
          </a:p>
          <a:p>
            <a:r>
              <a:rPr lang="en-US" sz="1800" dirty="0"/>
              <a:t>malloc returns the </a:t>
            </a:r>
            <a:r>
              <a:rPr lang="en-US" sz="1800" dirty="0" err="1"/>
              <a:t>addr</a:t>
            </a:r>
            <a:r>
              <a:rPr lang="en-US" sz="1800" dirty="0"/>
              <a:t> of the first cell of the consecutive memory cells for the integers</a:t>
            </a:r>
          </a:p>
          <a:p>
            <a:r>
              <a:rPr lang="en-US" sz="1800" dirty="0"/>
              <a:t>Print</a:t>
            </a:r>
          </a:p>
          <a:p>
            <a:pPr lvl="1"/>
            <a:r>
              <a:rPr lang="en-US" sz="1400" dirty="0"/>
              <a:t>The </a:t>
            </a:r>
            <a:r>
              <a:rPr lang="en-US" sz="1400" dirty="0" err="1"/>
              <a:t>addr</a:t>
            </a:r>
            <a:r>
              <a:rPr lang="en-US" sz="1400" dirty="0"/>
              <a:t> of the first cell of array2</a:t>
            </a:r>
          </a:p>
          <a:p>
            <a:pPr lvl="1"/>
            <a:r>
              <a:rPr lang="en-US" sz="1400" dirty="0"/>
              <a:t>The </a:t>
            </a:r>
            <a:r>
              <a:rPr lang="en-US" sz="1400" dirty="0" err="1"/>
              <a:t>addr</a:t>
            </a:r>
            <a:r>
              <a:rPr lang="en-US" sz="1400" dirty="0"/>
              <a:t> of the first cell of the third integer in array2 (array2[2])</a:t>
            </a:r>
          </a:p>
          <a:p>
            <a:pPr lvl="1"/>
            <a:r>
              <a:rPr lang="en-US" sz="1400" dirty="0"/>
              <a:t>The value stored in the array2[2]</a:t>
            </a:r>
          </a:p>
        </p:txBody>
      </p:sp>
      <p:sp>
        <p:nvSpPr>
          <p:cNvPr id="5" name="Slide Number Placeholder 4">
            <a:extLst>
              <a:ext uri="{FF2B5EF4-FFF2-40B4-BE49-F238E27FC236}">
                <a16:creationId xmlns:a16="http://schemas.microsoft.com/office/drawing/2014/main" id="{80599AD6-3D4B-4120-996E-D7F84F12B0A1}"/>
              </a:ext>
            </a:extLst>
          </p:cNvPr>
          <p:cNvSpPr>
            <a:spLocks noGrp="1"/>
          </p:cNvSpPr>
          <p:nvPr>
            <p:ph type="sldNum" sz="quarter" idx="12"/>
          </p:nvPr>
        </p:nvSpPr>
        <p:spPr/>
        <p:txBody>
          <a:bodyPr/>
          <a:lstStyle/>
          <a:p>
            <a:fld id="{08B733AC-6E70-40F1-B27A-78482D673915}" type="slidenum">
              <a:rPr lang="zh-TW" altLang="en-US" smtClean="0"/>
              <a:pPr/>
              <a:t>11</a:t>
            </a:fld>
            <a:endParaRPr lang="en-US" altLang="zh-TW"/>
          </a:p>
        </p:txBody>
      </p:sp>
    </p:spTree>
    <p:extLst>
      <p:ext uri="{BB962C8B-B14F-4D97-AF65-F5344CB8AC3E}">
        <p14:creationId xmlns:p14="http://schemas.microsoft.com/office/powerpoint/2010/main" val="1567101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2"/>
          <p:cNvSpPr>
            <a:spLocks noGrp="1" noChangeArrowheads="1"/>
          </p:cNvSpPr>
          <p:nvPr>
            <p:ph type="title" idx="4294967295"/>
          </p:nvPr>
        </p:nvSpPr>
        <p:spPr>
          <a:xfrm>
            <a:off x="0" y="0"/>
            <a:ext cx="8697913" cy="838200"/>
          </a:xfrm>
        </p:spPr>
        <p:txBody>
          <a:bodyPr/>
          <a:lstStyle/>
          <a:p>
            <a:pPr eaLnBrk="1" hangingPunct="1"/>
            <a:r>
              <a:rPr lang="en-US" altLang="en-US" sz="2600" dirty="0"/>
              <a:t>Time Complexity: Singly-linked lists vs. 1D-arrays</a:t>
            </a:r>
          </a:p>
        </p:txBody>
      </p:sp>
      <p:graphicFrame>
        <p:nvGraphicFramePr>
          <p:cNvPr id="96308" name="Group 52"/>
          <p:cNvGraphicFramePr>
            <a:graphicFrameLocks noGrp="1"/>
          </p:cNvGraphicFramePr>
          <p:nvPr>
            <p:extLst>
              <p:ext uri="{D42A27DB-BD31-4B8C-83A1-F6EECF244321}">
                <p14:modId xmlns:p14="http://schemas.microsoft.com/office/powerpoint/2010/main" val="1574155697"/>
              </p:ext>
            </p:extLst>
          </p:nvPr>
        </p:nvGraphicFramePr>
        <p:xfrm>
          <a:off x="201613" y="990600"/>
          <a:ext cx="8496300" cy="5060572"/>
        </p:xfrm>
        <a:graphic>
          <a:graphicData uri="http://schemas.openxmlformats.org/drawingml/2006/table">
            <a:tbl>
              <a:tblPr/>
              <a:tblGrid>
                <a:gridCol w="1912938">
                  <a:extLst>
                    <a:ext uri="{9D8B030D-6E8A-4147-A177-3AD203B41FA5}">
                      <a16:colId xmlns:a16="http://schemas.microsoft.com/office/drawing/2014/main" val="1778004068"/>
                    </a:ext>
                  </a:extLst>
                </a:gridCol>
                <a:gridCol w="2997200">
                  <a:extLst>
                    <a:ext uri="{9D8B030D-6E8A-4147-A177-3AD203B41FA5}">
                      <a16:colId xmlns:a16="http://schemas.microsoft.com/office/drawing/2014/main" val="80709284"/>
                    </a:ext>
                  </a:extLst>
                </a:gridCol>
                <a:gridCol w="3586162">
                  <a:extLst>
                    <a:ext uri="{9D8B030D-6E8A-4147-A177-3AD203B41FA5}">
                      <a16:colId xmlns:a16="http://schemas.microsoft.com/office/drawing/2014/main" val="3611464507"/>
                    </a:ext>
                  </a:extLst>
                </a:gridCol>
              </a:tblGrid>
              <a:tr h="396875">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Operation</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ID-Array Complexity</a:t>
                      </a: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Singly-linked list Complexity</a:t>
                      </a: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562744991"/>
                  </a:ext>
                </a:extLst>
              </a:tr>
              <a:tr h="398463">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Insert at beginning</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O(n)</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O(1)</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68313669"/>
                  </a:ext>
                </a:extLst>
              </a:tr>
              <a:tr h="660400">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Insert at end</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O(1)</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O(1) if the list has </a:t>
                      </a:r>
                      <a:r>
                        <a:rPr kumimoji="0" lang="en-US" altLang="en-US" sz="16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tail</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reference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O(n) if the list has no </a:t>
                      </a:r>
                      <a:r>
                        <a:rPr kumimoji="0" lang="en-US" altLang="en-US" sz="16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tail</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reference</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24026916"/>
                  </a:ext>
                </a:extLst>
              </a:tr>
              <a:tr h="398463">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Insert at middle*</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O(n)</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O(n)</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22395131"/>
                  </a:ext>
                </a:extLst>
              </a:tr>
              <a:tr h="396875">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Delete at beginning</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O(n)</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O(1)</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4364288"/>
                  </a:ext>
                </a:extLst>
              </a:tr>
              <a:tr h="396875">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Delete at end</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O(1)</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O(n)</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06174581"/>
                  </a:ext>
                </a:extLst>
              </a:tr>
              <a:tr h="661988">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Delete at middle*</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O(1) access followed by O(n) shift</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O(n) search, followed by O(1) delete</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44031763"/>
                  </a:ext>
                </a:extLst>
              </a:tr>
              <a:tr h="661988">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Search</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O(n)       linear search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O(log n)    Binary search</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O(n)</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05063556"/>
                  </a:ext>
                </a:extLst>
              </a:tr>
              <a:tr h="925513">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Indexing: What is the element at a given position  k?</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O(1)</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a:t>
                      </a: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9827397"/>
                  </a:ext>
                </a:extLst>
              </a:tr>
            </a:tbl>
          </a:graphicData>
        </a:graphic>
      </p:graphicFrame>
      <p:sp>
        <p:nvSpPr>
          <p:cNvPr id="96309" name="Rectangle 53"/>
          <p:cNvSpPr>
            <a:spLocks noChangeArrowheads="1"/>
          </p:cNvSpPr>
          <p:nvPr/>
        </p:nvSpPr>
        <p:spPr bwMode="auto">
          <a:xfrm>
            <a:off x="179201" y="6324600"/>
            <a:ext cx="44640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0" hangingPunct="0">
              <a:spcBef>
                <a:spcPct val="0"/>
              </a:spcBef>
              <a:buFontTx/>
              <a:buNone/>
            </a:pPr>
            <a:r>
              <a:rPr lang="en-US" altLang="en-US" sz="1600" dirty="0">
                <a:cs typeface="Times New Roman" panose="02020603050405020304" pitchFamily="18" charset="0"/>
              </a:rPr>
              <a:t>* middle: neither at the beginning nor at the end</a:t>
            </a:r>
            <a:endParaRPr lang="en-US" altLang="en-US" sz="1600" dirty="0"/>
          </a:p>
        </p:txBody>
      </p:sp>
    </p:spTree>
    <p:extLst>
      <p:ext uri="{BB962C8B-B14F-4D97-AF65-F5344CB8AC3E}">
        <p14:creationId xmlns:p14="http://schemas.microsoft.com/office/powerpoint/2010/main" val="22764139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0" y="-1"/>
            <a:ext cx="9144000" cy="836613"/>
          </a:xfrm>
        </p:spPr>
        <p:txBody>
          <a:bodyPr/>
          <a:lstStyle/>
          <a:p>
            <a:pPr eaLnBrk="1" hangingPunct="1"/>
            <a:r>
              <a:rPr lang="en-US" altLang="en-US" sz="2600" dirty="0"/>
              <a:t>Singly-linked lists vs. 1D-arrays</a:t>
            </a:r>
          </a:p>
        </p:txBody>
      </p:sp>
      <p:graphicFrame>
        <p:nvGraphicFramePr>
          <p:cNvPr id="88146" name="Group 82"/>
          <p:cNvGraphicFramePr>
            <a:graphicFrameLocks noGrp="1"/>
          </p:cNvGraphicFramePr>
          <p:nvPr>
            <p:extLst>
              <p:ext uri="{D42A27DB-BD31-4B8C-83A1-F6EECF244321}">
                <p14:modId xmlns:p14="http://schemas.microsoft.com/office/powerpoint/2010/main" val="4258570785"/>
              </p:ext>
            </p:extLst>
          </p:nvPr>
        </p:nvGraphicFramePr>
        <p:xfrm>
          <a:off x="395288" y="1205291"/>
          <a:ext cx="8424862" cy="4890709"/>
        </p:xfrm>
        <a:graphic>
          <a:graphicData uri="http://schemas.openxmlformats.org/drawingml/2006/table">
            <a:tbl>
              <a:tblPr/>
              <a:tblGrid>
                <a:gridCol w="4213225">
                  <a:extLst>
                    <a:ext uri="{9D8B030D-6E8A-4147-A177-3AD203B41FA5}">
                      <a16:colId xmlns:a16="http://schemas.microsoft.com/office/drawing/2014/main" val="1221402626"/>
                    </a:ext>
                  </a:extLst>
                </a:gridCol>
                <a:gridCol w="4211637">
                  <a:extLst>
                    <a:ext uri="{9D8B030D-6E8A-4147-A177-3AD203B41FA5}">
                      <a16:colId xmlns:a16="http://schemas.microsoft.com/office/drawing/2014/main" val="2174714242"/>
                    </a:ext>
                  </a:extLst>
                </a:gridCol>
              </a:tblGrid>
              <a:tr h="566738">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ID-array</a:t>
                      </a:r>
                      <a:endParaRPr kumimoji="0" lang="en-US" altLang="en-US"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Singly-linked list</a:t>
                      </a:r>
                      <a:endParaRPr kumimoji="0" lang="en-US" altLang="en-US"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710623141"/>
                  </a:ext>
                </a:extLst>
              </a:tr>
              <a:tr h="500063">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Fixed size:  Resizing is expensive</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Dynamic size</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3724974440"/>
                  </a:ext>
                </a:extLst>
              </a:tr>
              <a:tr h="831850">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Insertions and Deletions are inefficient: Elements are usually shifted</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Insertions and Deletions are efficient: No shifting</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3199009032"/>
                  </a:ext>
                </a:extLst>
              </a:tr>
              <a:tr h="1165225">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Random access i.e., efficient indexing</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No random access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Wingdings" panose="05000000000000000000" pitchFamily="2" charset="2"/>
                        </a:rPr>
                        <a:t></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Not suitable for operations requiring</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Wingdings" panose="05000000000000000000" pitchFamily="2" charset="2"/>
                        </a:rPr>
                        <a:t>     accessing elements by index such as sorting</a:t>
                      </a: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2538985911"/>
                  </a:ext>
                </a:extLst>
              </a:tr>
              <a:tr h="1001713">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No memory waste if the array is full or almost full; otherwise may result in much memory waste.</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Extra storage needed for references; however uses exactly as much memory as it needs</a:t>
                      </a:r>
                      <a:r>
                        <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3147812459"/>
                  </a:ext>
                </a:extLst>
              </a:tr>
              <a:tr h="812798">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Sequential access is faster because of greater locality of references [Reason: Elements in contiguous memory locations]</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Sequential access is slow because of low locality of references [Reason: Elements not in contiguous memory locations]</a:t>
                      </a: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4090311364"/>
                  </a:ext>
                </a:extLst>
              </a:tr>
            </a:tbl>
          </a:graphicData>
        </a:graphic>
      </p:graphicFrame>
    </p:spTree>
    <p:extLst>
      <p:ext uri="{BB962C8B-B14F-4D97-AF65-F5344CB8AC3E}">
        <p14:creationId xmlns:p14="http://schemas.microsoft.com/office/powerpoint/2010/main" val="35206337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0" y="0"/>
            <a:ext cx="9144000" cy="838200"/>
          </a:xfrm>
        </p:spPr>
        <p:txBody>
          <a:bodyPr/>
          <a:lstStyle/>
          <a:p>
            <a:pPr eaLnBrk="1" hangingPunct="1"/>
            <a:r>
              <a:rPr lang="en-US" altLang="ko-KR" dirty="0"/>
              <a:t>2.3. Linked list</a:t>
            </a:r>
          </a:p>
        </p:txBody>
      </p:sp>
      <p:sp>
        <p:nvSpPr>
          <p:cNvPr id="117763" name="Rectangle 3"/>
          <p:cNvSpPr>
            <a:spLocks noGrp="1" noChangeArrowheads="1"/>
          </p:cNvSpPr>
          <p:nvPr>
            <p:ph type="body" idx="1"/>
          </p:nvPr>
        </p:nvSpPr>
        <p:spPr>
          <a:xfrm>
            <a:off x="0" y="838200"/>
            <a:ext cx="9372600" cy="5562600"/>
          </a:xfrm>
        </p:spPr>
        <p:txBody>
          <a:bodyPr/>
          <a:lstStyle/>
          <a:p>
            <a:pPr algn="just" eaLnBrk="1" hangingPunct="1"/>
            <a:r>
              <a:rPr lang="en-US" altLang="en-US" sz="1900" dirty="0">
                <a:latin typeface="Times New Roman" panose="02020603050405020304" pitchFamily="18" charset="0"/>
              </a:rPr>
              <a:t>Singly linked list</a:t>
            </a: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b="1" dirty="0">
              <a:solidFill>
                <a:srgbClr val="FF0000"/>
              </a:solidFill>
              <a:latin typeface="Times New Roman" panose="02020603050405020304" pitchFamily="18" charset="0"/>
              <a:cs typeface="Times" panose="02020603050405020304" pitchFamily="18" charset="0"/>
            </a:endParaRPr>
          </a:p>
          <a:p>
            <a:pPr algn="just" eaLnBrk="1" hangingPunct="1"/>
            <a:endParaRPr lang="en-US" altLang="en-US" sz="1900" b="1" dirty="0">
              <a:solidFill>
                <a:srgbClr val="FF0000"/>
              </a:solidFill>
              <a:latin typeface="Times New Roman" panose="02020603050405020304" pitchFamily="18" charset="0"/>
              <a:cs typeface="Times" panose="02020603050405020304" pitchFamily="18" charset="0"/>
            </a:endParaRPr>
          </a:p>
          <a:p>
            <a:pPr algn="just" eaLnBrk="1" hangingPunct="1"/>
            <a:endParaRPr lang="en-US" altLang="en-US" sz="1900" b="1" dirty="0">
              <a:solidFill>
                <a:srgbClr val="FF0000"/>
              </a:solidFill>
              <a:latin typeface="Times New Roman" panose="02020603050405020304" pitchFamily="18" charset="0"/>
              <a:cs typeface="Times" panose="02020603050405020304" pitchFamily="18" charset="0"/>
            </a:endParaRPr>
          </a:p>
          <a:p>
            <a:pPr algn="just" eaLnBrk="1" hangingPunct="1"/>
            <a:r>
              <a:rPr lang="en-US" altLang="en-US" sz="1900" b="1" dirty="0">
                <a:solidFill>
                  <a:srgbClr val="FF0000"/>
                </a:solidFill>
                <a:latin typeface="Times New Roman" panose="02020603050405020304" pitchFamily="18" charset="0"/>
                <a:cs typeface="Times" panose="02020603050405020304" pitchFamily="18" charset="0"/>
              </a:rPr>
              <a:t>Doubly linked list</a:t>
            </a: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p:txBody>
      </p:sp>
      <p:grpSp>
        <p:nvGrpSpPr>
          <p:cNvPr id="10" name="Group 9"/>
          <p:cNvGrpSpPr/>
          <p:nvPr/>
        </p:nvGrpSpPr>
        <p:grpSpPr>
          <a:xfrm>
            <a:off x="613641" y="1671037"/>
            <a:ext cx="7234959" cy="919763"/>
            <a:chOff x="302491" y="5715000"/>
            <a:chExt cx="7234959" cy="919763"/>
          </a:xfrm>
        </p:grpSpPr>
        <p:sp>
          <p:nvSpPr>
            <p:cNvPr id="17" name="Rectangle 16"/>
            <p:cNvSpPr>
              <a:spLocks noChangeArrowheads="1"/>
            </p:cNvSpPr>
            <p:nvPr/>
          </p:nvSpPr>
          <p:spPr bwMode="auto">
            <a:xfrm>
              <a:off x="1365250" y="57150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18" name="Rectangle 17"/>
            <p:cNvSpPr>
              <a:spLocks noChangeArrowheads="1"/>
            </p:cNvSpPr>
            <p:nvPr/>
          </p:nvSpPr>
          <p:spPr bwMode="auto">
            <a:xfrm>
              <a:off x="3803650" y="57150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19" name="Rectangle 18"/>
            <p:cNvSpPr>
              <a:spLocks noChangeArrowheads="1"/>
            </p:cNvSpPr>
            <p:nvPr/>
          </p:nvSpPr>
          <p:spPr bwMode="auto">
            <a:xfrm>
              <a:off x="6165850" y="57150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20" name="Line 7"/>
            <p:cNvSpPr>
              <a:spLocks noChangeShapeType="1"/>
            </p:cNvSpPr>
            <p:nvPr/>
          </p:nvSpPr>
          <p:spPr bwMode="auto">
            <a:xfrm>
              <a:off x="2584450" y="6019800"/>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1" name="Line 8"/>
            <p:cNvSpPr>
              <a:spLocks noChangeShapeType="1"/>
            </p:cNvSpPr>
            <p:nvPr/>
          </p:nvSpPr>
          <p:spPr bwMode="auto">
            <a:xfrm>
              <a:off x="4946650" y="6019800"/>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nvGrpSpPr>
            <p:cNvPr id="23" name="Group 22"/>
            <p:cNvGrpSpPr>
              <a:grpSpLocks/>
            </p:cNvGrpSpPr>
            <p:nvPr/>
          </p:nvGrpSpPr>
          <p:grpSpPr bwMode="auto">
            <a:xfrm>
              <a:off x="1670050" y="5715000"/>
              <a:ext cx="5486400" cy="533400"/>
              <a:chOff x="1008" y="1056"/>
              <a:chExt cx="3456" cy="336"/>
            </a:xfrm>
          </p:grpSpPr>
          <p:sp>
            <p:nvSpPr>
              <p:cNvPr id="26" name="Line 11"/>
              <p:cNvSpPr>
                <a:spLocks noChangeShapeType="1"/>
              </p:cNvSpPr>
              <p:nvPr/>
            </p:nvSpPr>
            <p:spPr bwMode="auto">
              <a:xfrm>
                <a:off x="1440"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7" name="Line 12"/>
              <p:cNvSpPr>
                <a:spLocks noChangeShapeType="1"/>
              </p:cNvSpPr>
              <p:nvPr/>
            </p:nvSpPr>
            <p:spPr bwMode="auto">
              <a:xfrm>
                <a:off x="2928"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8" name="Line 13"/>
              <p:cNvSpPr>
                <a:spLocks noChangeShapeType="1"/>
              </p:cNvSpPr>
              <p:nvPr/>
            </p:nvSpPr>
            <p:spPr bwMode="auto">
              <a:xfrm>
                <a:off x="4464"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9" name="Text Box 14"/>
              <p:cNvSpPr txBox="1">
                <a:spLocks noChangeArrowheads="1"/>
              </p:cNvSpPr>
              <p:nvPr/>
            </p:nvSpPr>
            <p:spPr bwMode="auto">
              <a:xfrm>
                <a:off x="1008"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10</a:t>
                </a:r>
                <a:endParaRPr lang="en-US" altLang="en-US" sz="2400" dirty="0">
                  <a:latin typeface="Arial" panose="020B0604020202020204" pitchFamily="34" charset="0"/>
                </a:endParaRPr>
              </a:p>
            </p:txBody>
          </p:sp>
          <p:sp>
            <p:nvSpPr>
              <p:cNvPr id="30" name="Text Box 15"/>
              <p:cNvSpPr txBox="1">
                <a:spLocks noChangeArrowheads="1"/>
              </p:cNvSpPr>
              <p:nvPr/>
            </p:nvSpPr>
            <p:spPr bwMode="auto">
              <a:xfrm>
                <a:off x="2544"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8</a:t>
                </a:r>
                <a:endParaRPr lang="en-US" altLang="en-US" sz="2400" dirty="0">
                  <a:latin typeface="Arial" panose="020B0604020202020204" pitchFamily="34" charset="0"/>
                </a:endParaRPr>
              </a:p>
            </p:txBody>
          </p:sp>
          <p:sp>
            <p:nvSpPr>
              <p:cNvPr id="31" name="Text Box 16"/>
              <p:cNvSpPr txBox="1">
                <a:spLocks noChangeArrowheads="1"/>
              </p:cNvSpPr>
              <p:nvPr/>
            </p:nvSpPr>
            <p:spPr bwMode="auto">
              <a:xfrm>
                <a:off x="4032"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20</a:t>
                </a:r>
                <a:endParaRPr lang="en-US" altLang="en-US" sz="2400" dirty="0">
                  <a:latin typeface="Arial" panose="020B0604020202020204" pitchFamily="34" charset="0"/>
                </a:endParaRPr>
              </a:p>
            </p:txBody>
          </p:sp>
        </p:grpSp>
        <p:sp>
          <p:nvSpPr>
            <p:cNvPr id="24" name="Line 17"/>
            <p:cNvSpPr>
              <a:spLocks noChangeShapeType="1"/>
            </p:cNvSpPr>
            <p:nvPr/>
          </p:nvSpPr>
          <p:spPr bwMode="auto">
            <a:xfrm flipH="1">
              <a:off x="7156450" y="5715000"/>
              <a:ext cx="380999"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5" name="Line 18"/>
            <p:cNvSpPr>
              <a:spLocks noChangeShapeType="1"/>
            </p:cNvSpPr>
            <p:nvPr/>
          </p:nvSpPr>
          <p:spPr bwMode="auto">
            <a:xfrm>
              <a:off x="7156450" y="5715000"/>
              <a:ext cx="381000"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15" name="Oval 14"/>
            <p:cNvSpPr>
              <a:spLocks noChangeArrowheads="1"/>
            </p:cNvSpPr>
            <p:nvPr/>
          </p:nvSpPr>
          <p:spPr bwMode="auto">
            <a:xfrm>
              <a:off x="302491" y="6315431"/>
              <a:ext cx="679450" cy="319332"/>
            </a:xfrm>
            <a:prstGeom prst="ellipse">
              <a:avLst/>
            </a:prstGeom>
            <a:noFill/>
            <a:ln w="31750">
              <a:noFill/>
              <a:round/>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1800" dirty="0">
                  <a:solidFill>
                    <a:srgbClr val="990033"/>
                  </a:solidFill>
                  <a:latin typeface="Arial" panose="020B0604020202020204" pitchFamily="34" charset="0"/>
                </a:rPr>
                <a:t>head</a:t>
              </a:r>
            </a:p>
          </p:txBody>
        </p:sp>
        <p:sp>
          <p:nvSpPr>
            <p:cNvPr id="16" name="Line 21"/>
            <p:cNvSpPr>
              <a:spLocks noChangeShapeType="1"/>
            </p:cNvSpPr>
            <p:nvPr/>
          </p:nvSpPr>
          <p:spPr bwMode="auto">
            <a:xfrm flipV="1">
              <a:off x="984251" y="6172200"/>
              <a:ext cx="380999" cy="223838"/>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grpSp>
        <p:nvGrpSpPr>
          <p:cNvPr id="2" name="Group 1"/>
          <p:cNvGrpSpPr/>
          <p:nvPr/>
        </p:nvGrpSpPr>
        <p:grpSpPr>
          <a:xfrm>
            <a:off x="766041" y="4414237"/>
            <a:ext cx="7234959" cy="919763"/>
            <a:chOff x="766041" y="3581400"/>
            <a:chExt cx="7234959" cy="919763"/>
          </a:xfrm>
        </p:grpSpPr>
        <p:sp>
          <p:nvSpPr>
            <p:cNvPr id="33" name="Rectangle 32"/>
            <p:cNvSpPr>
              <a:spLocks noChangeArrowheads="1"/>
            </p:cNvSpPr>
            <p:nvPr/>
          </p:nvSpPr>
          <p:spPr bwMode="auto">
            <a:xfrm>
              <a:off x="1828800" y="35814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35" name="Rectangle 34"/>
            <p:cNvSpPr>
              <a:spLocks noChangeArrowheads="1"/>
            </p:cNvSpPr>
            <p:nvPr/>
          </p:nvSpPr>
          <p:spPr bwMode="auto">
            <a:xfrm>
              <a:off x="4267200" y="35814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37" name="Rectangle 36"/>
            <p:cNvSpPr>
              <a:spLocks noChangeArrowheads="1"/>
            </p:cNvSpPr>
            <p:nvPr/>
          </p:nvSpPr>
          <p:spPr bwMode="auto">
            <a:xfrm>
              <a:off x="6629400" y="35814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38" name="Line 7"/>
            <p:cNvSpPr>
              <a:spLocks noChangeShapeType="1"/>
            </p:cNvSpPr>
            <p:nvPr/>
          </p:nvSpPr>
          <p:spPr bwMode="auto">
            <a:xfrm>
              <a:off x="3048000" y="3810000"/>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39" name="Line 8"/>
            <p:cNvSpPr>
              <a:spLocks noChangeShapeType="1"/>
            </p:cNvSpPr>
            <p:nvPr/>
          </p:nvSpPr>
          <p:spPr bwMode="auto">
            <a:xfrm>
              <a:off x="5410200" y="3801035"/>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5" name="Line 11"/>
            <p:cNvSpPr>
              <a:spLocks noChangeShapeType="1"/>
            </p:cNvSpPr>
            <p:nvPr/>
          </p:nvSpPr>
          <p:spPr bwMode="auto">
            <a:xfrm>
              <a:off x="28194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6" name="Line 12"/>
            <p:cNvSpPr>
              <a:spLocks noChangeShapeType="1"/>
            </p:cNvSpPr>
            <p:nvPr/>
          </p:nvSpPr>
          <p:spPr bwMode="auto">
            <a:xfrm>
              <a:off x="51816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7" name="Line 13"/>
            <p:cNvSpPr>
              <a:spLocks noChangeShapeType="1"/>
            </p:cNvSpPr>
            <p:nvPr/>
          </p:nvSpPr>
          <p:spPr bwMode="auto">
            <a:xfrm>
              <a:off x="76200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8" name="Text Box 14"/>
            <p:cNvSpPr txBox="1">
              <a:spLocks noChangeArrowheads="1"/>
            </p:cNvSpPr>
            <p:nvPr/>
          </p:nvSpPr>
          <p:spPr bwMode="auto">
            <a:xfrm>
              <a:off x="2133600" y="35814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10</a:t>
              </a:r>
              <a:endParaRPr lang="en-US" altLang="en-US" sz="2400" dirty="0">
                <a:latin typeface="Arial" panose="020B0604020202020204" pitchFamily="34" charset="0"/>
              </a:endParaRPr>
            </a:p>
          </p:txBody>
        </p:sp>
        <p:sp>
          <p:nvSpPr>
            <p:cNvPr id="49" name="Text Box 15"/>
            <p:cNvSpPr txBox="1">
              <a:spLocks noChangeArrowheads="1"/>
            </p:cNvSpPr>
            <p:nvPr/>
          </p:nvSpPr>
          <p:spPr bwMode="auto">
            <a:xfrm>
              <a:off x="4648200" y="35814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8</a:t>
              </a:r>
              <a:endParaRPr lang="en-US" altLang="en-US" sz="2400" dirty="0">
                <a:latin typeface="Arial" panose="020B0604020202020204" pitchFamily="34" charset="0"/>
              </a:endParaRPr>
            </a:p>
          </p:txBody>
        </p:sp>
        <p:sp>
          <p:nvSpPr>
            <p:cNvPr id="50" name="Text Box 16"/>
            <p:cNvSpPr txBox="1">
              <a:spLocks noChangeArrowheads="1"/>
            </p:cNvSpPr>
            <p:nvPr/>
          </p:nvSpPr>
          <p:spPr bwMode="auto">
            <a:xfrm>
              <a:off x="6934200" y="35814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20</a:t>
              </a:r>
              <a:endParaRPr lang="en-US" altLang="en-US" sz="2400" dirty="0">
                <a:latin typeface="Arial" panose="020B0604020202020204" pitchFamily="34" charset="0"/>
              </a:endParaRPr>
            </a:p>
          </p:txBody>
        </p:sp>
        <p:sp>
          <p:nvSpPr>
            <p:cNvPr id="41" name="Line 17"/>
            <p:cNvSpPr>
              <a:spLocks noChangeShapeType="1"/>
            </p:cNvSpPr>
            <p:nvPr/>
          </p:nvSpPr>
          <p:spPr bwMode="auto">
            <a:xfrm flipH="1">
              <a:off x="7620000" y="3581400"/>
              <a:ext cx="380999"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2" name="Line 18"/>
            <p:cNvSpPr>
              <a:spLocks noChangeShapeType="1"/>
            </p:cNvSpPr>
            <p:nvPr/>
          </p:nvSpPr>
          <p:spPr bwMode="auto">
            <a:xfrm>
              <a:off x="7620000" y="3581400"/>
              <a:ext cx="381000"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3" name="Oval 42"/>
            <p:cNvSpPr>
              <a:spLocks noChangeArrowheads="1"/>
            </p:cNvSpPr>
            <p:nvPr/>
          </p:nvSpPr>
          <p:spPr bwMode="auto">
            <a:xfrm>
              <a:off x="766041" y="4181831"/>
              <a:ext cx="679450" cy="319332"/>
            </a:xfrm>
            <a:prstGeom prst="ellipse">
              <a:avLst/>
            </a:prstGeom>
            <a:noFill/>
            <a:ln w="31750">
              <a:noFill/>
              <a:round/>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1800" dirty="0">
                  <a:solidFill>
                    <a:srgbClr val="990033"/>
                  </a:solidFill>
                  <a:latin typeface="Arial" panose="020B0604020202020204" pitchFamily="34" charset="0"/>
                </a:rPr>
                <a:t>head</a:t>
              </a:r>
            </a:p>
          </p:txBody>
        </p:sp>
        <p:sp>
          <p:nvSpPr>
            <p:cNvPr id="44" name="Line 21"/>
            <p:cNvSpPr>
              <a:spLocks noChangeShapeType="1"/>
            </p:cNvSpPr>
            <p:nvPr/>
          </p:nvSpPr>
          <p:spPr bwMode="auto">
            <a:xfrm flipV="1">
              <a:off x="1447801" y="4038600"/>
              <a:ext cx="380999" cy="223838"/>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1" name="Line 7"/>
            <p:cNvSpPr>
              <a:spLocks noChangeShapeType="1"/>
            </p:cNvSpPr>
            <p:nvPr/>
          </p:nvSpPr>
          <p:spPr bwMode="auto">
            <a:xfrm flipH="1" flipV="1">
              <a:off x="3200400" y="3962399"/>
              <a:ext cx="1295400" cy="1"/>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2" name="Line 11"/>
            <p:cNvSpPr>
              <a:spLocks noChangeShapeType="1"/>
            </p:cNvSpPr>
            <p:nvPr/>
          </p:nvSpPr>
          <p:spPr bwMode="auto">
            <a:xfrm>
              <a:off x="21336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3" name="Line 11"/>
            <p:cNvSpPr>
              <a:spLocks noChangeShapeType="1"/>
            </p:cNvSpPr>
            <p:nvPr/>
          </p:nvSpPr>
          <p:spPr bwMode="auto">
            <a:xfrm>
              <a:off x="46482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4" name="Line 11"/>
            <p:cNvSpPr>
              <a:spLocks noChangeShapeType="1"/>
            </p:cNvSpPr>
            <p:nvPr/>
          </p:nvSpPr>
          <p:spPr bwMode="auto">
            <a:xfrm>
              <a:off x="69342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5" name="Line 7"/>
            <p:cNvSpPr>
              <a:spLocks noChangeShapeType="1"/>
            </p:cNvSpPr>
            <p:nvPr/>
          </p:nvSpPr>
          <p:spPr bwMode="auto">
            <a:xfrm flipH="1" flipV="1">
              <a:off x="5638799" y="3953434"/>
              <a:ext cx="1143001"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6" name="Line 18"/>
            <p:cNvSpPr>
              <a:spLocks noChangeShapeType="1"/>
            </p:cNvSpPr>
            <p:nvPr/>
          </p:nvSpPr>
          <p:spPr bwMode="auto">
            <a:xfrm>
              <a:off x="1815352" y="3581400"/>
              <a:ext cx="318248"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7" name="Line 18"/>
            <p:cNvSpPr>
              <a:spLocks noChangeShapeType="1"/>
            </p:cNvSpPr>
            <p:nvPr/>
          </p:nvSpPr>
          <p:spPr bwMode="auto">
            <a:xfrm flipH="1">
              <a:off x="1828799" y="3581400"/>
              <a:ext cx="304800"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sp>
        <p:nvSpPr>
          <p:cNvPr id="65" name="Oval 64"/>
          <p:cNvSpPr>
            <a:spLocks noChangeArrowheads="1"/>
          </p:cNvSpPr>
          <p:nvPr/>
        </p:nvSpPr>
        <p:spPr bwMode="auto">
          <a:xfrm>
            <a:off x="6635750" y="5304264"/>
            <a:ext cx="679450" cy="319332"/>
          </a:xfrm>
          <a:prstGeom prst="ellipse">
            <a:avLst/>
          </a:prstGeom>
          <a:noFill/>
          <a:ln w="31750">
            <a:noFill/>
            <a:round/>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1800" dirty="0">
                <a:solidFill>
                  <a:srgbClr val="990033"/>
                </a:solidFill>
                <a:latin typeface="Arial" panose="020B0604020202020204" pitchFamily="34" charset="0"/>
              </a:rPr>
              <a:t>tail</a:t>
            </a:r>
          </a:p>
        </p:txBody>
      </p:sp>
      <p:sp>
        <p:nvSpPr>
          <p:cNvPr id="66" name="Line 21"/>
          <p:cNvSpPr>
            <a:spLocks noChangeShapeType="1"/>
          </p:cNvSpPr>
          <p:nvPr/>
        </p:nvSpPr>
        <p:spPr bwMode="auto">
          <a:xfrm flipV="1">
            <a:off x="6975475" y="4953000"/>
            <a:ext cx="221441" cy="381000"/>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Tree>
    <p:extLst>
      <p:ext uri="{BB962C8B-B14F-4D97-AF65-F5344CB8AC3E}">
        <p14:creationId xmlns:p14="http://schemas.microsoft.com/office/powerpoint/2010/main" val="189096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838200"/>
          </a:xfrm>
        </p:spPr>
        <p:txBody>
          <a:bodyPr/>
          <a:lstStyle/>
          <a:p>
            <a:r>
              <a:rPr lang="en-US" altLang="en-US" dirty="0"/>
              <a:t>Doubly linked list</a:t>
            </a:r>
          </a:p>
        </p:txBody>
      </p:sp>
      <p:sp>
        <p:nvSpPr>
          <p:cNvPr id="19459" name="Rectangle 3"/>
          <p:cNvSpPr>
            <a:spLocks noGrp="1" noChangeArrowheads="1"/>
          </p:cNvSpPr>
          <p:nvPr>
            <p:ph type="body" idx="1"/>
          </p:nvPr>
        </p:nvSpPr>
        <p:spPr>
          <a:xfrm>
            <a:off x="0" y="914400"/>
            <a:ext cx="9144000" cy="5334000"/>
          </a:xfrm>
        </p:spPr>
        <p:txBody>
          <a:bodyPr/>
          <a:lstStyle/>
          <a:p>
            <a:pPr>
              <a:lnSpc>
                <a:spcPct val="80000"/>
              </a:lnSpc>
            </a:pPr>
            <a:r>
              <a:rPr lang="en-US" sz="2000" dirty="0">
                <a:latin typeface="Times" panose="02020603050405020304" pitchFamily="18" charset="0"/>
                <a:cs typeface="Times" panose="02020603050405020304" pitchFamily="18" charset="0"/>
              </a:rPr>
              <a:t>A </a:t>
            </a:r>
            <a:r>
              <a:rPr lang="en-US" sz="2000" b="1" dirty="0">
                <a:latin typeface="Times" panose="02020603050405020304" pitchFamily="18" charset="0"/>
                <a:cs typeface="Times" panose="02020603050405020304" pitchFamily="18" charset="0"/>
              </a:rPr>
              <a:t>D</a:t>
            </a:r>
            <a:r>
              <a:rPr lang="en-US" sz="2000" dirty="0">
                <a:latin typeface="Times" panose="02020603050405020304" pitchFamily="18" charset="0"/>
                <a:cs typeface="Times" panose="02020603050405020304" pitchFamily="18" charset="0"/>
              </a:rPr>
              <a:t>oubly </a:t>
            </a:r>
            <a:r>
              <a:rPr lang="en-US" sz="2000" b="1" dirty="0">
                <a:latin typeface="Times" panose="02020603050405020304" pitchFamily="18" charset="0"/>
                <a:cs typeface="Times" panose="02020603050405020304" pitchFamily="18" charset="0"/>
              </a:rPr>
              <a:t>L</a:t>
            </a:r>
            <a:r>
              <a:rPr lang="en-US" sz="2000" dirty="0">
                <a:latin typeface="Times" panose="02020603050405020304" pitchFamily="18" charset="0"/>
                <a:cs typeface="Times" panose="02020603050405020304" pitchFamily="18" charset="0"/>
              </a:rPr>
              <a:t>inked </a:t>
            </a:r>
            <a:r>
              <a:rPr lang="en-US" sz="2000" b="1" dirty="0">
                <a:latin typeface="Times" panose="02020603050405020304" pitchFamily="18" charset="0"/>
                <a:cs typeface="Times" panose="02020603050405020304" pitchFamily="18" charset="0"/>
              </a:rPr>
              <a:t>L</a:t>
            </a:r>
            <a:r>
              <a:rPr lang="en-US" sz="2000" dirty="0">
                <a:latin typeface="Times" panose="02020603050405020304" pitchFamily="18" charset="0"/>
                <a:cs typeface="Times" panose="02020603050405020304" pitchFamily="18" charset="0"/>
              </a:rPr>
              <a:t>ist (DLL) contains an extra pointer, typically called </a:t>
            </a:r>
            <a:r>
              <a:rPr lang="en-US" sz="2000" i="1" dirty="0">
                <a:latin typeface="Times" panose="02020603050405020304" pitchFamily="18" charset="0"/>
                <a:cs typeface="Times" panose="02020603050405020304" pitchFamily="18" charset="0"/>
              </a:rPr>
              <a:t>previous pointer</a:t>
            </a:r>
            <a:r>
              <a:rPr lang="en-US" sz="2000" dirty="0">
                <a:latin typeface="Times" panose="02020603050405020304" pitchFamily="18" charset="0"/>
                <a:cs typeface="Times" panose="02020603050405020304" pitchFamily="18" charset="0"/>
              </a:rPr>
              <a:t>, together with next pointer and data which are there in singly linked list</a:t>
            </a:r>
          </a:p>
          <a:p>
            <a:pPr>
              <a:lnSpc>
                <a:spcPct val="80000"/>
              </a:lnSpc>
            </a:pPr>
            <a:endParaRPr lang="en-US" sz="2000" dirty="0">
              <a:latin typeface="Times" panose="02020603050405020304" pitchFamily="18" charset="0"/>
              <a:cs typeface="Times" panose="02020603050405020304" pitchFamily="18" charset="0"/>
            </a:endParaRPr>
          </a:p>
          <a:p>
            <a:pPr>
              <a:lnSpc>
                <a:spcPct val="80000"/>
              </a:lnSpc>
            </a:pPr>
            <a:endParaRPr lang="en-US" sz="2000" dirty="0">
              <a:latin typeface="Times" panose="02020603050405020304" pitchFamily="18" charset="0"/>
              <a:cs typeface="Times" panose="02020603050405020304" pitchFamily="18" charset="0"/>
            </a:endParaRPr>
          </a:p>
          <a:p>
            <a:pPr>
              <a:lnSpc>
                <a:spcPct val="80000"/>
              </a:lnSpc>
            </a:pPr>
            <a:endParaRPr lang="en-US" sz="2000" dirty="0">
              <a:latin typeface="Times" panose="02020603050405020304" pitchFamily="18" charset="0"/>
              <a:cs typeface="Times" panose="02020603050405020304" pitchFamily="18" charset="0"/>
            </a:endParaRPr>
          </a:p>
          <a:p>
            <a:pPr>
              <a:lnSpc>
                <a:spcPct val="80000"/>
              </a:lnSpc>
            </a:pPr>
            <a:endParaRPr lang="en-US" sz="2000" dirty="0">
              <a:latin typeface="Times" panose="02020603050405020304" pitchFamily="18" charset="0"/>
              <a:cs typeface="Times" panose="02020603050405020304" pitchFamily="18" charset="0"/>
            </a:endParaRPr>
          </a:p>
          <a:p>
            <a:pPr>
              <a:lnSpc>
                <a:spcPct val="80000"/>
              </a:lnSpc>
            </a:pPr>
            <a:endParaRPr lang="en-US" sz="2000" dirty="0">
              <a:latin typeface="Times" panose="02020603050405020304" pitchFamily="18" charset="0"/>
              <a:cs typeface="Times" panose="02020603050405020304" pitchFamily="18" charset="0"/>
            </a:endParaRPr>
          </a:p>
          <a:p>
            <a:endParaRPr lang="en-US" sz="2000" dirty="0">
              <a:latin typeface="Times" panose="02020603050405020304" pitchFamily="18" charset="0"/>
              <a:cs typeface="Times" panose="02020603050405020304" pitchFamily="18" charset="0"/>
            </a:endParaRPr>
          </a:p>
          <a:p>
            <a:endParaRPr lang="en-US" sz="2000" dirty="0">
              <a:latin typeface="Times" panose="02020603050405020304" pitchFamily="18" charset="0"/>
              <a:cs typeface="Times" panose="02020603050405020304" pitchFamily="18" charset="0"/>
            </a:endParaRPr>
          </a:p>
          <a:p>
            <a:r>
              <a:rPr lang="en-US" sz="2000" dirty="0">
                <a:latin typeface="Times" panose="02020603050405020304" pitchFamily="18" charset="0"/>
                <a:cs typeface="Times" panose="02020603050405020304" pitchFamily="18" charset="0"/>
              </a:rPr>
              <a:t>2 special nodes: </a:t>
            </a:r>
            <a:r>
              <a:rPr lang="en-US" sz="2000" dirty="0">
                <a:solidFill>
                  <a:srgbClr val="C00000"/>
                </a:solidFill>
                <a:latin typeface="Courier New" panose="02070309020205020404" pitchFamily="49" charset="0"/>
                <a:cs typeface="Courier New" panose="02070309020205020404" pitchFamily="49" charset="0"/>
              </a:rPr>
              <a:t>tail</a:t>
            </a:r>
            <a:r>
              <a:rPr lang="en-US" sz="2000" dirty="0">
                <a:solidFill>
                  <a:srgbClr val="C00000"/>
                </a:solidFill>
                <a:latin typeface="Times" panose="02020603050405020304" pitchFamily="18" charset="0"/>
                <a:cs typeface="Times" panose="02020603050405020304" pitchFamily="18" charset="0"/>
              </a:rPr>
              <a:t> </a:t>
            </a:r>
            <a:r>
              <a:rPr lang="en-US" sz="2000" dirty="0">
                <a:latin typeface="Times" panose="02020603050405020304" pitchFamily="18" charset="0"/>
                <a:cs typeface="Times" panose="02020603050405020304" pitchFamily="18" charset="0"/>
              </a:rPr>
              <a:t>and </a:t>
            </a:r>
            <a:r>
              <a:rPr lang="en-US" sz="2000" dirty="0">
                <a:solidFill>
                  <a:srgbClr val="C00000"/>
                </a:solidFill>
                <a:latin typeface="Courier New" panose="02070309020205020404" pitchFamily="49" charset="0"/>
                <a:cs typeface="Courier New" panose="02070309020205020404" pitchFamily="49" charset="0"/>
              </a:rPr>
              <a:t>head</a:t>
            </a:r>
            <a:r>
              <a:rPr lang="en-US" sz="2000" dirty="0">
                <a:solidFill>
                  <a:srgbClr val="C00000"/>
                </a:solidFill>
                <a:latin typeface="Times" panose="02020603050405020304" pitchFamily="18" charset="0"/>
                <a:cs typeface="Times" panose="02020603050405020304" pitchFamily="18" charset="0"/>
              </a:rPr>
              <a:t> </a:t>
            </a:r>
          </a:p>
          <a:p>
            <a:pPr lvl="1"/>
            <a:r>
              <a:rPr lang="en-US" sz="2000" dirty="0">
                <a:latin typeface="Courier New" panose="02070309020205020404" pitchFamily="49" charset="0"/>
                <a:cs typeface="Courier New" panose="02070309020205020404" pitchFamily="49" charset="0"/>
              </a:rPr>
              <a:t>head</a:t>
            </a:r>
            <a:r>
              <a:rPr lang="en-US" sz="2000" dirty="0">
                <a:latin typeface="Times" panose="02020603050405020304" pitchFamily="18" charset="0"/>
                <a:cs typeface="Times" panose="02020603050405020304" pitchFamily="18" charset="0"/>
              </a:rPr>
              <a:t> has pointer </a:t>
            </a:r>
            <a:r>
              <a:rPr lang="en-US" sz="2000" dirty="0" err="1">
                <a:latin typeface="Courier New" panose="02070309020205020404" pitchFamily="49" charset="0"/>
                <a:cs typeface="Courier New" panose="02070309020205020404" pitchFamily="49" charset="0"/>
              </a:rPr>
              <a:t>prev</a:t>
            </a:r>
            <a:r>
              <a:rPr lang="en-US" sz="2000" dirty="0">
                <a:latin typeface="Courier New" panose="02070309020205020404" pitchFamily="49" charset="0"/>
                <a:cs typeface="Courier New" panose="02070309020205020404" pitchFamily="49" charset="0"/>
              </a:rPr>
              <a:t> = null</a:t>
            </a:r>
            <a:r>
              <a:rPr lang="en-US" sz="2000" dirty="0">
                <a:latin typeface="Times" panose="02020603050405020304" pitchFamily="18" charset="0"/>
                <a:cs typeface="Times" panose="02020603050405020304" pitchFamily="18" charset="0"/>
              </a:rPr>
              <a:t> </a:t>
            </a:r>
          </a:p>
          <a:p>
            <a:pPr lvl="1"/>
            <a:r>
              <a:rPr lang="en-US" sz="2000" dirty="0">
                <a:latin typeface="Courier New" panose="02070309020205020404" pitchFamily="49" charset="0"/>
                <a:cs typeface="Courier New" panose="02070309020205020404" pitchFamily="49" charset="0"/>
              </a:rPr>
              <a:t>tail</a:t>
            </a:r>
            <a:r>
              <a:rPr lang="en-US" sz="2000" dirty="0">
                <a:latin typeface="Times" panose="02020603050405020304" pitchFamily="18" charset="0"/>
                <a:cs typeface="Times" panose="02020603050405020304" pitchFamily="18" charset="0"/>
              </a:rPr>
              <a:t> has pointer </a:t>
            </a:r>
            <a:r>
              <a:rPr lang="en-US" sz="2000" dirty="0">
                <a:latin typeface="Courier New" panose="02070309020205020404" pitchFamily="49" charset="0"/>
                <a:cs typeface="Courier New" panose="02070309020205020404" pitchFamily="49" charset="0"/>
              </a:rPr>
              <a:t>next = null</a:t>
            </a:r>
          </a:p>
          <a:p>
            <a:r>
              <a:rPr lang="en-US" sz="2000" dirty="0">
                <a:latin typeface="Times" panose="02020603050405020304" pitchFamily="18" charset="0"/>
                <a:cs typeface="Times" panose="02020603050405020304" pitchFamily="18" charset="0"/>
              </a:rPr>
              <a:t>Basic operations are considered similar as in the singly linked list</a:t>
            </a:r>
          </a:p>
          <a:p>
            <a:pPr>
              <a:lnSpc>
                <a:spcPct val="80000"/>
              </a:lnSpc>
            </a:pPr>
            <a:endParaRPr lang="en-US" altLang="en-US" sz="2000" b="1" dirty="0">
              <a:solidFill>
                <a:srgbClr val="FF0000"/>
              </a:solidFill>
              <a:latin typeface="Times" panose="02020603050405020304" pitchFamily="18" charset="0"/>
              <a:cs typeface="Times" panose="02020603050405020304" pitchFamily="18" charset="0"/>
            </a:endParaRPr>
          </a:p>
          <a:p>
            <a:pPr>
              <a:lnSpc>
                <a:spcPct val="80000"/>
              </a:lnSpc>
            </a:pPr>
            <a:endParaRPr lang="en-US" altLang="en-US" sz="2000" b="1" dirty="0">
              <a:solidFill>
                <a:srgbClr val="FF0000"/>
              </a:solidFill>
              <a:latin typeface="Times" panose="02020603050405020304" pitchFamily="18" charset="0"/>
              <a:cs typeface="Times" panose="02020603050405020304" pitchFamily="18" charset="0"/>
            </a:endParaRPr>
          </a:p>
          <a:p>
            <a:pPr>
              <a:lnSpc>
                <a:spcPct val="80000"/>
              </a:lnSpc>
            </a:pPr>
            <a:endParaRPr lang="en-US" altLang="en-US" sz="2000" b="1" dirty="0">
              <a:solidFill>
                <a:srgbClr val="FF0000"/>
              </a:solidFill>
              <a:latin typeface="Times" panose="02020603050405020304" pitchFamily="18" charset="0"/>
              <a:cs typeface="Times" panose="02020603050405020304" pitchFamily="18" charset="0"/>
            </a:endParaRPr>
          </a:p>
          <a:p>
            <a:pPr>
              <a:lnSpc>
                <a:spcPct val="80000"/>
              </a:lnSpc>
            </a:pPr>
            <a:endParaRPr lang="en-US" altLang="en-US" sz="2000" b="1" dirty="0">
              <a:solidFill>
                <a:srgbClr val="FF0000"/>
              </a:solidFill>
              <a:latin typeface="Times" panose="02020603050405020304" pitchFamily="18" charset="0"/>
              <a:cs typeface="Times" panose="02020603050405020304" pitchFamily="18" charset="0"/>
            </a:endParaRPr>
          </a:p>
          <a:p>
            <a:pPr>
              <a:lnSpc>
                <a:spcPct val="80000"/>
              </a:lnSpc>
            </a:pPr>
            <a:endParaRPr lang="en-US" altLang="en-US" sz="2000" b="1" dirty="0">
              <a:solidFill>
                <a:srgbClr val="FF0000"/>
              </a:solidFill>
              <a:latin typeface="Times" panose="02020603050405020304" pitchFamily="18" charset="0"/>
              <a:cs typeface="Times" panose="02020603050405020304" pitchFamily="18" charset="0"/>
            </a:endParaRPr>
          </a:p>
          <a:p>
            <a:pPr>
              <a:lnSpc>
                <a:spcPct val="80000"/>
              </a:lnSpc>
            </a:pPr>
            <a:endParaRPr lang="en-US" altLang="en-US" sz="2000" b="1" dirty="0">
              <a:solidFill>
                <a:srgbClr val="FF0000"/>
              </a:solidFill>
              <a:latin typeface="Times" panose="02020603050405020304" pitchFamily="18" charset="0"/>
              <a:cs typeface="Times"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905000"/>
            <a:ext cx="8642668" cy="1772366"/>
          </a:xfrm>
          <a:prstGeom prst="rect">
            <a:avLst/>
          </a:prstGeom>
        </p:spPr>
      </p:pic>
      <p:cxnSp>
        <p:nvCxnSpPr>
          <p:cNvPr id="5" name="Straight Arrow Connector 4"/>
          <p:cNvCxnSpPr/>
          <p:nvPr/>
        </p:nvCxnSpPr>
        <p:spPr>
          <a:xfrm flipH="1">
            <a:off x="6858000" y="2057400"/>
            <a:ext cx="457200" cy="3810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5" name="TextBox 44"/>
          <p:cNvSpPr txBox="1"/>
          <p:nvPr/>
        </p:nvSpPr>
        <p:spPr>
          <a:xfrm>
            <a:off x="7315200" y="1785627"/>
            <a:ext cx="990600" cy="400110"/>
          </a:xfrm>
          <a:prstGeom prst="rect">
            <a:avLst/>
          </a:prstGeom>
          <a:noFill/>
        </p:spPr>
        <p:txBody>
          <a:bodyPr wrap="square" rtlCol="0">
            <a:spAutoFit/>
          </a:bodyPr>
          <a:lstStyle/>
          <a:p>
            <a:r>
              <a:rPr lang="en-US" sz="2000" dirty="0">
                <a:solidFill>
                  <a:srgbClr val="00B050"/>
                </a:solidFill>
              </a:rPr>
              <a:t>tail</a:t>
            </a:r>
          </a:p>
        </p:txBody>
      </p:sp>
    </p:spTree>
    <p:extLst>
      <p:ext uri="{BB962C8B-B14F-4D97-AF65-F5344CB8AC3E}">
        <p14:creationId xmlns:p14="http://schemas.microsoft.com/office/powerpoint/2010/main" val="4717014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8929718" cy="5470525"/>
          </a:xfrm>
        </p:spPr>
        <p:txBody>
          <a:bodyPr/>
          <a:lstStyle/>
          <a:p>
            <a:r>
              <a:rPr lang="en-US" sz="2200" dirty="0">
                <a:latin typeface="Times" panose="02020603050405020304" pitchFamily="18" charset="0"/>
                <a:cs typeface="Times" panose="02020603050405020304" pitchFamily="18" charset="0"/>
              </a:rPr>
              <a:t>Declare doubly linked list to store integer numbers:</a:t>
            </a:r>
          </a:p>
          <a:p>
            <a:pPr>
              <a:buNone/>
            </a:pPr>
            <a:endParaRPr lang="en-US" b="1" dirty="0">
              <a:latin typeface="Courier New" pitchFamily="49" charset="0"/>
              <a:cs typeface="Courier New" pitchFamily="49" charset="0"/>
            </a:endParaRPr>
          </a:p>
          <a:p>
            <a:pPr>
              <a:buNone/>
            </a:pPr>
            <a:endParaRPr lang="en-US" b="1" dirty="0">
              <a:latin typeface="Courier New" pitchFamily="49" charset="0"/>
              <a:cs typeface="Courier New" pitchFamily="49" charset="0"/>
            </a:endParaRPr>
          </a:p>
          <a:p>
            <a:pPr>
              <a:buNone/>
            </a:pPr>
            <a:endParaRPr lang="en-US" b="1" dirty="0">
              <a:latin typeface="Courier New" pitchFamily="49" charset="0"/>
              <a:cs typeface="Courier New" pitchFamily="49" charset="0"/>
            </a:endParaRPr>
          </a:p>
          <a:p>
            <a:pPr>
              <a:buNone/>
            </a:pPr>
            <a:r>
              <a:rPr lang="en-US" b="1" dirty="0" err="1">
                <a:latin typeface="Courier New" pitchFamily="49" charset="0"/>
                <a:cs typeface="Courier New" pitchFamily="49" charset="0"/>
              </a:rPr>
              <a:t>typdedef</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struct</a:t>
            </a:r>
            <a:r>
              <a:rPr lang="en-US" b="1" dirty="0">
                <a:latin typeface="Courier New" pitchFamily="49" charset="0"/>
                <a:cs typeface="Courier New" pitchFamily="49" charset="0"/>
              </a:rPr>
              <a:t> {</a:t>
            </a:r>
          </a:p>
          <a:p>
            <a:pPr>
              <a:buNone/>
            </a:pPr>
            <a:r>
              <a:rPr lang="en-US" b="1" dirty="0">
                <a:latin typeface="Courier New" pitchFamily="49" charset="0"/>
                <a:cs typeface="Courier New" pitchFamily="49" charset="0"/>
              </a:rPr>
              <a:t> </a:t>
            </a:r>
            <a:r>
              <a:rPr lang="en-US" b="1" dirty="0" err="1">
                <a:latin typeface="Courier New" pitchFamily="49" charset="0"/>
                <a:cs typeface="Courier New" pitchFamily="49" charset="0"/>
              </a:rPr>
              <a:t>int</a:t>
            </a:r>
            <a:r>
              <a:rPr lang="en-US" b="1" dirty="0">
                <a:latin typeface="Courier New" pitchFamily="49" charset="0"/>
                <a:cs typeface="Courier New" pitchFamily="49" charset="0"/>
              </a:rPr>
              <a:t> number;</a:t>
            </a:r>
          </a:p>
          <a:p>
            <a:pPr>
              <a:buNone/>
            </a:pPr>
            <a:r>
              <a:rPr lang="en-US" b="1" dirty="0">
                <a:latin typeface="Courier New" pitchFamily="49" charset="0"/>
                <a:cs typeface="Courier New" pitchFamily="49" charset="0"/>
              </a:rPr>
              <a:t> </a:t>
            </a:r>
            <a:r>
              <a:rPr lang="en-US" b="1" dirty="0" err="1">
                <a:latin typeface="Courier New" pitchFamily="49" charset="0"/>
                <a:cs typeface="Courier New" pitchFamily="49" charset="0"/>
              </a:rPr>
              <a:t>struct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dllist</a:t>
            </a:r>
            <a:r>
              <a:rPr lang="en-US" b="1" dirty="0">
                <a:latin typeface="Courier New" pitchFamily="49" charset="0"/>
                <a:cs typeface="Courier New" pitchFamily="49" charset="0"/>
              </a:rPr>
              <a:t> *next;</a:t>
            </a:r>
          </a:p>
          <a:p>
            <a:pPr>
              <a:buNone/>
            </a:pPr>
            <a:r>
              <a:rPr lang="en-US" b="1" dirty="0">
                <a:latin typeface="Courier New" pitchFamily="49" charset="0"/>
                <a:cs typeface="Courier New" pitchFamily="49" charset="0"/>
              </a:rPr>
              <a:t> </a:t>
            </a:r>
            <a:r>
              <a:rPr lang="en-US" b="1" dirty="0" err="1">
                <a:latin typeface="Courier New" pitchFamily="49" charset="0"/>
                <a:cs typeface="Courier New" pitchFamily="49" charset="0"/>
              </a:rPr>
              <a:t>struct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dllist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prev</a:t>
            </a:r>
            <a:r>
              <a:rPr lang="en-US" b="1" dirty="0">
                <a:latin typeface="Courier New" pitchFamily="49" charset="0"/>
                <a:cs typeface="Courier New" pitchFamily="49" charset="0"/>
              </a:rPr>
              <a:t>;</a:t>
            </a:r>
          </a:p>
          <a:p>
            <a:pPr>
              <a:buNone/>
            </a:pPr>
            <a:r>
              <a:rPr lang="en-US" b="1" dirty="0">
                <a:latin typeface="Courier New" pitchFamily="49" charset="0"/>
                <a:cs typeface="Courier New" pitchFamily="49" charset="0"/>
              </a:rPr>
              <a:t>} </a:t>
            </a:r>
            <a:r>
              <a:rPr lang="en-US" b="1" dirty="0" err="1">
                <a:latin typeface="Courier New" pitchFamily="49" charset="0"/>
                <a:cs typeface="Courier New" pitchFamily="49" charset="0"/>
              </a:rPr>
              <a:t>dllist</a:t>
            </a:r>
            <a:r>
              <a:rPr lang="en-US" b="1" dirty="0">
                <a:latin typeface="Courier New" pitchFamily="49" charset="0"/>
                <a:cs typeface="Courier New" pitchFamily="49" charset="0"/>
              </a:rPr>
              <a:t>;</a:t>
            </a:r>
          </a:p>
          <a:p>
            <a:pPr>
              <a:buNone/>
            </a:pPr>
            <a:r>
              <a:rPr lang="en-US" b="1" dirty="0" err="1">
                <a:latin typeface="Courier New" pitchFamily="49" charset="0"/>
                <a:cs typeface="Courier New" pitchFamily="49" charset="0"/>
              </a:rPr>
              <a:t>dllist</a:t>
            </a:r>
            <a:r>
              <a:rPr lang="en-US" b="1" dirty="0">
                <a:latin typeface="Courier New" pitchFamily="49" charset="0"/>
                <a:cs typeface="Courier New" pitchFamily="49" charset="0"/>
              </a:rPr>
              <a:t> *head, *tail;</a:t>
            </a:r>
          </a:p>
          <a:p>
            <a:pPr>
              <a:buNone/>
            </a:pPr>
            <a:endParaRPr lang="en-US" dirty="0"/>
          </a:p>
        </p:txBody>
      </p:sp>
      <p:pic>
        <p:nvPicPr>
          <p:cNvPr id="66562" name="Picture 2" descr="http://www.cs.usask.ca/resources/tutorials/csconcepts/2000_1/images/train.gif"/>
          <p:cNvPicPr>
            <a:picLocks noChangeAspect="1" noChangeArrowheads="1" noCrop="1"/>
          </p:cNvPicPr>
          <p:nvPr/>
        </p:nvPicPr>
        <p:blipFill>
          <a:blip r:embed="rId2"/>
          <a:srcRect/>
          <a:stretch>
            <a:fillRect/>
          </a:stretch>
        </p:blipFill>
        <p:spPr bwMode="auto">
          <a:xfrm>
            <a:off x="2411760" y="6115050"/>
            <a:ext cx="4048125" cy="285750"/>
          </a:xfrm>
          <a:prstGeom prst="rect">
            <a:avLst/>
          </a:prstGeom>
          <a:noFill/>
        </p:spPr>
      </p:pic>
      <p:sp>
        <p:nvSpPr>
          <p:cNvPr id="57" name="Rounded Rectangle 56"/>
          <p:cNvSpPr/>
          <p:nvPr/>
        </p:nvSpPr>
        <p:spPr bwMode="auto">
          <a:xfrm>
            <a:off x="2411759" y="6304370"/>
            <a:ext cx="4048125" cy="78174"/>
          </a:xfrm>
          <a:prstGeom prst="roundRect">
            <a:avLst/>
          </a:prstGeom>
          <a:solidFill>
            <a:srgbClr val="00B050"/>
          </a:solid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1" u="none" strike="noStrike" cap="none" normalizeH="0" baseline="0">
              <a:ln>
                <a:noFill/>
              </a:ln>
              <a:solidFill>
                <a:schemeClr val="tx1"/>
              </a:solidFill>
              <a:effectLst/>
              <a:latin typeface="Tahoma" pitchFamily="34" charset="0"/>
              <a:ea typeface="新細明體" charset="-120"/>
            </a:endParaRPr>
          </a:p>
        </p:txBody>
      </p:sp>
      <p:sp>
        <p:nvSpPr>
          <p:cNvPr id="5" name="Title 4"/>
          <p:cNvSpPr>
            <a:spLocks noGrp="1"/>
          </p:cNvSpPr>
          <p:nvPr>
            <p:ph type="title"/>
          </p:nvPr>
        </p:nvSpPr>
        <p:spPr>
          <a:xfrm>
            <a:off x="0" y="0"/>
            <a:ext cx="9144000" cy="838200"/>
          </a:xfrm>
        </p:spPr>
        <p:txBody>
          <a:bodyPr/>
          <a:lstStyle/>
          <a:p>
            <a:r>
              <a:rPr lang="en-US" dirty="0"/>
              <a:t>Doubly linked list</a:t>
            </a:r>
          </a:p>
        </p:txBody>
      </p:sp>
      <p:sp>
        <p:nvSpPr>
          <p:cNvPr id="9" name="Rectangle 8"/>
          <p:cNvSpPr>
            <a:spLocks noChangeArrowheads="1"/>
          </p:cNvSpPr>
          <p:nvPr/>
        </p:nvSpPr>
        <p:spPr bwMode="auto">
          <a:xfrm>
            <a:off x="1443759" y="14478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10" name="Rectangle 9"/>
          <p:cNvSpPr>
            <a:spLocks noChangeArrowheads="1"/>
          </p:cNvSpPr>
          <p:nvPr/>
        </p:nvSpPr>
        <p:spPr bwMode="auto">
          <a:xfrm>
            <a:off x="3882159" y="14478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11" name="Rectangle 10"/>
          <p:cNvSpPr>
            <a:spLocks noChangeArrowheads="1"/>
          </p:cNvSpPr>
          <p:nvPr/>
        </p:nvSpPr>
        <p:spPr bwMode="auto">
          <a:xfrm>
            <a:off x="6244359" y="14478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12" name="Line 7"/>
          <p:cNvSpPr>
            <a:spLocks noChangeShapeType="1"/>
          </p:cNvSpPr>
          <p:nvPr/>
        </p:nvSpPr>
        <p:spPr bwMode="auto">
          <a:xfrm>
            <a:off x="2662959" y="1676400"/>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13" name="Line 8"/>
          <p:cNvSpPr>
            <a:spLocks noChangeShapeType="1"/>
          </p:cNvSpPr>
          <p:nvPr/>
        </p:nvSpPr>
        <p:spPr bwMode="auto">
          <a:xfrm>
            <a:off x="5025159" y="1667435"/>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14" name="Line 11"/>
          <p:cNvSpPr>
            <a:spLocks noChangeShapeType="1"/>
          </p:cNvSpPr>
          <p:nvPr/>
        </p:nvSpPr>
        <p:spPr bwMode="auto">
          <a:xfrm>
            <a:off x="2434359" y="14478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15" name="Line 12"/>
          <p:cNvSpPr>
            <a:spLocks noChangeShapeType="1"/>
          </p:cNvSpPr>
          <p:nvPr/>
        </p:nvSpPr>
        <p:spPr bwMode="auto">
          <a:xfrm>
            <a:off x="4796559" y="14478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16" name="Line 13"/>
          <p:cNvSpPr>
            <a:spLocks noChangeShapeType="1"/>
          </p:cNvSpPr>
          <p:nvPr/>
        </p:nvSpPr>
        <p:spPr bwMode="auto">
          <a:xfrm>
            <a:off x="7234959" y="14478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17" name="Text Box 14"/>
          <p:cNvSpPr txBox="1">
            <a:spLocks noChangeArrowheads="1"/>
          </p:cNvSpPr>
          <p:nvPr/>
        </p:nvSpPr>
        <p:spPr bwMode="auto">
          <a:xfrm>
            <a:off x="1748559" y="14478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10</a:t>
            </a:r>
            <a:endParaRPr lang="en-US" altLang="en-US" sz="2400" dirty="0">
              <a:latin typeface="Arial" panose="020B0604020202020204" pitchFamily="34" charset="0"/>
            </a:endParaRPr>
          </a:p>
        </p:txBody>
      </p:sp>
      <p:sp>
        <p:nvSpPr>
          <p:cNvPr id="18" name="Text Box 15"/>
          <p:cNvSpPr txBox="1">
            <a:spLocks noChangeArrowheads="1"/>
          </p:cNvSpPr>
          <p:nvPr/>
        </p:nvSpPr>
        <p:spPr bwMode="auto">
          <a:xfrm>
            <a:off x="4263159" y="14478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8</a:t>
            </a:r>
            <a:endParaRPr lang="en-US" altLang="en-US" sz="2400" dirty="0">
              <a:latin typeface="Arial" panose="020B0604020202020204" pitchFamily="34" charset="0"/>
            </a:endParaRPr>
          </a:p>
        </p:txBody>
      </p:sp>
      <p:sp>
        <p:nvSpPr>
          <p:cNvPr id="19" name="Text Box 16"/>
          <p:cNvSpPr txBox="1">
            <a:spLocks noChangeArrowheads="1"/>
          </p:cNvSpPr>
          <p:nvPr/>
        </p:nvSpPr>
        <p:spPr bwMode="auto">
          <a:xfrm>
            <a:off x="6549159" y="14478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20</a:t>
            </a:r>
            <a:endParaRPr lang="en-US" altLang="en-US" sz="2400" dirty="0">
              <a:latin typeface="Arial" panose="020B0604020202020204" pitchFamily="34" charset="0"/>
            </a:endParaRPr>
          </a:p>
        </p:txBody>
      </p:sp>
      <p:sp>
        <p:nvSpPr>
          <p:cNvPr id="20" name="Line 17"/>
          <p:cNvSpPr>
            <a:spLocks noChangeShapeType="1"/>
          </p:cNvSpPr>
          <p:nvPr/>
        </p:nvSpPr>
        <p:spPr bwMode="auto">
          <a:xfrm flipH="1">
            <a:off x="7234959" y="1447800"/>
            <a:ext cx="380999"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1" name="Line 18"/>
          <p:cNvSpPr>
            <a:spLocks noChangeShapeType="1"/>
          </p:cNvSpPr>
          <p:nvPr/>
        </p:nvSpPr>
        <p:spPr bwMode="auto">
          <a:xfrm>
            <a:off x="7234959" y="1447800"/>
            <a:ext cx="381000"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2" name="Oval 21"/>
          <p:cNvSpPr>
            <a:spLocks noChangeArrowheads="1"/>
          </p:cNvSpPr>
          <p:nvPr/>
        </p:nvSpPr>
        <p:spPr bwMode="auto">
          <a:xfrm>
            <a:off x="1485033" y="2332464"/>
            <a:ext cx="679450" cy="319332"/>
          </a:xfrm>
          <a:prstGeom prst="ellipse">
            <a:avLst/>
          </a:prstGeom>
          <a:noFill/>
          <a:ln w="31750">
            <a:noFill/>
            <a:round/>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1800" dirty="0">
                <a:solidFill>
                  <a:srgbClr val="990033"/>
                </a:solidFill>
                <a:latin typeface="Arial" panose="020B0604020202020204" pitchFamily="34" charset="0"/>
              </a:rPr>
              <a:t>head</a:t>
            </a:r>
          </a:p>
        </p:txBody>
      </p:sp>
      <p:sp>
        <p:nvSpPr>
          <p:cNvPr id="23" name="Line 21"/>
          <p:cNvSpPr>
            <a:spLocks noChangeShapeType="1"/>
          </p:cNvSpPr>
          <p:nvPr/>
        </p:nvSpPr>
        <p:spPr bwMode="auto">
          <a:xfrm flipV="1">
            <a:off x="1824758" y="1981200"/>
            <a:ext cx="221441" cy="381000"/>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4" name="Line 7"/>
          <p:cNvSpPr>
            <a:spLocks noChangeShapeType="1"/>
          </p:cNvSpPr>
          <p:nvPr/>
        </p:nvSpPr>
        <p:spPr bwMode="auto">
          <a:xfrm flipH="1" flipV="1">
            <a:off x="2815359" y="1828799"/>
            <a:ext cx="1295400" cy="1"/>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5" name="Line 11"/>
          <p:cNvSpPr>
            <a:spLocks noChangeShapeType="1"/>
          </p:cNvSpPr>
          <p:nvPr/>
        </p:nvSpPr>
        <p:spPr bwMode="auto">
          <a:xfrm>
            <a:off x="1748559" y="14478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6" name="Line 11"/>
          <p:cNvSpPr>
            <a:spLocks noChangeShapeType="1"/>
          </p:cNvSpPr>
          <p:nvPr/>
        </p:nvSpPr>
        <p:spPr bwMode="auto">
          <a:xfrm>
            <a:off x="4263159" y="14478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7" name="Line 11"/>
          <p:cNvSpPr>
            <a:spLocks noChangeShapeType="1"/>
          </p:cNvSpPr>
          <p:nvPr/>
        </p:nvSpPr>
        <p:spPr bwMode="auto">
          <a:xfrm>
            <a:off x="6549159" y="14478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8" name="Line 7"/>
          <p:cNvSpPr>
            <a:spLocks noChangeShapeType="1"/>
          </p:cNvSpPr>
          <p:nvPr/>
        </p:nvSpPr>
        <p:spPr bwMode="auto">
          <a:xfrm flipH="1" flipV="1">
            <a:off x="5253758" y="1819834"/>
            <a:ext cx="1143001"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9" name="Line 18"/>
          <p:cNvSpPr>
            <a:spLocks noChangeShapeType="1"/>
          </p:cNvSpPr>
          <p:nvPr/>
        </p:nvSpPr>
        <p:spPr bwMode="auto">
          <a:xfrm>
            <a:off x="1430311" y="1447800"/>
            <a:ext cx="318248"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30" name="Line 18"/>
          <p:cNvSpPr>
            <a:spLocks noChangeShapeType="1"/>
          </p:cNvSpPr>
          <p:nvPr/>
        </p:nvSpPr>
        <p:spPr bwMode="auto">
          <a:xfrm flipH="1">
            <a:off x="1443758" y="1447800"/>
            <a:ext cx="304800"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31" name="Oval 30"/>
          <p:cNvSpPr>
            <a:spLocks noChangeArrowheads="1"/>
          </p:cNvSpPr>
          <p:nvPr/>
        </p:nvSpPr>
        <p:spPr bwMode="auto">
          <a:xfrm>
            <a:off x="6483350" y="2332464"/>
            <a:ext cx="679450" cy="319332"/>
          </a:xfrm>
          <a:prstGeom prst="ellipse">
            <a:avLst/>
          </a:prstGeom>
          <a:noFill/>
          <a:ln w="31750">
            <a:noFill/>
            <a:round/>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1800" dirty="0">
                <a:solidFill>
                  <a:srgbClr val="990033"/>
                </a:solidFill>
                <a:latin typeface="Arial" panose="020B0604020202020204" pitchFamily="34" charset="0"/>
              </a:rPr>
              <a:t>tail</a:t>
            </a:r>
          </a:p>
        </p:txBody>
      </p:sp>
      <p:sp>
        <p:nvSpPr>
          <p:cNvPr id="32" name="Line 21"/>
          <p:cNvSpPr>
            <a:spLocks noChangeShapeType="1"/>
          </p:cNvSpPr>
          <p:nvPr/>
        </p:nvSpPr>
        <p:spPr bwMode="auto">
          <a:xfrm flipV="1">
            <a:off x="6823075" y="1981200"/>
            <a:ext cx="221441" cy="381000"/>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Tree>
    <p:extLst>
      <p:ext uri="{BB962C8B-B14F-4D97-AF65-F5344CB8AC3E}">
        <p14:creationId xmlns:p14="http://schemas.microsoft.com/office/powerpoint/2010/main" val="31572502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144000" cy="5470525"/>
          </a:xfrm>
        </p:spPr>
        <p:txBody>
          <a:bodyPr/>
          <a:lstStyle/>
          <a:p>
            <a:r>
              <a:rPr lang="en-US" sz="2100" dirty="0">
                <a:latin typeface="Times" panose="02020603050405020304" pitchFamily="18" charset="0"/>
                <a:cs typeface="Times" panose="02020603050405020304" pitchFamily="18" charset="0"/>
              </a:rPr>
              <a:t>Declare doubly linked list store data of students: ID, marks of math and physics</a:t>
            </a:r>
          </a:p>
          <a:p>
            <a:pPr>
              <a:buNone/>
            </a:pPr>
            <a:endParaRPr lang="en-US" b="1" dirty="0">
              <a:latin typeface="Courier New" pitchFamily="49" charset="0"/>
              <a:cs typeface="Courier New" pitchFamily="49" charset="0"/>
            </a:endParaRPr>
          </a:p>
          <a:p>
            <a:pPr>
              <a:buNone/>
            </a:pPr>
            <a:endParaRPr lang="en-US" b="1" dirty="0">
              <a:latin typeface="Courier New" pitchFamily="49" charset="0"/>
              <a:cs typeface="Courier New" pitchFamily="49" charset="0"/>
            </a:endParaRPr>
          </a:p>
          <a:p>
            <a:pPr>
              <a:buNone/>
            </a:pPr>
            <a:endParaRPr lang="en-US" b="1" dirty="0">
              <a:latin typeface="Courier New" pitchFamily="49" charset="0"/>
              <a:cs typeface="Courier New" pitchFamily="49" charset="0"/>
            </a:endParaRPr>
          </a:p>
          <a:p>
            <a:pPr marL="533400" indent="-533400">
              <a:lnSpc>
                <a:spcPct val="80000"/>
              </a:lnSpc>
              <a:buNone/>
            </a:pPr>
            <a:r>
              <a:rPr lang="fr-FR" altLang="en-US" sz="2000" b="1" dirty="0" err="1">
                <a:solidFill>
                  <a:srgbClr val="FFC000"/>
                </a:solidFill>
                <a:latin typeface="Courier New" panose="02070309020205020404" pitchFamily="49" charset="0"/>
              </a:rPr>
              <a:t>typedef</a:t>
            </a:r>
            <a:r>
              <a:rPr lang="fr-FR" altLang="en-US" sz="2000" b="1" dirty="0">
                <a:solidFill>
                  <a:srgbClr val="FFC000"/>
                </a:solidFill>
                <a:latin typeface="Courier New" panose="02070309020205020404" pitchFamily="49" charset="0"/>
              </a:rPr>
              <a:t> </a:t>
            </a:r>
            <a:r>
              <a:rPr lang="fr-FR" altLang="en-US" sz="2000" b="1" dirty="0" err="1">
                <a:solidFill>
                  <a:srgbClr val="FFC000"/>
                </a:solidFill>
                <a:latin typeface="Courier New" panose="02070309020205020404" pitchFamily="49" charset="0"/>
              </a:rPr>
              <a:t>struct</a:t>
            </a:r>
            <a:r>
              <a:rPr lang="fr-FR" altLang="en-US" sz="2000" b="1" dirty="0">
                <a:solidFill>
                  <a:srgbClr val="FFC000"/>
                </a:solidFill>
                <a:latin typeface="Courier New" panose="02070309020205020404" pitchFamily="49" charset="0"/>
              </a:rPr>
              <a:t>{</a:t>
            </a:r>
          </a:p>
          <a:p>
            <a:pPr marL="533400" indent="-533400">
              <a:lnSpc>
                <a:spcPct val="80000"/>
              </a:lnSpc>
              <a:buNone/>
            </a:pPr>
            <a:r>
              <a:rPr lang="fr-FR" altLang="en-US" sz="2000" b="1" dirty="0">
                <a:solidFill>
                  <a:srgbClr val="FFC000"/>
                </a:solidFill>
                <a:latin typeface="Courier New" panose="02070309020205020404" pitchFamily="49" charset="0"/>
              </a:rPr>
              <a:t>	char id[15];</a:t>
            </a:r>
          </a:p>
          <a:p>
            <a:pPr marL="533400" indent="-533400">
              <a:lnSpc>
                <a:spcPct val="80000"/>
              </a:lnSpc>
              <a:buNone/>
            </a:pPr>
            <a:r>
              <a:rPr lang="fr-FR" altLang="en-US" sz="2000" b="1" dirty="0">
                <a:solidFill>
                  <a:srgbClr val="FFC000"/>
                </a:solidFill>
                <a:latin typeface="Courier New" panose="02070309020205020404" pitchFamily="49" charset="0"/>
              </a:rPr>
              <a:t>   </a:t>
            </a:r>
            <a:r>
              <a:rPr lang="fr-FR" altLang="en-US" sz="2000" b="1" dirty="0" err="1">
                <a:solidFill>
                  <a:srgbClr val="FFC000"/>
                </a:solidFill>
                <a:latin typeface="Courier New" panose="02070309020205020404" pitchFamily="49" charset="0"/>
              </a:rPr>
              <a:t>float</a:t>
            </a:r>
            <a:r>
              <a:rPr lang="fr-FR" altLang="en-US" sz="2000" b="1" dirty="0">
                <a:solidFill>
                  <a:srgbClr val="FFC000"/>
                </a:solidFill>
                <a:latin typeface="Courier New" panose="02070309020205020404" pitchFamily="49" charset="0"/>
              </a:rPr>
              <a:t> math, </a:t>
            </a:r>
            <a:r>
              <a:rPr lang="fr-FR" altLang="en-US" sz="2000" b="1" dirty="0" err="1">
                <a:solidFill>
                  <a:srgbClr val="FFC000"/>
                </a:solidFill>
                <a:latin typeface="Courier New" panose="02070309020205020404" pitchFamily="49" charset="0"/>
              </a:rPr>
              <a:t>physics</a:t>
            </a:r>
            <a:r>
              <a:rPr lang="fr-FR" altLang="en-US" sz="2000" b="1" dirty="0">
                <a:solidFill>
                  <a:srgbClr val="FFC000"/>
                </a:solidFill>
                <a:latin typeface="Courier New" panose="02070309020205020404" pitchFamily="49" charset="0"/>
              </a:rPr>
              <a:t>;</a:t>
            </a:r>
          </a:p>
          <a:p>
            <a:pPr marL="533400" indent="-533400">
              <a:lnSpc>
                <a:spcPct val="80000"/>
              </a:lnSpc>
              <a:buNone/>
            </a:pPr>
            <a:r>
              <a:rPr lang="fr-FR" altLang="en-US" sz="2000" b="1" dirty="0">
                <a:solidFill>
                  <a:srgbClr val="FFC000"/>
                </a:solidFill>
                <a:latin typeface="Courier New" panose="02070309020205020404" pitchFamily="49" charset="0"/>
              </a:rPr>
              <a:t>}</a:t>
            </a:r>
            <a:r>
              <a:rPr lang="fr-FR" altLang="en-US" sz="2000" b="1" dirty="0" err="1">
                <a:solidFill>
                  <a:srgbClr val="FFC000"/>
                </a:solidFill>
                <a:latin typeface="Courier New" panose="02070309020205020404" pitchFamily="49" charset="0"/>
              </a:rPr>
              <a:t>student</a:t>
            </a:r>
            <a:r>
              <a:rPr lang="fr-FR" altLang="en-US" sz="2000" b="1" dirty="0">
                <a:solidFill>
                  <a:srgbClr val="FFC000"/>
                </a:solidFill>
                <a:latin typeface="Courier New" panose="02070309020205020404" pitchFamily="49" charset="0"/>
              </a:rPr>
              <a:t>;</a:t>
            </a:r>
          </a:p>
          <a:p>
            <a:pPr marL="533400" indent="-533400">
              <a:lnSpc>
                <a:spcPct val="80000"/>
              </a:lnSpc>
              <a:buNone/>
            </a:pPr>
            <a:endParaRPr lang="fr-FR" altLang="en-US" sz="2000" dirty="0">
              <a:latin typeface="Courier New" panose="02070309020205020404" pitchFamily="49" charset="0"/>
            </a:endParaRPr>
          </a:p>
          <a:p>
            <a:pPr eaLnBrk="1" hangingPunct="1">
              <a:lnSpc>
                <a:spcPct val="80000"/>
              </a:lnSpc>
              <a:buFontTx/>
              <a:buNone/>
            </a:pPr>
            <a:r>
              <a:rPr lang="fr-FR" altLang="en-US" sz="2000" b="1" dirty="0" err="1">
                <a:latin typeface="Courier New" panose="02070309020205020404" pitchFamily="49" charset="0"/>
              </a:rPr>
              <a:t>typedef</a:t>
            </a:r>
            <a:r>
              <a:rPr lang="fr-FR" altLang="en-US" sz="2000" b="1" dirty="0">
                <a:latin typeface="Courier New" panose="02070309020205020404" pitchFamily="49" charset="0"/>
              </a:rPr>
              <a:t> </a:t>
            </a:r>
            <a:r>
              <a:rPr lang="fr-FR" altLang="en-US" sz="2000" b="1" dirty="0" err="1">
                <a:latin typeface="Courier New" panose="02070309020205020404" pitchFamily="49" charset="0"/>
              </a:rPr>
              <a:t>struct</a:t>
            </a:r>
            <a:r>
              <a:rPr lang="fr-FR" altLang="en-US" sz="2000" b="1" dirty="0">
                <a:latin typeface="Courier New" panose="02070309020205020404" pitchFamily="49" charset="0"/>
              </a:rPr>
              <a:t> { </a:t>
            </a:r>
          </a:p>
          <a:p>
            <a:pPr eaLnBrk="1" hangingPunct="1">
              <a:lnSpc>
                <a:spcPct val="80000"/>
              </a:lnSpc>
              <a:buFontTx/>
              <a:buNone/>
            </a:pPr>
            <a:r>
              <a:rPr lang="fr-FR" altLang="en-US" sz="2000" b="1" dirty="0">
                <a:latin typeface="Courier New" panose="02070309020205020404" pitchFamily="49" charset="0"/>
              </a:rPr>
              <a:t>   </a:t>
            </a:r>
            <a:r>
              <a:rPr lang="fr-FR" altLang="en-US" sz="2000" b="1" dirty="0" err="1">
                <a:latin typeface="Courier New" panose="02070309020205020404" pitchFamily="49" charset="0"/>
              </a:rPr>
              <a:t>student</a:t>
            </a:r>
            <a:r>
              <a:rPr lang="fr-FR" altLang="en-US" sz="2000" b="1" dirty="0">
                <a:latin typeface="Courier New" panose="02070309020205020404" pitchFamily="49" charset="0"/>
              </a:rPr>
              <a:t> data; </a:t>
            </a:r>
          </a:p>
          <a:p>
            <a:pPr eaLnBrk="1" hangingPunct="1">
              <a:lnSpc>
                <a:spcPct val="80000"/>
              </a:lnSpc>
              <a:buFontTx/>
              <a:buNone/>
            </a:pPr>
            <a:r>
              <a:rPr lang="fr-FR" altLang="en-US" sz="2000" b="1" dirty="0">
                <a:latin typeface="Courier New" panose="02070309020205020404" pitchFamily="49" charset="0"/>
              </a:rPr>
              <a:t>   </a:t>
            </a:r>
            <a:r>
              <a:rPr lang="fr-FR" altLang="en-US" sz="2000" b="1" dirty="0" err="1">
                <a:latin typeface="Courier New" panose="02070309020205020404" pitchFamily="49" charset="0"/>
              </a:rPr>
              <a:t>struct</a:t>
            </a:r>
            <a:r>
              <a:rPr lang="fr-FR" altLang="en-US" sz="2000" b="1" dirty="0">
                <a:latin typeface="Courier New" panose="02070309020205020404" pitchFamily="49" charset="0"/>
              </a:rPr>
              <a:t> </a:t>
            </a:r>
            <a:r>
              <a:rPr lang="fr-FR" altLang="en-US" sz="2000" b="1" dirty="0" err="1">
                <a:latin typeface="Courier New" panose="02070309020205020404" pitchFamily="49" charset="0"/>
              </a:rPr>
              <a:t>ddlist</a:t>
            </a:r>
            <a:r>
              <a:rPr lang="fr-FR" altLang="en-US" sz="2000" b="1" dirty="0">
                <a:latin typeface="Courier New" panose="02070309020205020404" pitchFamily="49" charset="0"/>
              </a:rPr>
              <a:t>* </a:t>
            </a:r>
            <a:r>
              <a:rPr lang="fr-FR" altLang="en-US" sz="2000" b="1" dirty="0" err="1">
                <a:latin typeface="Courier New" panose="02070309020205020404" pitchFamily="49" charset="0"/>
              </a:rPr>
              <a:t>next</a:t>
            </a:r>
            <a:r>
              <a:rPr lang="fr-FR" altLang="en-US" sz="2000" b="1" dirty="0">
                <a:latin typeface="Courier New" panose="02070309020205020404" pitchFamily="49" charset="0"/>
              </a:rPr>
              <a:t>; </a:t>
            </a:r>
          </a:p>
          <a:p>
            <a:pPr eaLnBrk="1" hangingPunct="1">
              <a:lnSpc>
                <a:spcPct val="80000"/>
              </a:lnSpc>
              <a:buFontTx/>
              <a:buNone/>
            </a:pPr>
            <a:r>
              <a:rPr lang="fr-FR" altLang="en-US" sz="2000" b="1" dirty="0">
                <a:latin typeface="Courier New" panose="02070309020205020404" pitchFamily="49" charset="0"/>
              </a:rPr>
              <a:t>   </a:t>
            </a:r>
            <a:r>
              <a:rPr lang="fr-FR" altLang="en-US" sz="2000" b="1" dirty="0" err="1">
                <a:latin typeface="Courier New" panose="02070309020205020404" pitchFamily="49" charset="0"/>
              </a:rPr>
              <a:t>struct</a:t>
            </a:r>
            <a:r>
              <a:rPr lang="fr-FR" altLang="en-US" sz="2000" b="1" dirty="0">
                <a:latin typeface="Courier New" panose="02070309020205020404" pitchFamily="49" charset="0"/>
              </a:rPr>
              <a:t> </a:t>
            </a:r>
            <a:r>
              <a:rPr lang="fr-FR" altLang="en-US" sz="2000" b="1" dirty="0" err="1">
                <a:latin typeface="Courier New" panose="02070309020205020404" pitchFamily="49" charset="0"/>
              </a:rPr>
              <a:t>ddlist</a:t>
            </a:r>
            <a:r>
              <a:rPr lang="fr-FR" altLang="en-US" sz="2000" b="1" dirty="0">
                <a:latin typeface="Courier New" panose="02070309020205020404" pitchFamily="49" charset="0"/>
              </a:rPr>
              <a:t>* </a:t>
            </a:r>
            <a:r>
              <a:rPr lang="fr-FR" altLang="en-US" sz="2000" b="1" dirty="0" err="1">
                <a:latin typeface="Courier New" panose="02070309020205020404" pitchFamily="49" charset="0"/>
              </a:rPr>
              <a:t>prev</a:t>
            </a:r>
            <a:r>
              <a:rPr lang="fr-FR" altLang="en-US" sz="2000" b="1" dirty="0">
                <a:latin typeface="Courier New" panose="02070309020205020404" pitchFamily="49" charset="0"/>
              </a:rPr>
              <a:t>; </a:t>
            </a:r>
          </a:p>
          <a:p>
            <a:pPr eaLnBrk="1" hangingPunct="1">
              <a:lnSpc>
                <a:spcPct val="80000"/>
              </a:lnSpc>
              <a:buFontTx/>
              <a:buNone/>
            </a:pPr>
            <a:r>
              <a:rPr lang="fr-FR" altLang="en-US" sz="2000" b="1" dirty="0">
                <a:latin typeface="Courier New" panose="02070309020205020404" pitchFamily="49" charset="0"/>
              </a:rPr>
              <a:t>}</a:t>
            </a:r>
            <a:r>
              <a:rPr lang="fr-FR" altLang="en-US" sz="2000" b="1" dirty="0" err="1">
                <a:latin typeface="Courier New" panose="02070309020205020404" pitchFamily="49" charset="0"/>
              </a:rPr>
              <a:t>dllist</a:t>
            </a:r>
            <a:r>
              <a:rPr lang="fr-FR" altLang="en-US" sz="2000" b="1" dirty="0">
                <a:latin typeface="Courier New" panose="02070309020205020404" pitchFamily="49" charset="0"/>
              </a:rPr>
              <a:t>; </a:t>
            </a:r>
          </a:p>
          <a:p>
            <a:pPr>
              <a:buNone/>
            </a:pPr>
            <a:r>
              <a:rPr lang="en-US" sz="2000" b="1" dirty="0" err="1">
                <a:latin typeface="Courier New" pitchFamily="49" charset="0"/>
                <a:cs typeface="Courier New" pitchFamily="49" charset="0"/>
              </a:rPr>
              <a:t>dllist</a:t>
            </a:r>
            <a:r>
              <a:rPr lang="en-US" sz="2000" b="1" dirty="0">
                <a:latin typeface="Courier New" pitchFamily="49" charset="0"/>
                <a:cs typeface="Courier New" pitchFamily="49" charset="0"/>
              </a:rPr>
              <a:t> *head, *tail;</a:t>
            </a:r>
          </a:p>
          <a:p>
            <a:pPr>
              <a:buNone/>
            </a:pPr>
            <a:endParaRPr lang="en-US" sz="2000" dirty="0"/>
          </a:p>
        </p:txBody>
      </p:sp>
      <p:sp>
        <p:nvSpPr>
          <p:cNvPr id="5" name="Title 4"/>
          <p:cNvSpPr>
            <a:spLocks noGrp="1"/>
          </p:cNvSpPr>
          <p:nvPr>
            <p:ph type="title"/>
          </p:nvPr>
        </p:nvSpPr>
        <p:spPr>
          <a:xfrm>
            <a:off x="0" y="0"/>
            <a:ext cx="9144000" cy="838200"/>
          </a:xfrm>
        </p:spPr>
        <p:txBody>
          <a:bodyPr/>
          <a:lstStyle/>
          <a:p>
            <a:r>
              <a:rPr lang="en-US" dirty="0"/>
              <a:t>Doubly linked list</a:t>
            </a:r>
          </a:p>
        </p:txBody>
      </p:sp>
      <p:sp>
        <p:nvSpPr>
          <p:cNvPr id="35" name="TextBox 34"/>
          <p:cNvSpPr txBox="1"/>
          <p:nvPr/>
        </p:nvSpPr>
        <p:spPr>
          <a:xfrm>
            <a:off x="5087003" y="990600"/>
            <a:ext cx="685799" cy="1107996"/>
          </a:xfrm>
          <a:prstGeom prst="rect">
            <a:avLst/>
          </a:prstGeom>
          <a:noFill/>
        </p:spPr>
        <p:txBody>
          <a:bodyPr wrap="square" rtlCol="0">
            <a:spAutoFit/>
          </a:bodyPr>
          <a:lstStyle/>
          <a:p>
            <a:r>
              <a:rPr lang="en-US" dirty="0"/>
              <a:t>…</a:t>
            </a:r>
          </a:p>
        </p:txBody>
      </p:sp>
      <p:grpSp>
        <p:nvGrpSpPr>
          <p:cNvPr id="84" name="Group 83"/>
          <p:cNvGrpSpPr/>
          <p:nvPr/>
        </p:nvGrpSpPr>
        <p:grpSpPr>
          <a:xfrm>
            <a:off x="549621" y="1371600"/>
            <a:ext cx="7772400" cy="1225521"/>
            <a:chOff x="533400" y="1517679"/>
            <a:chExt cx="7772400" cy="1225521"/>
          </a:xfrm>
        </p:grpSpPr>
        <p:sp>
          <p:nvSpPr>
            <p:cNvPr id="41" name="Rectangle 40"/>
            <p:cNvSpPr>
              <a:spLocks noChangeArrowheads="1"/>
            </p:cNvSpPr>
            <p:nvPr/>
          </p:nvSpPr>
          <p:spPr bwMode="auto">
            <a:xfrm>
              <a:off x="616687" y="1532770"/>
              <a:ext cx="1897913"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sz="1400" dirty="0"/>
                <a:t>      2001  8.5    6.5</a:t>
              </a:r>
              <a:endParaRPr lang="en-US" altLang="en-US" sz="1400" dirty="0">
                <a:solidFill>
                  <a:srgbClr val="FF0000"/>
                </a:solidFill>
              </a:endParaRPr>
            </a:p>
          </p:txBody>
        </p:sp>
        <p:cxnSp>
          <p:nvCxnSpPr>
            <p:cNvPr id="42" name="Straight Connector 41"/>
            <p:cNvCxnSpPr/>
            <p:nvPr/>
          </p:nvCxnSpPr>
          <p:spPr>
            <a:xfrm>
              <a:off x="2179673" y="1528722"/>
              <a:ext cx="0" cy="530290"/>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371600" y="1524000"/>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752600" y="1531833"/>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0" name="Line 7"/>
            <p:cNvSpPr>
              <a:spLocks noChangeShapeType="1"/>
            </p:cNvSpPr>
            <p:nvPr/>
          </p:nvSpPr>
          <p:spPr bwMode="auto">
            <a:xfrm flipV="1">
              <a:off x="2384020" y="1676400"/>
              <a:ext cx="633153" cy="4048"/>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cxnSp>
          <p:nvCxnSpPr>
            <p:cNvPr id="59" name="Straight Connector 58"/>
            <p:cNvCxnSpPr/>
            <p:nvPr/>
          </p:nvCxnSpPr>
          <p:spPr>
            <a:xfrm>
              <a:off x="914400" y="1539015"/>
              <a:ext cx="0" cy="530290"/>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16687" y="1539015"/>
              <a:ext cx="297713" cy="518385"/>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616686" y="1539015"/>
              <a:ext cx="293459" cy="515275"/>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2" name="Rectangle 61"/>
            <p:cNvSpPr>
              <a:spLocks noChangeArrowheads="1"/>
            </p:cNvSpPr>
            <p:nvPr/>
          </p:nvSpPr>
          <p:spPr bwMode="auto">
            <a:xfrm>
              <a:off x="2978887" y="1527110"/>
              <a:ext cx="1550757"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sz="1400" dirty="0"/>
                <a:t>      2002   8    5</a:t>
              </a:r>
              <a:endParaRPr lang="en-US" altLang="en-US" sz="1400" dirty="0">
                <a:solidFill>
                  <a:srgbClr val="FF0000"/>
                </a:solidFill>
              </a:endParaRPr>
            </a:p>
          </p:txBody>
        </p:sp>
        <p:cxnSp>
          <p:nvCxnSpPr>
            <p:cNvPr id="63" name="Straight Connector 62"/>
            <p:cNvCxnSpPr/>
            <p:nvPr/>
          </p:nvCxnSpPr>
          <p:spPr>
            <a:xfrm>
              <a:off x="3262072" y="1539015"/>
              <a:ext cx="2102" cy="508954"/>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733800" y="1536991"/>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038600" y="1524000"/>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267200" y="1524000"/>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9" name="Line 7"/>
            <p:cNvSpPr>
              <a:spLocks noChangeShapeType="1"/>
            </p:cNvSpPr>
            <p:nvPr/>
          </p:nvSpPr>
          <p:spPr bwMode="auto">
            <a:xfrm flipV="1">
              <a:off x="4388774" y="1676400"/>
              <a:ext cx="633153" cy="4048"/>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70" name="Line 7"/>
            <p:cNvSpPr>
              <a:spLocks noChangeShapeType="1"/>
            </p:cNvSpPr>
            <p:nvPr/>
          </p:nvSpPr>
          <p:spPr bwMode="auto">
            <a:xfrm flipH="1">
              <a:off x="2530198" y="1869768"/>
              <a:ext cx="592527"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71" name="Line 7"/>
            <p:cNvSpPr>
              <a:spLocks noChangeShapeType="1"/>
            </p:cNvSpPr>
            <p:nvPr/>
          </p:nvSpPr>
          <p:spPr bwMode="auto">
            <a:xfrm flipH="1">
              <a:off x="4529644" y="1905000"/>
              <a:ext cx="592527"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72" name="Rectangle 71"/>
            <p:cNvSpPr>
              <a:spLocks noChangeArrowheads="1"/>
            </p:cNvSpPr>
            <p:nvPr/>
          </p:nvSpPr>
          <p:spPr bwMode="auto">
            <a:xfrm>
              <a:off x="6526443" y="1524000"/>
              <a:ext cx="1779357"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sz="1400" dirty="0"/>
                <a:t>      4002   5.5    9.5</a:t>
              </a:r>
              <a:endParaRPr lang="en-US" altLang="en-US" sz="1400" dirty="0">
                <a:solidFill>
                  <a:srgbClr val="FF0000"/>
                </a:solidFill>
              </a:endParaRPr>
            </a:p>
          </p:txBody>
        </p:sp>
        <p:cxnSp>
          <p:nvCxnSpPr>
            <p:cNvPr id="73" name="Straight Connector 72"/>
            <p:cNvCxnSpPr/>
            <p:nvPr/>
          </p:nvCxnSpPr>
          <p:spPr>
            <a:xfrm>
              <a:off x="6808775" y="1524749"/>
              <a:ext cx="0" cy="523220"/>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303468" y="1517679"/>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696200" y="1531833"/>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8076451" y="1524749"/>
              <a:ext cx="0" cy="532651"/>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8077200" y="1539015"/>
              <a:ext cx="228600" cy="508954"/>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8088932" y="1539015"/>
              <a:ext cx="216868" cy="508954"/>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85" name="Line 7"/>
            <p:cNvSpPr>
              <a:spLocks noChangeShapeType="1"/>
            </p:cNvSpPr>
            <p:nvPr/>
          </p:nvSpPr>
          <p:spPr bwMode="auto">
            <a:xfrm flipH="1">
              <a:off x="6096000" y="1905000"/>
              <a:ext cx="592527"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86" name="Line 7"/>
            <p:cNvSpPr>
              <a:spLocks noChangeShapeType="1"/>
            </p:cNvSpPr>
            <p:nvPr/>
          </p:nvSpPr>
          <p:spPr bwMode="auto">
            <a:xfrm flipV="1">
              <a:off x="5885240" y="1677474"/>
              <a:ext cx="633153" cy="4048"/>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87" name="Oval 86"/>
            <p:cNvSpPr>
              <a:spLocks noChangeArrowheads="1"/>
            </p:cNvSpPr>
            <p:nvPr/>
          </p:nvSpPr>
          <p:spPr bwMode="auto">
            <a:xfrm>
              <a:off x="533400" y="2423868"/>
              <a:ext cx="679450" cy="319332"/>
            </a:xfrm>
            <a:prstGeom prst="ellipse">
              <a:avLst/>
            </a:prstGeom>
            <a:noFill/>
            <a:ln w="31750">
              <a:noFill/>
              <a:round/>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1800" dirty="0">
                  <a:solidFill>
                    <a:srgbClr val="990033"/>
                  </a:solidFill>
                  <a:latin typeface="Arial" panose="020B0604020202020204" pitchFamily="34" charset="0"/>
                </a:rPr>
                <a:t>head</a:t>
              </a:r>
            </a:p>
          </p:txBody>
        </p:sp>
        <p:sp>
          <p:nvSpPr>
            <p:cNvPr id="88" name="Line 21"/>
            <p:cNvSpPr>
              <a:spLocks noChangeShapeType="1"/>
            </p:cNvSpPr>
            <p:nvPr/>
          </p:nvSpPr>
          <p:spPr bwMode="auto">
            <a:xfrm flipV="1">
              <a:off x="873125" y="2072604"/>
              <a:ext cx="221441" cy="381000"/>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89" name="Oval 88"/>
            <p:cNvSpPr>
              <a:spLocks noChangeArrowheads="1"/>
            </p:cNvSpPr>
            <p:nvPr/>
          </p:nvSpPr>
          <p:spPr bwMode="auto">
            <a:xfrm>
              <a:off x="7321550" y="2408664"/>
              <a:ext cx="679450" cy="319332"/>
            </a:xfrm>
            <a:prstGeom prst="ellipse">
              <a:avLst/>
            </a:prstGeom>
            <a:noFill/>
            <a:ln w="31750">
              <a:noFill/>
              <a:round/>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1800" dirty="0">
                  <a:solidFill>
                    <a:srgbClr val="990033"/>
                  </a:solidFill>
                  <a:latin typeface="Arial" panose="020B0604020202020204" pitchFamily="34" charset="0"/>
                </a:rPr>
                <a:t>tail</a:t>
              </a:r>
            </a:p>
          </p:txBody>
        </p:sp>
        <p:sp>
          <p:nvSpPr>
            <p:cNvPr id="90" name="Line 21"/>
            <p:cNvSpPr>
              <a:spLocks noChangeShapeType="1"/>
            </p:cNvSpPr>
            <p:nvPr/>
          </p:nvSpPr>
          <p:spPr bwMode="auto">
            <a:xfrm flipH="1" flipV="1">
              <a:off x="7203266" y="2067280"/>
              <a:ext cx="458009" cy="371119"/>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spTree>
    <p:extLst>
      <p:ext uri="{BB962C8B-B14F-4D97-AF65-F5344CB8AC3E}">
        <p14:creationId xmlns:p14="http://schemas.microsoft.com/office/powerpoint/2010/main" val="30476240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idx="4294967295"/>
          </p:nvPr>
        </p:nvSpPr>
        <p:spPr>
          <a:xfrm>
            <a:off x="0" y="0"/>
            <a:ext cx="9144000" cy="838200"/>
          </a:xfrm>
        </p:spPr>
        <p:txBody>
          <a:bodyPr/>
          <a:lstStyle/>
          <a:p>
            <a:r>
              <a:rPr lang="en-US" sz="3400" dirty="0"/>
              <a:t>Doubly linked list – Example</a:t>
            </a:r>
          </a:p>
        </p:txBody>
      </p:sp>
      <p:sp>
        <p:nvSpPr>
          <p:cNvPr id="14340" name="Slide Number Placeholder 3"/>
          <p:cNvSpPr txBox="1">
            <a:spLocks noGrp="1"/>
          </p:cNvSpPr>
          <p:nvPr/>
        </p:nvSpPr>
        <p:spPr bwMode="auto">
          <a:xfrm>
            <a:off x="8382000" y="6324600"/>
            <a:ext cx="685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rgbClr val="0033C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rgbClr val="0033CC"/>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200">
                <a:solidFill>
                  <a:srgbClr val="0033CC"/>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0033CC"/>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fld id="{CB2FDD4A-CA65-4367-9576-355A8EF63D53}" type="slidenum">
              <a:rPr lang="en-US" sz="1400">
                <a:solidFill>
                  <a:schemeClr val="tx1"/>
                </a:solidFill>
                <a:latin typeface="Calibri" panose="020F0502020204030204" pitchFamily="34" charset="0"/>
              </a:rPr>
              <a:pPr eaLnBrk="1" hangingPunct="1">
                <a:spcBef>
                  <a:spcPct val="0"/>
                </a:spcBef>
                <a:buFontTx/>
                <a:buNone/>
              </a:pPr>
              <a:t>116</a:t>
            </a:fld>
            <a:endParaRPr lang="en-US" sz="1400">
              <a:solidFill>
                <a:schemeClr val="tx1"/>
              </a:solidFill>
              <a:latin typeface="Calibri" panose="020F0502020204030204" pitchFamily="34" charset="0"/>
            </a:endParaRPr>
          </a:p>
        </p:txBody>
      </p:sp>
      <p:sp>
        <p:nvSpPr>
          <p:cNvPr id="6" name="Content Placeholder 2">
            <a:extLst>
              <a:ext uri="{FF2B5EF4-FFF2-40B4-BE49-F238E27FC236}">
                <a16:creationId xmlns:a16="http://schemas.microsoft.com/office/drawing/2014/main" id="{52E86086-9848-45B8-8A38-FF8F12FA1F77}"/>
              </a:ext>
            </a:extLst>
          </p:cNvPr>
          <p:cNvSpPr txBox="1">
            <a:spLocks/>
          </p:cNvSpPr>
          <p:nvPr/>
        </p:nvSpPr>
        <p:spPr bwMode="auto">
          <a:xfrm>
            <a:off x="0" y="2941914"/>
            <a:ext cx="8961783" cy="414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Arial" pitchFamily="34" charset="0"/>
                <a:ea typeface="MS PGothic" panose="020B0600070205080204" pitchFamily="34" charset="-128"/>
                <a:cs typeface="Arial" pitchFamily="34" charset="0"/>
              </a:defRPr>
            </a:lvl1pPr>
            <a:lvl2pPr marL="457200" indent="0" algn="l" rtl="0" eaLnBrk="0" fontAlgn="base" hangingPunct="0">
              <a:spcBef>
                <a:spcPct val="20000"/>
              </a:spcBef>
              <a:spcAft>
                <a:spcPct val="0"/>
              </a:spcAft>
              <a:buFont typeface="Arial" panose="020B0604020202020204" pitchFamily="34" charset="0"/>
              <a:buNone/>
              <a:defRPr sz="1800" kern="1200">
                <a:solidFill>
                  <a:schemeClr val="tx1">
                    <a:tint val="75000"/>
                  </a:schemeClr>
                </a:solidFill>
                <a:latin typeface="Arial" pitchFamily="34" charset="0"/>
                <a:ea typeface="Arial" charset="0"/>
                <a:cs typeface="Arial" pitchFamily="34" charset="0"/>
              </a:defRPr>
            </a:lvl2pPr>
            <a:lvl3pPr marL="914400" indent="0" algn="l" rtl="0" eaLnBrk="0" fontAlgn="base" hangingPunct="0">
              <a:spcBef>
                <a:spcPct val="20000"/>
              </a:spcBef>
              <a:spcAft>
                <a:spcPct val="0"/>
              </a:spcAft>
              <a:buFont typeface="Arial" panose="020B0604020202020204" pitchFamily="34" charset="0"/>
              <a:buNone/>
              <a:defRPr sz="1600" kern="1200">
                <a:solidFill>
                  <a:schemeClr val="tx1">
                    <a:tint val="75000"/>
                  </a:schemeClr>
                </a:solidFill>
                <a:latin typeface="Arial" pitchFamily="34" charset="0"/>
                <a:ea typeface="Arial" charset="0"/>
                <a:cs typeface="Arial" pitchFamily="34" charset="0"/>
              </a:defRPr>
            </a:lvl3pPr>
            <a:lvl4pPr marL="1371600" indent="0" algn="l" rtl="0" eaLnBrk="0" fontAlgn="base" hangingPunct="0">
              <a:spcBef>
                <a:spcPct val="20000"/>
              </a:spcBef>
              <a:spcAft>
                <a:spcPct val="0"/>
              </a:spcAft>
              <a:buFont typeface="Arial" panose="020B0604020202020204" pitchFamily="34" charset="0"/>
              <a:buNone/>
              <a:defRPr sz="1400" kern="1200">
                <a:solidFill>
                  <a:schemeClr val="tx1">
                    <a:tint val="75000"/>
                  </a:schemeClr>
                </a:solidFill>
                <a:latin typeface="Arial" pitchFamily="34" charset="0"/>
                <a:ea typeface="Arial" charset="0"/>
                <a:cs typeface="Arial" pitchFamily="34" charset="0"/>
              </a:defRPr>
            </a:lvl4pPr>
            <a:lvl5pPr marL="1828800" indent="0" algn="l" rtl="0" eaLnBrk="0" fontAlgn="base" hangingPunct="0">
              <a:spcBef>
                <a:spcPct val="20000"/>
              </a:spcBef>
              <a:spcAft>
                <a:spcPct val="0"/>
              </a:spcAft>
              <a:buFont typeface="Arial" panose="020B0604020202020204" pitchFamily="34" charset="0"/>
              <a:buNone/>
              <a:defRPr sz="1400" kern="1200">
                <a:solidFill>
                  <a:schemeClr val="tx1">
                    <a:tint val="75000"/>
                  </a:schemeClr>
                </a:solidFill>
                <a:latin typeface="Arial" pitchFamily="34" charset="0"/>
                <a:ea typeface="Arial" charset="0"/>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eaLnBrk="1" hangingPunct="1">
              <a:lnSpc>
                <a:spcPct val="80000"/>
              </a:lnSpc>
            </a:pPr>
            <a:r>
              <a:rPr kumimoji="1" lang="en-US" altLang="zh-TW" sz="2200" dirty="0" err="1">
                <a:solidFill>
                  <a:srgbClr val="0033CC"/>
                </a:solidFill>
                <a:latin typeface="Courier New" panose="02070309020205020404" pitchFamily="49" charset="0"/>
                <a:ea typeface="PMingLiU" panose="02020500000000000000" pitchFamily="18" charset="-120"/>
                <a:cs typeface="Courier New" panose="02070309020205020404" pitchFamily="49" charset="0"/>
              </a:rPr>
              <a:t>typedef</a:t>
            </a: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 </a:t>
            </a:r>
            <a:r>
              <a:rPr kumimoji="1" lang="en-US" altLang="zh-TW" sz="2200" dirty="0" err="1">
                <a:solidFill>
                  <a:srgbClr val="0033CC"/>
                </a:solidFill>
                <a:latin typeface="Courier New" panose="02070309020205020404" pitchFamily="49" charset="0"/>
                <a:ea typeface="PMingLiU" panose="02020500000000000000" pitchFamily="18" charset="-120"/>
                <a:cs typeface="Courier New" panose="02070309020205020404" pitchFamily="49" charset="0"/>
              </a:rPr>
              <a:t>struct</a:t>
            </a: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 {</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    char data;</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    </a:t>
            </a:r>
            <a:r>
              <a:rPr kumimoji="1" lang="en-US" altLang="zh-TW" sz="2200" dirty="0" err="1">
                <a:solidFill>
                  <a:srgbClr val="0033CC"/>
                </a:solidFill>
                <a:latin typeface="Courier New" panose="02070309020205020404" pitchFamily="49" charset="0"/>
                <a:ea typeface="PMingLiU" panose="02020500000000000000" pitchFamily="18" charset="-120"/>
                <a:cs typeface="Courier New" panose="02070309020205020404" pitchFamily="49" charset="0"/>
              </a:rPr>
              <a:t>struct</a:t>
            </a: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 </a:t>
            </a:r>
            <a:r>
              <a:rPr kumimoji="1" lang="en-US" altLang="zh-TW" sz="2200" dirty="0" err="1">
                <a:solidFill>
                  <a:srgbClr val="0033CC"/>
                </a:solidFill>
                <a:latin typeface="Courier New" panose="02070309020205020404" pitchFamily="49" charset="0"/>
                <a:ea typeface="PMingLiU" panose="02020500000000000000" pitchFamily="18" charset="-120"/>
                <a:cs typeface="Courier New" panose="02070309020205020404" pitchFamily="49" charset="0"/>
              </a:rPr>
              <a:t>dblist</a:t>
            </a: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 *</a:t>
            </a:r>
            <a:r>
              <a:rPr kumimoji="1" lang="en-US" altLang="zh-TW" sz="2200" dirty="0" err="1">
                <a:solidFill>
                  <a:srgbClr val="0033CC"/>
                </a:solidFill>
                <a:latin typeface="Courier New" panose="02070309020205020404" pitchFamily="49" charset="0"/>
                <a:ea typeface="PMingLiU" panose="02020500000000000000" pitchFamily="18" charset="-120"/>
                <a:cs typeface="Courier New" panose="02070309020205020404" pitchFamily="49" charset="0"/>
              </a:rPr>
              <a:t>prev</a:t>
            </a: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    </a:t>
            </a:r>
            <a:r>
              <a:rPr kumimoji="1" lang="en-US" altLang="zh-TW" sz="2200" dirty="0" err="1">
                <a:solidFill>
                  <a:srgbClr val="0033CC"/>
                </a:solidFill>
                <a:latin typeface="Courier New" panose="02070309020205020404" pitchFamily="49" charset="0"/>
                <a:ea typeface="PMingLiU" panose="02020500000000000000" pitchFamily="18" charset="-120"/>
                <a:cs typeface="Courier New" panose="02070309020205020404" pitchFamily="49" charset="0"/>
              </a:rPr>
              <a:t>struct</a:t>
            </a: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 </a:t>
            </a:r>
            <a:r>
              <a:rPr kumimoji="1" lang="en-US" altLang="zh-TW" sz="2200" dirty="0" err="1">
                <a:solidFill>
                  <a:srgbClr val="0033CC"/>
                </a:solidFill>
                <a:latin typeface="Courier New" panose="02070309020205020404" pitchFamily="49" charset="0"/>
                <a:ea typeface="PMingLiU" panose="02020500000000000000" pitchFamily="18" charset="-120"/>
                <a:cs typeface="Courier New" panose="02070309020205020404" pitchFamily="49" charset="0"/>
              </a:rPr>
              <a:t>dblist</a:t>
            </a: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 *next;</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a:t>
            </a:r>
            <a:r>
              <a:rPr kumimoji="1" lang="en-US" altLang="zh-TW" sz="2200" dirty="0" err="1">
                <a:solidFill>
                  <a:srgbClr val="0033CC"/>
                </a:solidFill>
                <a:latin typeface="Courier New" panose="02070309020205020404" pitchFamily="49" charset="0"/>
                <a:ea typeface="PMingLiU" panose="02020500000000000000" pitchFamily="18" charset="-120"/>
                <a:cs typeface="Courier New" panose="02070309020205020404" pitchFamily="49" charset="0"/>
              </a:rPr>
              <a:t>dblist</a:t>
            </a: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a:t>
            </a:r>
          </a:p>
          <a:p>
            <a:pPr eaLnBrk="1" hangingPunct="1">
              <a:lnSpc>
                <a:spcPct val="80000"/>
              </a:lnSpc>
            </a:pPr>
            <a:r>
              <a:rPr kumimoji="1" lang="en-US" altLang="zh-TW" sz="2200" dirty="0" err="1">
                <a:solidFill>
                  <a:srgbClr val="0033CC"/>
                </a:solidFill>
                <a:latin typeface="Courier New" panose="02070309020205020404" pitchFamily="49" charset="0"/>
                <a:ea typeface="PMingLiU" panose="02020500000000000000" pitchFamily="18" charset="-120"/>
                <a:cs typeface="Courier New" panose="02070309020205020404" pitchFamily="49" charset="0"/>
              </a:rPr>
              <a:t>dblist</a:t>
            </a: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 node1, node2, node3;</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	</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node1.data=‘a’; 	 	</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node2.data=‘b’;	 	</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node3.data=‘c’;	</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node1.prev=NULL; 	 		 </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node1.next=node2;</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node2.prev=node1; </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node2.next=node3;</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node3.prev=node2; 	 		</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node3.next=NULL;</a:t>
            </a:r>
          </a:p>
          <a:p>
            <a:pPr marL="342900" indent="-342900">
              <a:buFont typeface="Arial" panose="020B0604020202020204" pitchFamily="34" charset="0"/>
              <a:buChar char="•"/>
            </a:pPr>
            <a:endParaRPr lang="en-US" altLang="zh-CN" sz="2200" dirty="0">
              <a:solidFill>
                <a:schemeClr val="tx1"/>
              </a:solidFill>
              <a:latin typeface="Times New Roman" panose="02020603050405020304" pitchFamily="18" charset="0"/>
              <a:ea typeface="宋体" pitchFamily="2" charset="-122"/>
              <a:cs typeface="Times New Roman" panose="02020603050405020304" pitchFamily="18" charset="0"/>
            </a:endParaRPr>
          </a:p>
        </p:txBody>
      </p:sp>
      <p:sp>
        <p:nvSpPr>
          <p:cNvPr id="40" name="Rectangle 15">
            <a:extLst>
              <a:ext uri="{FF2B5EF4-FFF2-40B4-BE49-F238E27FC236}">
                <a16:creationId xmlns:a16="http://schemas.microsoft.com/office/drawing/2014/main" id="{EBC8F1EE-B3A6-48B5-90E6-C084FC1E1949}"/>
              </a:ext>
            </a:extLst>
          </p:cNvPr>
          <p:cNvSpPr>
            <a:spLocks noChangeArrowheads="1"/>
          </p:cNvSpPr>
          <p:nvPr/>
        </p:nvSpPr>
        <p:spPr bwMode="auto">
          <a:xfrm>
            <a:off x="4604126" y="4794250"/>
            <a:ext cx="304799"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Rectangle 21">
            <a:extLst>
              <a:ext uri="{FF2B5EF4-FFF2-40B4-BE49-F238E27FC236}">
                <a16:creationId xmlns:a16="http://schemas.microsoft.com/office/drawing/2014/main" id="{53953DAA-2C46-4ED9-B9EA-CC6D4A376895}"/>
              </a:ext>
            </a:extLst>
          </p:cNvPr>
          <p:cNvSpPr>
            <a:spLocks noChangeArrowheads="1"/>
          </p:cNvSpPr>
          <p:nvPr/>
        </p:nvSpPr>
        <p:spPr bwMode="auto">
          <a:xfrm>
            <a:off x="8236324" y="478790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5" name="Group 36">
            <a:extLst>
              <a:ext uri="{FF2B5EF4-FFF2-40B4-BE49-F238E27FC236}">
                <a16:creationId xmlns:a16="http://schemas.microsoft.com/office/drawing/2014/main" id="{B6001E73-60A6-4720-9C42-2B3ABD20A5C7}"/>
              </a:ext>
            </a:extLst>
          </p:cNvPr>
          <p:cNvGrpSpPr>
            <a:grpSpLocks/>
          </p:cNvGrpSpPr>
          <p:nvPr/>
        </p:nvGrpSpPr>
        <p:grpSpPr bwMode="auto">
          <a:xfrm>
            <a:off x="3994526" y="4794250"/>
            <a:ext cx="609600" cy="609600"/>
            <a:chOff x="1728" y="2880"/>
            <a:chExt cx="384" cy="384"/>
          </a:xfrm>
        </p:grpSpPr>
        <p:sp>
          <p:nvSpPr>
            <p:cNvPr id="46" name="Rectangle 14">
              <a:extLst>
                <a:ext uri="{FF2B5EF4-FFF2-40B4-BE49-F238E27FC236}">
                  <a16:creationId xmlns:a16="http://schemas.microsoft.com/office/drawing/2014/main" id="{C638D688-F6B0-44A7-B19A-2AD369AC4520}"/>
                </a:ext>
              </a:extLst>
            </p:cNvPr>
            <p:cNvSpPr>
              <a:spLocks noChangeArrowheads="1"/>
            </p:cNvSpPr>
            <p:nvPr/>
          </p:nvSpPr>
          <p:spPr bwMode="auto">
            <a:xfrm>
              <a:off x="1728" y="2880"/>
              <a:ext cx="384" cy="384"/>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Text Box 23">
              <a:extLst>
                <a:ext uri="{FF2B5EF4-FFF2-40B4-BE49-F238E27FC236}">
                  <a16:creationId xmlns:a16="http://schemas.microsoft.com/office/drawing/2014/main" id="{446870CF-F9FD-452D-B6F7-FF0D3B7AC249}"/>
                </a:ext>
              </a:extLst>
            </p:cNvPr>
            <p:cNvSpPr txBox="1">
              <a:spLocks noChangeArrowheads="1"/>
            </p:cNvSpPr>
            <p:nvPr/>
          </p:nvSpPr>
          <p:spPr bwMode="auto">
            <a:xfrm>
              <a:off x="1811" y="2890"/>
              <a:ext cx="20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buClrTx/>
                <a:buSzTx/>
                <a:buFontTx/>
                <a:buNone/>
              </a:pPr>
              <a:r>
                <a:rPr lang="en-US" altLang="en-US" sz="2200" b="0">
                  <a:solidFill>
                    <a:schemeClr val="bg1"/>
                  </a:solidFill>
                  <a:latin typeface="Tahoma" panose="020B0604030504040204" pitchFamily="34" charset="0"/>
                </a:rPr>
                <a:t>a</a:t>
              </a:r>
              <a:endParaRPr lang="en-US" altLang="en-US" sz="2200" b="0" baseline="-25000">
                <a:solidFill>
                  <a:schemeClr val="bg1"/>
                </a:solidFill>
                <a:latin typeface="Tahoma" panose="020B0604030504040204" pitchFamily="34" charset="0"/>
              </a:endParaRPr>
            </a:p>
          </p:txBody>
        </p:sp>
      </p:grpSp>
      <p:sp>
        <p:nvSpPr>
          <p:cNvPr id="48" name="Text Box 29">
            <a:extLst>
              <a:ext uri="{FF2B5EF4-FFF2-40B4-BE49-F238E27FC236}">
                <a16:creationId xmlns:a16="http://schemas.microsoft.com/office/drawing/2014/main" id="{7F97666D-7F61-4809-B0F7-A2A5182528C5}"/>
              </a:ext>
            </a:extLst>
          </p:cNvPr>
          <p:cNvSpPr txBox="1">
            <a:spLocks noChangeArrowheads="1"/>
          </p:cNvSpPr>
          <p:nvPr/>
        </p:nvSpPr>
        <p:spPr bwMode="auto">
          <a:xfrm>
            <a:off x="8270056" y="4938293"/>
            <a:ext cx="5421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buClrTx/>
              <a:buSzTx/>
              <a:buFontTx/>
              <a:buNone/>
            </a:pPr>
            <a:r>
              <a:rPr lang="en-US" altLang="en-US" sz="1200">
                <a:latin typeface="Tahoma" panose="020B0604030504040204" pitchFamily="34" charset="0"/>
                <a:sym typeface="Symbol" panose="05050102010706020507" pitchFamily="18" charset="2"/>
              </a:rPr>
              <a:t>NULL</a:t>
            </a:r>
            <a:endParaRPr lang="en-US" altLang="en-US" sz="1200">
              <a:latin typeface="Tahoma" panose="020B0604030504040204" pitchFamily="34" charset="0"/>
            </a:endParaRPr>
          </a:p>
        </p:txBody>
      </p:sp>
      <p:grpSp>
        <p:nvGrpSpPr>
          <p:cNvPr id="52" name="Group 37">
            <a:extLst>
              <a:ext uri="{FF2B5EF4-FFF2-40B4-BE49-F238E27FC236}">
                <a16:creationId xmlns:a16="http://schemas.microsoft.com/office/drawing/2014/main" id="{2C1EF4D6-53FC-437F-A760-28908CD8E4E1}"/>
              </a:ext>
            </a:extLst>
          </p:cNvPr>
          <p:cNvGrpSpPr>
            <a:grpSpLocks/>
          </p:cNvGrpSpPr>
          <p:nvPr/>
        </p:nvGrpSpPr>
        <p:grpSpPr bwMode="auto">
          <a:xfrm>
            <a:off x="5823327" y="4794250"/>
            <a:ext cx="609600" cy="609600"/>
            <a:chOff x="1728" y="2880"/>
            <a:chExt cx="384" cy="384"/>
          </a:xfrm>
        </p:grpSpPr>
        <p:sp>
          <p:nvSpPr>
            <p:cNvPr id="53" name="Rectangle 38">
              <a:extLst>
                <a:ext uri="{FF2B5EF4-FFF2-40B4-BE49-F238E27FC236}">
                  <a16:creationId xmlns:a16="http://schemas.microsoft.com/office/drawing/2014/main" id="{DA4740F1-9E4A-41CC-9F1F-8758BEDE21AE}"/>
                </a:ext>
              </a:extLst>
            </p:cNvPr>
            <p:cNvSpPr>
              <a:spLocks noChangeArrowheads="1"/>
            </p:cNvSpPr>
            <p:nvPr/>
          </p:nvSpPr>
          <p:spPr bwMode="auto">
            <a:xfrm>
              <a:off x="1728" y="2880"/>
              <a:ext cx="384" cy="384"/>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39">
              <a:extLst>
                <a:ext uri="{FF2B5EF4-FFF2-40B4-BE49-F238E27FC236}">
                  <a16:creationId xmlns:a16="http://schemas.microsoft.com/office/drawing/2014/main" id="{579E5305-FAF9-4071-A608-805808948C0C}"/>
                </a:ext>
              </a:extLst>
            </p:cNvPr>
            <p:cNvSpPr txBox="1">
              <a:spLocks noChangeArrowheads="1"/>
            </p:cNvSpPr>
            <p:nvPr/>
          </p:nvSpPr>
          <p:spPr bwMode="auto">
            <a:xfrm>
              <a:off x="1812" y="2884"/>
              <a:ext cx="214"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buClrTx/>
                <a:buSzTx/>
                <a:buFontTx/>
                <a:buNone/>
              </a:pPr>
              <a:r>
                <a:rPr lang="en-US" altLang="en-US" sz="2200" b="0">
                  <a:solidFill>
                    <a:schemeClr val="bg1"/>
                  </a:solidFill>
                  <a:latin typeface="Tahoma" panose="020B0604030504040204" pitchFamily="34" charset="0"/>
                </a:rPr>
                <a:t>b</a:t>
              </a:r>
              <a:endParaRPr lang="en-US" altLang="en-US" sz="2200" b="0" baseline="-25000">
                <a:solidFill>
                  <a:schemeClr val="bg1"/>
                </a:solidFill>
                <a:latin typeface="Tahoma" panose="020B0604030504040204" pitchFamily="34" charset="0"/>
              </a:endParaRPr>
            </a:p>
          </p:txBody>
        </p:sp>
      </p:grpSp>
      <p:grpSp>
        <p:nvGrpSpPr>
          <p:cNvPr id="55" name="Group 40">
            <a:extLst>
              <a:ext uri="{FF2B5EF4-FFF2-40B4-BE49-F238E27FC236}">
                <a16:creationId xmlns:a16="http://schemas.microsoft.com/office/drawing/2014/main" id="{CA00D0F2-CA61-436F-9612-F22D8E32D612}"/>
              </a:ext>
            </a:extLst>
          </p:cNvPr>
          <p:cNvGrpSpPr>
            <a:grpSpLocks/>
          </p:cNvGrpSpPr>
          <p:nvPr/>
        </p:nvGrpSpPr>
        <p:grpSpPr bwMode="auto">
          <a:xfrm>
            <a:off x="7626725" y="4787900"/>
            <a:ext cx="609600" cy="609600"/>
            <a:chOff x="768" y="2880"/>
            <a:chExt cx="384" cy="384"/>
          </a:xfrm>
        </p:grpSpPr>
        <p:sp>
          <p:nvSpPr>
            <p:cNvPr id="56" name="Rectangle 41">
              <a:extLst>
                <a:ext uri="{FF2B5EF4-FFF2-40B4-BE49-F238E27FC236}">
                  <a16:creationId xmlns:a16="http://schemas.microsoft.com/office/drawing/2014/main" id="{6F478887-75A2-49E5-A113-10C14DAA3DC4}"/>
                </a:ext>
              </a:extLst>
            </p:cNvPr>
            <p:cNvSpPr>
              <a:spLocks noChangeArrowheads="1"/>
            </p:cNvSpPr>
            <p:nvPr/>
          </p:nvSpPr>
          <p:spPr bwMode="auto">
            <a:xfrm>
              <a:off x="768" y="2880"/>
              <a:ext cx="384" cy="384"/>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Text Box 42">
              <a:extLst>
                <a:ext uri="{FF2B5EF4-FFF2-40B4-BE49-F238E27FC236}">
                  <a16:creationId xmlns:a16="http://schemas.microsoft.com/office/drawing/2014/main" id="{AAEACAA2-59BD-44C6-8E9B-23084534AB99}"/>
                </a:ext>
              </a:extLst>
            </p:cNvPr>
            <p:cNvSpPr txBox="1">
              <a:spLocks noChangeArrowheads="1"/>
            </p:cNvSpPr>
            <p:nvPr/>
          </p:nvSpPr>
          <p:spPr bwMode="auto">
            <a:xfrm>
              <a:off x="849" y="2880"/>
              <a:ext cx="198"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buClrTx/>
                <a:buSzTx/>
                <a:buFontTx/>
                <a:buNone/>
              </a:pPr>
              <a:r>
                <a:rPr lang="en-US" altLang="en-US" sz="2200" b="0">
                  <a:solidFill>
                    <a:schemeClr val="bg1"/>
                  </a:solidFill>
                  <a:latin typeface="Tahoma" panose="020B0604030504040204" pitchFamily="34" charset="0"/>
                </a:rPr>
                <a:t>c</a:t>
              </a:r>
              <a:endParaRPr lang="en-US" altLang="en-US" sz="2200" b="0" baseline="-25000">
                <a:solidFill>
                  <a:schemeClr val="bg1"/>
                </a:solidFill>
                <a:latin typeface="Tahoma" panose="020B0604030504040204" pitchFamily="34" charset="0"/>
              </a:endParaRPr>
            </a:p>
          </p:txBody>
        </p:sp>
      </p:grpSp>
      <p:sp>
        <p:nvSpPr>
          <p:cNvPr id="22" name="Rectangle 15">
            <a:extLst>
              <a:ext uri="{FF2B5EF4-FFF2-40B4-BE49-F238E27FC236}">
                <a16:creationId xmlns:a16="http://schemas.microsoft.com/office/drawing/2014/main" id="{A0001555-6F1D-411F-8786-F3B4F81DAE14}"/>
              </a:ext>
            </a:extLst>
          </p:cNvPr>
          <p:cNvSpPr>
            <a:spLocks noChangeArrowheads="1"/>
          </p:cNvSpPr>
          <p:nvPr/>
        </p:nvSpPr>
        <p:spPr bwMode="auto">
          <a:xfrm>
            <a:off x="5501662" y="4798181"/>
            <a:ext cx="304799"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Rectangle 15">
            <a:extLst>
              <a:ext uri="{FF2B5EF4-FFF2-40B4-BE49-F238E27FC236}">
                <a16:creationId xmlns:a16="http://schemas.microsoft.com/office/drawing/2014/main" id="{63EB7759-D3F6-4F4E-A045-5347BC839992}"/>
              </a:ext>
            </a:extLst>
          </p:cNvPr>
          <p:cNvSpPr>
            <a:spLocks noChangeArrowheads="1"/>
          </p:cNvSpPr>
          <p:nvPr/>
        </p:nvSpPr>
        <p:spPr bwMode="auto">
          <a:xfrm>
            <a:off x="6444186" y="4794250"/>
            <a:ext cx="304799"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Rectangle 15">
            <a:extLst>
              <a:ext uri="{FF2B5EF4-FFF2-40B4-BE49-F238E27FC236}">
                <a16:creationId xmlns:a16="http://schemas.microsoft.com/office/drawing/2014/main" id="{E07B2189-1A17-4393-A4BD-9D0278C9723D}"/>
              </a:ext>
            </a:extLst>
          </p:cNvPr>
          <p:cNvSpPr>
            <a:spLocks noChangeArrowheads="1"/>
          </p:cNvSpPr>
          <p:nvPr/>
        </p:nvSpPr>
        <p:spPr bwMode="auto">
          <a:xfrm>
            <a:off x="7309226" y="4787906"/>
            <a:ext cx="304799"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Rectangle 21">
            <a:extLst>
              <a:ext uri="{FF2B5EF4-FFF2-40B4-BE49-F238E27FC236}">
                <a16:creationId xmlns:a16="http://schemas.microsoft.com/office/drawing/2014/main" id="{B7AD2D8C-76EE-49AE-B0F4-C93A1DC5BC19}"/>
              </a:ext>
            </a:extLst>
          </p:cNvPr>
          <p:cNvSpPr>
            <a:spLocks noChangeArrowheads="1"/>
          </p:cNvSpPr>
          <p:nvPr/>
        </p:nvSpPr>
        <p:spPr bwMode="auto">
          <a:xfrm>
            <a:off x="3389194" y="478790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Text Box 29">
            <a:extLst>
              <a:ext uri="{FF2B5EF4-FFF2-40B4-BE49-F238E27FC236}">
                <a16:creationId xmlns:a16="http://schemas.microsoft.com/office/drawing/2014/main" id="{4C0A85A4-F49F-4FE9-BBF1-5193E8A7AF60}"/>
              </a:ext>
            </a:extLst>
          </p:cNvPr>
          <p:cNvSpPr txBox="1">
            <a:spLocks noChangeArrowheads="1"/>
          </p:cNvSpPr>
          <p:nvPr/>
        </p:nvSpPr>
        <p:spPr bwMode="auto">
          <a:xfrm>
            <a:off x="3352800" y="5004253"/>
            <a:ext cx="5421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buClrTx/>
              <a:buSzTx/>
              <a:buFontTx/>
              <a:buNone/>
            </a:pPr>
            <a:r>
              <a:rPr lang="en-US" altLang="en-US" sz="1200">
                <a:latin typeface="Tahoma" panose="020B0604030504040204" pitchFamily="34" charset="0"/>
                <a:sym typeface="Symbol" panose="05050102010706020507" pitchFamily="18" charset="2"/>
              </a:rPr>
              <a:t>NULL</a:t>
            </a:r>
            <a:endParaRPr lang="en-US" altLang="en-US" sz="1200">
              <a:latin typeface="Tahoma" panose="020B0604030504040204" pitchFamily="34" charset="0"/>
            </a:endParaRPr>
          </a:p>
        </p:txBody>
      </p:sp>
      <p:sp>
        <p:nvSpPr>
          <p:cNvPr id="41" name="Line 16">
            <a:extLst>
              <a:ext uri="{FF2B5EF4-FFF2-40B4-BE49-F238E27FC236}">
                <a16:creationId xmlns:a16="http://schemas.microsoft.com/office/drawing/2014/main" id="{165100C2-9B7C-4ED7-9769-974DB242FAE7}"/>
              </a:ext>
            </a:extLst>
          </p:cNvPr>
          <p:cNvSpPr>
            <a:spLocks noChangeShapeType="1"/>
          </p:cNvSpPr>
          <p:nvPr/>
        </p:nvSpPr>
        <p:spPr bwMode="auto">
          <a:xfrm flipV="1">
            <a:off x="4794626" y="5003004"/>
            <a:ext cx="695927"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7"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6623426" y="4979671"/>
            <a:ext cx="695927"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9" name="Line 19">
            <a:extLst>
              <a:ext uri="{FF2B5EF4-FFF2-40B4-BE49-F238E27FC236}">
                <a16:creationId xmlns:a16="http://schemas.microsoft.com/office/drawing/2014/main" id="{DDECD2F8-35B7-429A-A05C-EE463D428C23}"/>
              </a:ext>
            </a:extLst>
          </p:cNvPr>
          <p:cNvSpPr>
            <a:spLocks noChangeShapeType="1"/>
          </p:cNvSpPr>
          <p:nvPr/>
        </p:nvSpPr>
        <p:spPr bwMode="auto">
          <a:xfrm flipH="1">
            <a:off x="6766302" y="5207312"/>
            <a:ext cx="666749" cy="798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8" name="Line 19">
            <a:extLst>
              <a:ext uri="{FF2B5EF4-FFF2-40B4-BE49-F238E27FC236}">
                <a16:creationId xmlns:a16="http://schemas.microsoft.com/office/drawing/2014/main" id="{AD0A86CF-07B8-4D4F-9113-4C04C17AF371}"/>
              </a:ext>
            </a:extLst>
          </p:cNvPr>
          <p:cNvSpPr>
            <a:spLocks noChangeShapeType="1"/>
          </p:cNvSpPr>
          <p:nvPr/>
        </p:nvSpPr>
        <p:spPr bwMode="auto">
          <a:xfrm flipH="1">
            <a:off x="4920033" y="5216837"/>
            <a:ext cx="741367" cy="9213"/>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26725256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5">
            <a:extLst>
              <a:ext uri="{FF2B5EF4-FFF2-40B4-BE49-F238E27FC236}">
                <a16:creationId xmlns:a16="http://schemas.microsoft.com/office/drawing/2014/main" id="{F16B89CC-87D4-4E69-AD21-8DF56675F03C}"/>
              </a:ext>
            </a:extLst>
          </p:cNvPr>
          <p:cNvSpPr>
            <a:spLocks noGrp="1"/>
          </p:cNvSpPr>
          <p:nvPr>
            <p:ph type="sldNum" sz="quarter" idx="12"/>
          </p:nvPr>
        </p:nvSpPr>
        <p:spPr>
          <a:xfrm>
            <a:off x="8458200" y="6359525"/>
            <a:ext cx="609600" cy="330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DA64DAA1-F506-4CD2-AD1B-263B1758091C}" type="slidenum">
              <a:rPr lang="en-US" altLang="en-US"/>
              <a:pPr/>
              <a:t>117</a:t>
            </a:fld>
            <a:endParaRPr lang="en-US" altLang="en-US"/>
          </a:p>
        </p:txBody>
      </p:sp>
      <p:sp>
        <p:nvSpPr>
          <p:cNvPr id="74756" name="Rectangle 3">
            <a:extLst>
              <a:ext uri="{FF2B5EF4-FFF2-40B4-BE49-F238E27FC236}">
                <a16:creationId xmlns:a16="http://schemas.microsoft.com/office/drawing/2014/main" id="{6C494CF8-6EF1-41A6-A2E3-BA78526641F6}"/>
              </a:ext>
            </a:extLst>
          </p:cNvPr>
          <p:cNvSpPr>
            <a:spLocks noGrp="1" noChangeArrowheads="1"/>
          </p:cNvSpPr>
          <p:nvPr>
            <p:ph type="body" idx="1"/>
          </p:nvPr>
        </p:nvSpPr>
        <p:spPr>
          <a:xfrm>
            <a:off x="0" y="838200"/>
            <a:ext cx="9067800" cy="5562600"/>
          </a:xfrm>
        </p:spPr>
        <p:txBody>
          <a:bodyPr/>
          <a:lstStyle/>
          <a:p>
            <a:pPr eaLnBrk="1" hangingPunct="1">
              <a:buFontTx/>
              <a:buNone/>
            </a:pPr>
            <a:r>
              <a:rPr lang="fr-FR" altLang="en-US" sz="2000" dirty="0" err="1">
                <a:latin typeface="Courier New" panose="02070309020205020404" pitchFamily="49" charset="0"/>
              </a:rPr>
              <a:t>void</a:t>
            </a:r>
            <a:r>
              <a:rPr lang="fr-FR" altLang="en-US" sz="2000" dirty="0">
                <a:latin typeface="Courier New" panose="02070309020205020404" pitchFamily="49" charset="0"/>
              </a:rPr>
              <a:t> </a:t>
            </a:r>
            <a:r>
              <a:rPr lang="fr-FR" altLang="en-US" sz="2000" dirty="0" err="1">
                <a:latin typeface="Courier New" panose="02070309020205020404" pitchFamily="49" charset="0"/>
              </a:rPr>
              <a:t>Delete_Node</a:t>
            </a:r>
            <a:r>
              <a:rPr lang="fr-FR" altLang="en-US" sz="2000" dirty="0">
                <a:latin typeface="Courier New" panose="02070309020205020404" pitchFamily="49" charset="0"/>
              </a:rPr>
              <a:t> (</a:t>
            </a:r>
            <a:r>
              <a:rPr lang="fr-FR" altLang="en-US" sz="2000" dirty="0" err="1">
                <a:latin typeface="Courier New" panose="02070309020205020404" pitchFamily="49" charset="0"/>
              </a:rPr>
              <a:t>ddlist</a:t>
            </a:r>
            <a:r>
              <a:rPr lang="fr-FR" altLang="en-US" sz="2000" dirty="0">
                <a:latin typeface="Courier New" panose="02070309020205020404" pitchFamily="49" charset="0"/>
              </a:rPr>
              <a:t> *p){</a:t>
            </a:r>
          </a:p>
          <a:p>
            <a:pPr lvl="1" eaLnBrk="1" hangingPunct="1">
              <a:buNone/>
            </a:pPr>
            <a:r>
              <a:rPr lang="fr-FR" altLang="en-US" sz="1600" dirty="0">
                <a:latin typeface="Courier New" panose="02070309020205020404" pitchFamily="49" charset="0"/>
              </a:rPr>
              <a:t> </a:t>
            </a:r>
            <a:r>
              <a:rPr lang="fr-FR" altLang="en-US" sz="2000" dirty="0">
                <a:latin typeface="Courier New" panose="02070309020205020404" pitchFamily="49" charset="0"/>
              </a:rPr>
              <a:t>if (</a:t>
            </a:r>
            <a:r>
              <a:rPr lang="fr-FR" altLang="en-US" sz="2000" dirty="0" err="1">
                <a:latin typeface="Courier New" panose="02070309020205020404" pitchFamily="49" charset="0"/>
              </a:rPr>
              <a:t>head</a:t>
            </a:r>
            <a:r>
              <a:rPr lang="fr-FR" altLang="en-US" sz="2000" dirty="0">
                <a:latin typeface="Courier New" panose="02070309020205020404" pitchFamily="49" charset="0"/>
              </a:rPr>
              <a:t> == NULL) </a:t>
            </a:r>
            <a:r>
              <a:rPr lang="fr-FR" altLang="en-US" sz="2000" dirty="0" err="1">
                <a:latin typeface="Courier New" panose="02070309020205020404" pitchFamily="49" charset="0"/>
              </a:rPr>
              <a:t>printf</a:t>
            </a:r>
            <a:r>
              <a:rPr lang="fr-FR" altLang="en-US" sz="2000" dirty="0">
                <a:latin typeface="Courier New" panose="02070309020205020404" pitchFamily="49" charset="0"/>
              </a:rPr>
              <a:t>(”</a:t>
            </a:r>
            <a:r>
              <a:rPr lang="fr-FR" altLang="en-US" sz="2000" dirty="0" err="1">
                <a:latin typeface="Courier New" panose="02070309020205020404" pitchFamily="49" charset="0"/>
              </a:rPr>
              <a:t>Empty</a:t>
            </a:r>
            <a:r>
              <a:rPr lang="fr-FR" altLang="en-US" sz="2000" dirty="0">
                <a:latin typeface="Courier New" panose="02070309020205020404" pitchFamily="49" charset="0"/>
              </a:rPr>
              <a:t> </a:t>
            </a:r>
            <a:r>
              <a:rPr lang="fr-FR" altLang="en-US" sz="2000" dirty="0" err="1">
                <a:latin typeface="Courier New" panose="02070309020205020404" pitchFamily="49" charset="0"/>
              </a:rPr>
              <a:t>list</a:t>
            </a:r>
            <a:r>
              <a:rPr lang="fr-FR" altLang="en-US" sz="2000" dirty="0">
                <a:latin typeface="Courier New" panose="02070309020205020404" pitchFamily="49" charset="0"/>
              </a:rPr>
              <a:t>”);</a:t>
            </a:r>
          </a:p>
          <a:p>
            <a:pPr lvl="1" eaLnBrk="1" hangingPunct="1">
              <a:buNone/>
            </a:pPr>
            <a:r>
              <a:rPr lang="fr-FR" altLang="en-US" sz="2000" dirty="0">
                <a:latin typeface="Courier New" panose="02070309020205020404" pitchFamily="49" charset="0"/>
              </a:rPr>
              <a:t> </a:t>
            </a:r>
            <a:r>
              <a:rPr lang="fr-FR" altLang="en-US" sz="2000" dirty="0" err="1">
                <a:latin typeface="Courier New" panose="02070309020205020404" pitchFamily="49" charset="0"/>
              </a:rPr>
              <a:t>else</a:t>
            </a:r>
            <a:r>
              <a:rPr lang="fr-FR" altLang="en-US" sz="2000" dirty="0">
                <a:latin typeface="Courier New" panose="02070309020205020404" pitchFamily="49" charset="0"/>
              </a:rPr>
              <a:t> {</a:t>
            </a:r>
          </a:p>
          <a:p>
            <a:pPr lvl="1" eaLnBrk="1" hangingPunct="1">
              <a:buNone/>
            </a:pPr>
            <a:r>
              <a:rPr lang="fr-FR" altLang="en-US" sz="2000" dirty="0">
                <a:latin typeface="Courier New" panose="02070309020205020404" pitchFamily="49" charset="0"/>
              </a:rPr>
              <a:t>	 if (p==</a:t>
            </a:r>
            <a:r>
              <a:rPr lang="fr-FR" altLang="en-US" sz="2000" dirty="0" err="1">
                <a:latin typeface="Courier New" panose="02070309020205020404" pitchFamily="49" charset="0"/>
              </a:rPr>
              <a:t>head</a:t>
            </a:r>
            <a:r>
              <a:rPr lang="fr-FR" altLang="en-US" sz="2000" dirty="0">
                <a:latin typeface="Courier New" panose="02070309020205020404" pitchFamily="49" charset="0"/>
              </a:rPr>
              <a:t>) </a:t>
            </a:r>
            <a:r>
              <a:rPr lang="fr-FR" altLang="en-US" sz="2000" dirty="0" err="1">
                <a:latin typeface="Courier New" panose="02070309020205020404" pitchFamily="49" charset="0"/>
              </a:rPr>
              <a:t>head</a:t>
            </a:r>
            <a:r>
              <a:rPr lang="fr-FR" altLang="en-US" sz="2000" dirty="0">
                <a:latin typeface="Courier New" panose="02070309020205020404" pitchFamily="49" charset="0"/>
              </a:rPr>
              <a:t> = </a:t>
            </a:r>
            <a:r>
              <a:rPr lang="fr-FR" altLang="en-US" sz="2000" dirty="0" err="1">
                <a:latin typeface="Courier New" panose="02070309020205020404" pitchFamily="49" charset="0"/>
              </a:rPr>
              <a:t>head</a:t>
            </a:r>
            <a:r>
              <a:rPr lang="fr-FR" altLang="en-US" sz="2000" dirty="0">
                <a:latin typeface="Courier New" panose="02070309020205020404" pitchFamily="49" charset="0"/>
              </a:rPr>
              <a:t>-&gt;</a:t>
            </a:r>
            <a:r>
              <a:rPr lang="fr-FR" altLang="en-US" sz="2000" dirty="0" err="1">
                <a:latin typeface="Courier New" panose="02070309020205020404" pitchFamily="49" charset="0"/>
              </a:rPr>
              <a:t>next</a:t>
            </a:r>
            <a:r>
              <a:rPr lang="fr-FR" altLang="en-US" sz="2000" dirty="0">
                <a:latin typeface="Courier New" panose="02070309020205020404" pitchFamily="49" charset="0"/>
              </a:rPr>
              <a:t>; </a:t>
            </a:r>
            <a:r>
              <a:rPr lang="fr-FR" altLang="en-US" sz="1800" dirty="0">
                <a:latin typeface="Courier New" panose="02070309020205020404" pitchFamily="49" charset="0"/>
              </a:rPr>
              <a:t>//</a:t>
            </a:r>
            <a:r>
              <a:rPr lang="fr-FR" altLang="en-US" sz="1800" dirty="0" err="1">
                <a:latin typeface="Courier New" panose="02070309020205020404" pitchFamily="49" charset="0"/>
              </a:rPr>
              <a:t>Delete</a:t>
            </a:r>
            <a:r>
              <a:rPr lang="fr-FR" altLang="en-US" sz="1800" dirty="0">
                <a:latin typeface="Courier New" panose="02070309020205020404" pitchFamily="49" charset="0"/>
              </a:rPr>
              <a:t> first </a:t>
            </a:r>
            <a:r>
              <a:rPr lang="fr-FR" altLang="en-US" sz="1800" dirty="0" err="1">
                <a:latin typeface="Courier New" panose="02070309020205020404" pitchFamily="49" charset="0"/>
              </a:rPr>
              <a:t>element</a:t>
            </a:r>
            <a:r>
              <a:rPr lang="fr-FR" altLang="en-US" sz="1800" dirty="0">
                <a:latin typeface="Courier New" panose="02070309020205020404" pitchFamily="49" charset="0"/>
              </a:rPr>
              <a:t>   </a:t>
            </a:r>
          </a:p>
          <a:p>
            <a:pPr lvl="1" eaLnBrk="1" hangingPunct="1">
              <a:buNone/>
            </a:pPr>
            <a:r>
              <a:rPr lang="fr-FR" altLang="en-US" sz="2000" dirty="0">
                <a:latin typeface="Courier New" panose="02070309020205020404" pitchFamily="49" charset="0"/>
              </a:rPr>
              <a:t>   </a:t>
            </a:r>
            <a:r>
              <a:rPr lang="fr-FR" altLang="en-US" sz="2000" dirty="0" err="1">
                <a:solidFill>
                  <a:srgbClr val="FF6600"/>
                </a:solidFill>
                <a:latin typeface="Courier New" panose="02070309020205020404" pitchFamily="49" charset="0"/>
              </a:rPr>
              <a:t>else</a:t>
            </a:r>
            <a:r>
              <a:rPr lang="fr-FR" altLang="en-US" sz="2000" dirty="0">
                <a:solidFill>
                  <a:srgbClr val="FF6600"/>
                </a:solidFill>
                <a:latin typeface="Courier New" panose="02070309020205020404" pitchFamily="49" charset="0"/>
              </a:rPr>
              <a:t> p-&gt;</a:t>
            </a:r>
            <a:r>
              <a:rPr lang="fr-FR" altLang="en-US" sz="2000" dirty="0" err="1">
                <a:solidFill>
                  <a:srgbClr val="FF6600"/>
                </a:solidFill>
                <a:latin typeface="Courier New" panose="02070309020205020404" pitchFamily="49" charset="0"/>
              </a:rPr>
              <a:t>prev</a:t>
            </a:r>
            <a:r>
              <a:rPr lang="fr-FR" altLang="en-US" sz="2000" dirty="0">
                <a:solidFill>
                  <a:srgbClr val="FF6600"/>
                </a:solidFill>
                <a:latin typeface="Courier New" panose="02070309020205020404" pitchFamily="49" charset="0"/>
              </a:rPr>
              <a:t>-&gt;</a:t>
            </a:r>
            <a:r>
              <a:rPr lang="fr-FR" altLang="en-US" sz="2000" dirty="0" err="1">
                <a:solidFill>
                  <a:srgbClr val="FF6600"/>
                </a:solidFill>
                <a:latin typeface="Courier New" panose="02070309020205020404" pitchFamily="49" charset="0"/>
              </a:rPr>
              <a:t>next</a:t>
            </a:r>
            <a:r>
              <a:rPr lang="fr-FR" altLang="en-US" sz="2000" dirty="0">
                <a:solidFill>
                  <a:srgbClr val="FF6600"/>
                </a:solidFill>
                <a:latin typeface="Courier New" panose="02070309020205020404" pitchFamily="49" charset="0"/>
              </a:rPr>
              <a:t> = p-&gt;</a:t>
            </a:r>
            <a:r>
              <a:rPr lang="fr-FR" altLang="en-US" sz="2000" dirty="0" err="1">
                <a:solidFill>
                  <a:srgbClr val="FF6600"/>
                </a:solidFill>
                <a:latin typeface="Courier New" panose="02070309020205020404" pitchFamily="49" charset="0"/>
              </a:rPr>
              <a:t>next</a:t>
            </a:r>
            <a:r>
              <a:rPr lang="fr-FR" altLang="en-US" sz="2000" dirty="0">
                <a:solidFill>
                  <a:srgbClr val="FF6600"/>
                </a:solidFill>
                <a:latin typeface="Courier New" panose="02070309020205020404" pitchFamily="49" charset="0"/>
              </a:rPr>
              <a:t>;</a:t>
            </a:r>
          </a:p>
          <a:p>
            <a:pPr lvl="1" eaLnBrk="1" hangingPunct="1">
              <a:buNone/>
            </a:pPr>
            <a:r>
              <a:rPr lang="fr-FR" altLang="en-US" sz="2000" dirty="0">
                <a:latin typeface="Courier New" panose="02070309020205020404" pitchFamily="49" charset="0"/>
              </a:rPr>
              <a:t>   if (p-&gt;</a:t>
            </a:r>
            <a:r>
              <a:rPr lang="fr-FR" altLang="en-US" sz="2000" dirty="0" err="1">
                <a:latin typeface="Courier New" panose="02070309020205020404" pitchFamily="49" charset="0"/>
              </a:rPr>
              <a:t>next</a:t>
            </a:r>
            <a:r>
              <a:rPr lang="fr-FR" altLang="en-US" sz="2000" dirty="0">
                <a:latin typeface="Courier New" panose="02070309020205020404" pitchFamily="49" charset="0"/>
              </a:rPr>
              <a:t>!=NULL) p-&gt;</a:t>
            </a:r>
            <a:r>
              <a:rPr lang="fr-FR" altLang="en-US" sz="2000" dirty="0" err="1">
                <a:latin typeface="Courier New" panose="02070309020205020404" pitchFamily="49" charset="0"/>
              </a:rPr>
              <a:t>next</a:t>
            </a:r>
            <a:r>
              <a:rPr lang="fr-FR" altLang="en-US" sz="2000" dirty="0">
                <a:latin typeface="Courier New" panose="02070309020205020404" pitchFamily="49" charset="0"/>
              </a:rPr>
              <a:t>-&gt;</a:t>
            </a:r>
            <a:r>
              <a:rPr lang="fr-FR" altLang="en-US" sz="2000" dirty="0" err="1">
                <a:latin typeface="Courier New" panose="02070309020205020404" pitchFamily="49" charset="0"/>
              </a:rPr>
              <a:t>prev</a:t>
            </a:r>
            <a:r>
              <a:rPr lang="fr-FR" altLang="en-US" sz="2000" dirty="0">
                <a:latin typeface="Courier New" panose="02070309020205020404" pitchFamily="49" charset="0"/>
              </a:rPr>
              <a:t> = p-&gt;</a:t>
            </a:r>
            <a:r>
              <a:rPr lang="fr-FR" altLang="en-US" sz="2000" dirty="0" err="1">
                <a:latin typeface="Courier New" panose="02070309020205020404" pitchFamily="49" charset="0"/>
              </a:rPr>
              <a:t>prev</a:t>
            </a:r>
            <a:r>
              <a:rPr lang="fr-FR" altLang="en-US" sz="2000" dirty="0">
                <a:latin typeface="Courier New" panose="02070309020205020404" pitchFamily="49" charset="0"/>
              </a:rPr>
              <a:t>;</a:t>
            </a:r>
          </a:p>
          <a:p>
            <a:pPr lvl="1" eaLnBrk="1" hangingPunct="1">
              <a:buNone/>
            </a:pPr>
            <a:r>
              <a:rPr lang="fr-FR" altLang="en-US" sz="2000" dirty="0">
                <a:latin typeface="Courier New" panose="02070309020205020404" pitchFamily="49" charset="0"/>
              </a:rPr>
              <a:t>   </a:t>
            </a:r>
            <a:r>
              <a:rPr lang="fr-FR" altLang="en-US" sz="2000" dirty="0" err="1">
                <a:latin typeface="Courier New" panose="02070309020205020404" pitchFamily="49" charset="0"/>
              </a:rPr>
              <a:t>else</a:t>
            </a:r>
            <a:r>
              <a:rPr lang="fr-FR" altLang="en-US" sz="2000" dirty="0">
                <a:latin typeface="Courier New" panose="02070309020205020404" pitchFamily="49" charset="0"/>
              </a:rPr>
              <a:t> </a:t>
            </a:r>
            <a:r>
              <a:rPr lang="fr-FR" altLang="en-US" sz="2000" dirty="0" err="1">
                <a:latin typeface="Courier New" panose="02070309020205020404" pitchFamily="49" charset="0"/>
              </a:rPr>
              <a:t>tail</a:t>
            </a:r>
            <a:r>
              <a:rPr lang="fr-FR" altLang="en-US" sz="2000" dirty="0">
                <a:latin typeface="Courier New" panose="02070309020205020404" pitchFamily="49" charset="0"/>
              </a:rPr>
              <a:t> = p-&gt;</a:t>
            </a:r>
            <a:r>
              <a:rPr lang="fr-FR" altLang="en-US" sz="2000" dirty="0" err="1">
                <a:latin typeface="Courier New" panose="02070309020205020404" pitchFamily="49" charset="0"/>
              </a:rPr>
              <a:t>prev</a:t>
            </a:r>
            <a:r>
              <a:rPr lang="fr-FR" altLang="en-US" sz="2000" dirty="0">
                <a:latin typeface="Courier New" panose="02070309020205020404" pitchFamily="49" charset="0"/>
              </a:rPr>
              <a:t>;</a:t>
            </a:r>
          </a:p>
          <a:p>
            <a:pPr lvl="1" eaLnBrk="1" hangingPunct="1">
              <a:buNone/>
            </a:pPr>
            <a:r>
              <a:rPr lang="fr-FR" altLang="en-US" sz="2000" dirty="0">
                <a:latin typeface="Courier New" panose="02070309020205020404" pitchFamily="49" charset="0"/>
              </a:rPr>
              <a:t>   free(p);</a:t>
            </a:r>
          </a:p>
          <a:p>
            <a:pPr lvl="1" eaLnBrk="1" hangingPunct="1">
              <a:buNone/>
            </a:pPr>
            <a:r>
              <a:rPr lang="fr-FR" altLang="en-US" sz="2000" dirty="0">
                <a:latin typeface="Courier New" panose="02070309020205020404" pitchFamily="49" charset="0"/>
              </a:rPr>
              <a:t> }</a:t>
            </a:r>
          </a:p>
          <a:p>
            <a:pPr eaLnBrk="1" hangingPunct="1">
              <a:buFontTx/>
              <a:buNone/>
            </a:pPr>
            <a:r>
              <a:rPr lang="fr-FR" altLang="en-US" sz="2000" dirty="0">
                <a:latin typeface="Courier New" panose="02070309020205020404" pitchFamily="49" charset="0"/>
              </a:rPr>
              <a:t>}</a:t>
            </a:r>
          </a:p>
        </p:txBody>
      </p:sp>
      <p:cxnSp>
        <p:nvCxnSpPr>
          <p:cNvPr id="74786" name="AutoShape 36">
            <a:extLst>
              <a:ext uri="{FF2B5EF4-FFF2-40B4-BE49-F238E27FC236}">
                <a16:creationId xmlns:a16="http://schemas.microsoft.com/office/drawing/2014/main" id="{E3E048F8-E1FD-4AEF-BD52-28D32877691C}"/>
              </a:ext>
            </a:extLst>
          </p:cNvPr>
          <p:cNvCxnSpPr>
            <a:cxnSpLocks noChangeShapeType="1"/>
          </p:cNvCxnSpPr>
          <p:nvPr/>
        </p:nvCxnSpPr>
        <p:spPr bwMode="auto">
          <a:xfrm rot="5400000" flipV="1">
            <a:off x="5584697" y="2483440"/>
            <a:ext cx="15875" cy="3887787"/>
          </a:xfrm>
          <a:prstGeom prst="curvedConnector3">
            <a:avLst>
              <a:gd name="adj1" fmla="val -3639276"/>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cxnSp>
      <p:cxnSp>
        <p:nvCxnSpPr>
          <p:cNvPr id="35" name="AutoShape 22">
            <a:extLst>
              <a:ext uri="{FF2B5EF4-FFF2-40B4-BE49-F238E27FC236}">
                <a16:creationId xmlns:a16="http://schemas.microsoft.com/office/drawing/2014/main" id="{E2326B54-2B4A-4F47-806C-0C2792E54DF0}"/>
              </a:ext>
            </a:extLst>
          </p:cNvPr>
          <p:cNvCxnSpPr>
            <a:cxnSpLocks noChangeShapeType="1"/>
            <a:endCxn id="41" idx="2"/>
          </p:cNvCxnSpPr>
          <p:nvPr/>
        </p:nvCxnSpPr>
        <p:spPr bwMode="auto">
          <a:xfrm flipV="1">
            <a:off x="550863" y="5257800"/>
            <a:ext cx="789098" cy="813594"/>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6" name="Text Box 33">
            <a:extLst>
              <a:ext uri="{FF2B5EF4-FFF2-40B4-BE49-F238E27FC236}">
                <a16:creationId xmlns:a16="http://schemas.microsoft.com/office/drawing/2014/main" id="{1737AB33-E86B-41EB-9335-756B6B679AB4}"/>
              </a:ext>
            </a:extLst>
          </p:cNvPr>
          <p:cNvSpPr txBox="1">
            <a:spLocks noChangeArrowheads="1"/>
          </p:cNvSpPr>
          <p:nvPr/>
        </p:nvSpPr>
        <p:spPr bwMode="auto">
          <a:xfrm>
            <a:off x="-19111" y="6102554"/>
            <a:ext cx="10080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fr-FR" altLang="en-US" sz="2000" dirty="0" err="1">
                <a:latin typeface="Arial" panose="020B0604020202020204" pitchFamily="34" charset="0"/>
                <a:cs typeface="Arial" panose="020B0604020202020204" pitchFamily="34" charset="0"/>
              </a:rPr>
              <a:t>head</a:t>
            </a:r>
            <a:endParaRPr lang="fr-FR" altLang="en-US" sz="2000" dirty="0">
              <a:latin typeface="Arial" panose="020B0604020202020204" pitchFamily="34" charset="0"/>
              <a:cs typeface="Arial" panose="020B0604020202020204" pitchFamily="34" charset="0"/>
            </a:endParaRPr>
          </a:p>
        </p:txBody>
      </p:sp>
      <p:sp>
        <p:nvSpPr>
          <p:cNvPr id="37" name="Text Box 34">
            <a:extLst>
              <a:ext uri="{FF2B5EF4-FFF2-40B4-BE49-F238E27FC236}">
                <a16:creationId xmlns:a16="http://schemas.microsoft.com/office/drawing/2014/main" id="{834A462A-1ABE-465E-8AEC-7E20EA36EE3E}"/>
              </a:ext>
            </a:extLst>
          </p:cNvPr>
          <p:cNvSpPr txBox="1">
            <a:spLocks noChangeArrowheads="1"/>
          </p:cNvSpPr>
          <p:nvPr/>
        </p:nvSpPr>
        <p:spPr bwMode="auto">
          <a:xfrm>
            <a:off x="4714020" y="5723377"/>
            <a:ext cx="5064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rIns="54000">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fr-FR" altLang="en-US" sz="3000">
                <a:latin typeface="Arial" panose="020B0604020202020204" pitchFamily="34" charset="0"/>
                <a:cs typeface="Arial" panose="020B0604020202020204" pitchFamily="34" charset="0"/>
              </a:rPr>
              <a:t>p</a:t>
            </a:r>
          </a:p>
        </p:txBody>
      </p:sp>
      <p:grpSp>
        <p:nvGrpSpPr>
          <p:cNvPr id="38" name="Group 37">
            <a:extLst>
              <a:ext uri="{FF2B5EF4-FFF2-40B4-BE49-F238E27FC236}">
                <a16:creationId xmlns:a16="http://schemas.microsoft.com/office/drawing/2014/main" id="{848B8630-D219-4BE3-979F-9598C3851B94}"/>
              </a:ext>
            </a:extLst>
          </p:cNvPr>
          <p:cNvGrpSpPr/>
          <p:nvPr/>
        </p:nvGrpSpPr>
        <p:grpSpPr>
          <a:xfrm>
            <a:off x="533400" y="4427334"/>
            <a:ext cx="1597906" cy="830466"/>
            <a:chOff x="942931" y="4306888"/>
            <a:chExt cx="1597906" cy="830466"/>
          </a:xfrm>
        </p:grpSpPr>
        <p:sp>
          <p:nvSpPr>
            <p:cNvPr id="39" name="Rectangle 26">
              <a:extLst>
                <a:ext uri="{FF2B5EF4-FFF2-40B4-BE49-F238E27FC236}">
                  <a16:creationId xmlns:a16="http://schemas.microsoft.com/office/drawing/2014/main" id="{3E0570C0-7CDB-42E3-9014-25630125025D}"/>
                </a:ext>
              </a:extLst>
            </p:cNvPr>
            <p:cNvSpPr>
              <a:spLocks noChangeArrowheads="1"/>
            </p:cNvSpPr>
            <p:nvPr/>
          </p:nvSpPr>
          <p:spPr bwMode="auto">
            <a:xfrm>
              <a:off x="2113844" y="4308366"/>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0" name="Rectangle 26">
              <a:extLst>
                <a:ext uri="{FF2B5EF4-FFF2-40B4-BE49-F238E27FC236}">
                  <a16:creationId xmlns:a16="http://schemas.microsoft.com/office/drawing/2014/main" id="{5402FFC4-0272-41CA-814B-419367E92F7A}"/>
                </a:ext>
              </a:extLst>
            </p:cNvPr>
            <p:cNvSpPr>
              <a:spLocks noChangeArrowheads="1"/>
            </p:cNvSpPr>
            <p:nvPr/>
          </p:nvSpPr>
          <p:spPr bwMode="auto">
            <a:xfrm>
              <a:off x="954132" y="4306888"/>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1" name="Rectangle 26">
              <a:extLst>
                <a:ext uri="{FF2B5EF4-FFF2-40B4-BE49-F238E27FC236}">
                  <a16:creationId xmlns:a16="http://schemas.microsoft.com/office/drawing/2014/main" id="{BBED7330-289F-4131-93CC-DFD6E52CF122}"/>
                </a:ext>
              </a:extLst>
            </p:cNvPr>
            <p:cNvSpPr>
              <a:spLocks noChangeArrowheads="1"/>
            </p:cNvSpPr>
            <p:nvPr/>
          </p:nvSpPr>
          <p:spPr bwMode="auto">
            <a:xfrm>
              <a:off x="1392326" y="4308678"/>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8</a:t>
              </a:r>
            </a:p>
          </p:txBody>
        </p:sp>
        <p:cxnSp>
          <p:nvCxnSpPr>
            <p:cNvPr id="42" name="Straight Connector 41">
              <a:extLst>
                <a:ext uri="{FF2B5EF4-FFF2-40B4-BE49-F238E27FC236}">
                  <a16:creationId xmlns:a16="http://schemas.microsoft.com/office/drawing/2014/main" id="{E7C61372-8EB8-4748-B62C-F160ADA9E12E}"/>
                </a:ext>
              </a:extLst>
            </p:cNvPr>
            <p:cNvCxnSpPr/>
            <p:nvPr/>
          </p:nvCxnSpPr>
          <p:spPr>
            <a:xfrm>
              <a:off x="954132" y="4306888"/>
              <a:ext cx="426993" cy="828676"/>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9DA4D5D-AF03-4EDE-B6A4-0B5360D0FA73}"/>
                </a:ext>
              </a:extLst>
            </p:cNvPr>
            <p:cNvCxnSpPr>
              <a:cxnSpLocks/>
            </p:cNvCxnSpPr>
            <p:nvPr/>
          </p:nvCxnSpPr>
          <p:spPr>
            <a:xfrm flipV="1">
              <a:off x="942931" y="4345487"/>
              <a:ext cx="438194" cy="760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2ADC31F-9813-40AC-9759-D87F92313513}"/>
              </a:ext>
            </a:extLst>
          </p:cNvPr>
          <p:cNvGrpSpPr/>
          <p:nvPr/>
        </p:nvGrpSpPr>
        <p:grpSpPr>
          <a:xfrm>
            <a:off x="2798035" y="4427334"/>
            <a:ext cx="1586705" cy="830466"/>
            <a:chOff x="3273469" y="4351134"/>
            <a:chExt cx="1586705" cy="830466"/>
          </a:xfrm>
        </p:grpSpPr>
        <p:sp>
          <p:nvSpPr>
            <p:cNvPr id="45" name="Rectangle 26">
              <a:extLst>
                <a:ext uri="{FF2B5EF4-FFF2-40B4-BE49-F238E27FC236}">
                  <a16:creationId xmlns:a16="http://schemas.microsoft.com/office/drawing/2014/main" id="{0641EB7E-2CA6-4AE3-AD05-585559E641C6}"/>
                </a:ext>
              </a:extLst>
            </p:cNvPr>
            <p:cNvSpPr>
              <a:spLocks noChangeArrowheads="1"/>
            </p:cNvSpPr>
            <p:nvPr/>
          </p:nvSpPr>
          <p:spPr bwMode="auto">
            <a:xfrm>
              <a:off x="3273469"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6" name="Rectangle 26">
              <a:extLst>
                <a:ext uri="{FF2B5EF4-FFF2-40B4-BE49-F238E27FC236}">
                  <a16:creationId xmlns:a16="http://schemas.microsoft.com/office/drawing/2014/main" id="{83E2546E-F9A0-4DF8-8C82-6C53EDC8D144}"/>
                </a:ext>
              </a:extLst>
            </p:cNvPr>
            <p:cNvSpPr>
              <a:spLocks noChangeArrowheads="1"/>
            </p:cNvSpPr>
            <p:nvPr/>
          </p:nvSpPr>
          <p:spPr bwMode="auto">
            <a:xfrm>
              <a:off x="4433181"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7" name="Rectangle 26">
              <a:extLst>
                <a:ext uri="{FF2B5EF4-FFF2-40B4-BE49-F238E27FC236}">
                  <a16:creationId xmlns:a16="http://schemas.microsoft.com/office/drawing/2014/main" id="{545426A0-BF62-4BA4-B4CF-96E56AC9C0DB}"/>
                </a:ext>
              </a:extLst>
            </p:cNvPr>
            <p:cNvSpPr>
              <a:spLocks noChangeArrowheads="1"/>
            </p:cNvSpPr>
            <p:nvPr/>
          </p:nvSpPr>
          <p:spPr bwMode="auto">
            <a:xfrm>
              <a:off x="3711663" y="4352924"/>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5</a:t>
              </a:r>
            </a:p>
          </p:txBody>
        </p:sp>
      </p:grpSp>
      <p:grpSp>
        <p:nvGrpSpPr>
          <p:cNvPr id="48" name="Group 47">
            <a:extLst>
              <a:ext uri="{FF2B5EF4-FFF2-40B4-BE49-F238E27FC236}">
                <a16:creationId xmlns:a16="http://schemas.microsoft.com/office/drawing/2014/main" id="{7A792D5B-CF43-452E-8B2A-CC6A6E804BBE}"/>
              </a:ext>
            </a:extLst>
          </p:cNvPr>
          <p:cNvGrpSpPr/>
          <p:nvPr/>
        </p:nvGrpSpPr>
        <p:grpSpPr>
          <a:xfrm>
            <a:off x="5090364" y="4427334"/>
            <a:ext cx="1586705" cy="830466"/>
            <a:chOff x="3273469" y="4351134"/>
            <a:chExt cx="1586705" cy="830466"/>
          </a:xfrm>
        </p:grpSpPr>
        <p:sp>
          <p:nvSpPr>
            <p:cNvPr id="49" name="Rectangle 26">
              <a:extLst>
                <a:ext uri="{FF2B5EF4-FFF2-40B4-BE49-F238E27FC236}">
                  <a16:creationId xmlns:a16="http://schemas.microsoft.com/office/drawing/2014/main" id="{568E38D6-96A9-4F57-B187-4EA92F031F81}"/>
                </a:ext>
              </a:extLst>
            </p:cNvPr>
            <p:cNvSpPr>
              <a:spLocks noChangeArrowheads="1"/>
            </p:cNvSpPr>
            <p:nvPr/>
          </p:nvSpPr>
          <p:spPr bwMode="auto">
            <a:xfrm>
              <a:off x="3273469"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50" name="Rectangle 26">
              <a:extLst>
                <a:ext uri="{FF2B5EF4-FFF2-40B4-BE49-F238E27FC236}">
                  <a16:creationId xmlns:a16="http://schemas.microsoft.com/office/drawing/2014/main" id="{BF2B2BFC-F865-4D40-A955-766C51E04EAA}"/>
                </a:ext>
              </a:extLst>
            </p:cNvPr>
            <p:cNvSpPr>
              <a:spLocks noChangeArrowheads="1"/>
            </p:cNvSpPr>
            <p:nvPr/>
          </p:nvSpPr>
          <p:spPr bwMode="auto">
            <a:xfrm>
              <a:off x="4433181"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51" name="Rectangle 26">
              <a:extLst>
                <a:ext uri="{FF2B5EF4-FFF2-40B4-BE49-F238E27FC236}">
                  <a16:creationId xmlns:a16="http://schemas.microsoft.com/office/drawing/2014/main" id="{EB22D470-403B-471F-A11C-64AE88CC2D32}"/>
                </a:ext>
              </a:extLst>
            </p:cNvPr>
            <p:cNvSpPr>
              <a:spLocks noChangeArrowheads="1"/>
            </p:cNvSpPr>
            <p:nvPr/>
          </p:nvSpPr>
          <p:spPr bwMode="auto">
            <a:xfrm>
              <a:off x="3711663" y="4352924"/>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12</a:t>
              </a:r>
            </a:p>
          </p:txBody>
        </p:sp>
      </p:grpSp>
      <p:grpSp>
        <p:nvGrpSpPr>
          <p:cNvPr id="52" name="Group 51">
            <a:extLst>
              <a:ext uri="{FF2B5EF4-FFF2-40B4-BE49-F238E27FC236}">
                <a16:creationId xmlns:a16="http://schemas.microsoft.com/office/drawing/2014/main" id="{103FE0A2-5918-4496-87C9-18F995C55A95}"/>
              </a:ext>
            </a:extLst>
          </p:cNvPr>
          <p:cNvGrpSpPr/>
          <p:nvPr/>
        </p:nvGrpSpPr>
        <p:grpSpPr>
          <a:xfrm>
            <a:off x="7315200" y="4419600"/>
            <a:ext cx="1586705" cy="830466"/>
            <a:chOff x="3273469" y="4351134"/>
            <a:chExt cx="1586705" cy="830466"/>
          </a:xfrm>
        </p:grpSpPr>
        <p:sp>
          <p:nvSpPr>
            <p:cNvPr id="53" name="Rectangle 26">
              <a:extLst>
                <a:ext uri="{FF2B5EF4-FFF2-40B4-BE49-F238E27FC236}">
                  <a16:creationId xmlns:a16="http://schemas.microsoft.com/office/drawing/2014/main" id="{D700638D-5C48-4EF9-B280-8CF3679094B2}"/>
                </a:ext>
              </a:extLst>
            </p:cNvPr>
            <p:cNvSpPr>
              <a:spLocks noChangeArrowheads="1"/>
            </p:cNvSpPr>
            <p:nvPr/>
          </p:nvSpPr>
          <p:spPr bwMode="auto">
            <a:xfrm>
              <a:off x="3273469"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54" name="Rectangle 26">
              <a:extLst>
                <a:ext uri="{FF2B5EF4-FFF2-40B4-BE49-F238E27FC236}">
                  <a16:creationId xmlns:a16="http://schemas.microsoft.com/office/drawing/2014/main" id="{6FDD2185-FE43-4A17-96FE-CE94F6E94D10}"/>
                </a:ext>
              </a:extLst>
            </p:cNvPr>
            <p:cNvSpPr>
              <a:spLocks noChangeArrowheads="1"/>
            </p:cNvSpPr>
            <p:nvPr/>
          </p:nvSpPr>
          <p:spPr bwMode="auto">
            <a:xfrm>
              <a:off x="4433181"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55" name="Rectangle 26">
              <a:extLst>
                <a:ext uri="{FF2B5EF4-FFF2-40B4-BE49-F238E27FC236}">
                  <a16:creationId xmlns:a16="http://schemas.microsoft.com/office/drawing/2014/main" id="{0C065EC7-8BCD-400C-959B-7E874B195A04}"/>
                </a:ext>
              </a:extLst>
            </p:cNvPr>
            <p:cNvSpPr>
              <a:spLocks noChangeArrowheads="1"/>
            </p:cNvSpPr>
            <p:nvPr/>
          </p:nvSpPr>
          <p:spPr bwMode="auto">
            <a:xfrm>
              <a:off x="3711663" y="4352924"/>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5</a:t>
              </a:r>
            </a:p>
          </p:txBody>
        </p:sp>
      </p:grpSp>
      <p:cxnSp>
        <p:nvCxnSpPr>
          <p:cNvPr id="56" name="Straight Connector 55">
            <a:extLst>
              <a:ext uri="{FF2B5EF4-FFF2-40B4-BE49-F238E27FC236}">
                <a16:creationId xmlns:a16="http://schemas.microsoft.com/office/drawing/2014/main" id="{5CE7E98E-6AC2-43DD-91A1-3DB86A1BA3C2}"/>
              </a:ext>
            </a:extLst>
          </p:cNvPr>
          <p:cNvCxnSpPr>
            <a:cxnSpLocks/>
          </p:cNvCxnSpPr>
          <p:nvPr/>
        </p:nvCxnSpPr>
        <p:spPr>
          <a:xfrm flipV="1">
            <a:off x="8505689" y="4446671"/>
            <a:ext cx="368190" cy="760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4400D30-0E48-4928-B02A-7906817FB937}"/>
              </a:ext>
            </a:extLst>
          </p:cNvPr>
          <p:cNvCxnSpPr>
            <a:cxnSpLocks/>
          </p:cNvCxnSpPr>
          <p:nvPr/>
        </p:nvCxnSpPr>
        <p:spPr>
          <a:xfrm flipH="1" flipV="1">
            <a:off x="8494821" y="4449665"/>
            <a:ext cx="407084" cy="796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AutoShape 22">
            <a:extLst>
              <a:ext uri="{FF2B5EF4-FFF2-40B4-BE49-F238E27FC236}">
                <a16:creationId xmlns:a16="http://schemas.microsoft.com/office/drawing/2014/main" id="{CB0185D9-E43C-4C83-9A98-8EB6C2815F02}"/>
              </a:ext>
            </a:extLst>
          </p:cNvPr>
          <p:cNvCxnSpPr>
            <a:cxnSpLocks noChangeShapeType="1"/>
          </p:cNvCxnSpPr>
          <p:nvPr/>
        </p:nvCxnSpPr>
        <p:spPr bwMode="auto">
          <a:xfrm flipV="1">
            <a:off x="5071185" y="5246491"/>
            <a:ext cx="789098" cy="813594"/>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59" name="Line 16">
            <a:extLst>
              <a:ext uri="{FF2B5EF4-FFF2-40B4-BE49-F238E27FC236}">
                <a16:creationId xmlns:a16="http://schemas.microsoft.com/office/drawing/2014/main" id="{6D1EEE10-D3A7-414A-8E0F-F020958CE155}"/>
              </a:ext>
            </a:extLst>
          </p:cNvPr>
          <p:cNvSpPr>
            <a:spLocks noChangeShapeType="1"/>
          </p:cNvSpPr>
          <p:nvPr/>
        </p:nvSpPr>
        <p:spPr bwMode="auto">
          <a:xfrm flipV="1">
            <a:off x="1889496" y="4639176"/>
            <a:ext cx="90853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0" name="Line 16">
            <a:extLst>
              <a:ext uri="{FF2B5EF4-FFF2-40B4-BE49-F238E27FC236}">
                <a16:creationId xmlns:a16="http://schemas.microsoft.com/office/drawing/2014/main" id="{0420D19E-2226-41C5-A8B6-CE0A99554809}"/>
              </a:ext>
            </a:extLst>
          </p:cNvPr>
          <p:cNvSpPr>
            <a:spLocks noChangeShapeType="1"/>
          </p:cNvSpPr>
          <p:nvPr/>
        </p:nvSpPr>
        <p:spPr bwMode="auto">
          <a:xfrm flipH="1">
            <a:off x="2111432" y="4877828"/>
            <a:ext cx="88114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1" name="Line 16">
            <a:extLst>
              <a:ext uri="{FF2B5EF4-FFF2-40B4-BE49-F238E27FC236}">
                <a16:creationId xmlns:a16="http://schemas.microsoft.com/office/drawing/2014/main" id="{41799524-F55F-4169-BE6C-A9799471BDB8}"/>
              </a:ext>
            </a:extLst>
          </p:cNvPr>
          <p:cNvSpPr>
            <a:spLocks noChangeShapeType="1"/>
          </p:cNvSpPr>
          <p:nvPr/>
        </p:nvSpPr>
        <p:spPr bwMode="auto">
          <a:xfrm flipV="1">
            <a:off x="4181825" y="4639176"/>
            <a:ext cx="90853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2" name="Line 16">
            <a:extLst>
              <a:ext uri="{FF2B5EF4-FFF2-40B4-BE49-F238E27FC236}">
                <a16:creationId xmlns:a16="http://schemas.microsoft.com/office/drawing/2014/main" id="{7308AF75-C021-45E1-9CFD-E760121E71DD}"/>
              </a:ext>
            </a:extLst>
          </p:cNvPr>
          <p:cNvSpPr>
            <a:spLocks noChangeShapeType="1"/>
          </p:cNvSpPr>
          <p:nvPr/>
        </p:nvSpPr>
        <p:spPr bwMode="auto">
          <a:xfrm flipH="1">
            <a:off x="4384740" y="4953000"/>
            <a:ext cx="88114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3" name="Line 16">
            <a:extLst>
              <a:ext uri="{FF2B5EF4-FFF2-40B4-BE49-F238E27FC236}">
                <a16:creationId xmlns:a16="http://schemas.microsoft.com/office/drawing/2014/main" id="{D362A4F5-3CA6-4264-A809-1C259F33B128}"/>
              </a:ext>
            </a:extLst>
          </p:cNvPr>
          <p:cNvSpPr>
            <a:spLocks noChangeShapeType="1"/>
          </p:cNvSpPr>
          <p:nvPr/>
        </p:nvSpPr>
        <p:spPr bwMode="auto">
          <a:xfrm flipV="1">
            <a:off x="6477000" y="4639176"/>
            <a:ext cx="83820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4" name="Line 16">
            <a:extLst>
              <a:ext uri="{FF2B5EF4-FFF2-40B4-BE49-F238E27FC236}">
                <a16:creationId xmlns:a16="http://schemas.microsoft.com/office/drawing/2014/main" id="{77DAFB37-E4AA-4FE3-854B-999200DA092F}"/>
              </a:ext>
            </a:extLst>
          </p:cNvPr>
          <p:cNvSpPr>
            <a:spLocks noChangeShapeType="1"/>
          </p:cNvSpPr>
          <p:nvPr/>
        </p:nvSpPr>
        <p:spPr bwMode="auto">
          <a:xfrm flipH="1">
            <a:off x="6677069" y="4953000"/>
            <a:ext cx="88114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9" name="Rectangle 2">
            <a:extLst>
              <a:ext uri="{FF2B5EF4-FFF2-40B4-BE49-F238E27FC236}">
                <a16:creationId xmlns:a16="http://schemas.microsoft.com/office/drawing/2014/main" id="{FD615101-6A32-4ABE-B703-D00FDD3039BB}"/>
              </a:ext>
            </a:extLst>
          </p:cNvPr>
          <p:cNvSpPr>
            <a:spLocks noGrp="1" noChangeArrowheads="1"/>
          </p:cNvSpPr>
          <p:nvPr>
            <p:ph type="title"/>
          </p:nvPr>
        </p:nvSpPr>
        <p:spPr>
          <a:xfrm>
            <a:off x="0" y="70147"/>
            <a:ext cx="8243887" cy="735012"/>
          </a:xfrm>
        </p:spPr>
        <p:txBody>
          <a:bodyPr/>
          <a:lstStyle/>
          <a:p>
            <a:pPr eaLnBrk="1" hangingPunct="1">
              <a:defRPr/>
            </a:pPr>
            <a:r>
              <a:rPr lang="fr-FR" dirty="0" err="1"/>
              <a:t>Delete</a:t>
            </a:r>
            <a:r>
              <a:rPr lang="fr-FR" dirty="0"/>
              <a:t> a </a:t>
            </a:r>
            <a:r>
              <a:rPr lang="fr-FR" dirty="0" err="1"/>
              <a:t>node</a:t>
            </a:r>
            <a:r>
              <a:rPr lang="fr-FR" dirty="0"/>
              <a:t> </a:t>
            </a:r>
            <a:r>
              <a:rPr lang="fr-FR" dirty="0" err="1"/>
              <a:t>pointed</a:t>
            </a:r>
            <a:r>
              <a:rPr lang="fr-FR" dirty="0"/>
              <a:t> by the pointer p</a:t>
            </a:r>
            <a:endParaRPr lang="fr-FR" sz="4000" dirty="0"/>
          </a:p>
        </p:txBody>
      </p:sp>
      <p:cxnSp>
        <p:nvCxnSpPr>
          <p:cNvPr id="65" name="AutoShape 22">
            <a:extLst>
              <a:ext uri="{FF2B5EF4-FFF2-40B4-BE49-F238E27FC236}">
                <a16:creationId xmlns:a16="http://schemas.microsoft.com/office/drawing/2014/main" id="{E2326B54-2B4A-4F47-806C-0C2792E54DF0}"/>
              </a:ext>
            </a:extLst>
          </p:cNvPr>
          <p:cNvCxnSpPr>
            <a:cxnSpLocks noChangeShapeType="1"/>
          </p:cNvCxnSpPr>
          <p:nvPr/>
        </p:nvCxnSpPr>
        <p:spPr bwMode="auto">
          <a:xfrm flipV="1">
            <a:off x="7409788" y="5246491"/>
            <a:ext cx="789098" cy="813594"/>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66" name="Text Box 33">
            <a:extLst>
              <a:ext uri="{FF2B5EF4-FFF2-40B4-BE49-F238E27FC236}">
                <a16:creationId xmlns:a16="http://schemas.microsoft.com/office/drawing/2014/main" id="{1737AB33-E86B-41EB-9335-756B6B679AB4}"/>
              </a:ext>
            </a:extLst>
          </p:cNvPr>
          <p:cNvSpPr txBox="1">
            <a:spLocks noChangeArrowheads="1"/>
          </p:cNvSpPr>
          <p:nvPr/>
        </p:nvSpPr>
        <p:spPr bwMode="auto">
          <a:xfrm>
            <a:off x="6840537" y="6076890"/>
            <a:ext cx="10080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fr-FR" altLang="en-US" sz="2000" dirty="0" err="1">
                <a:latin typeface="Arial" panose="020B0604020202020204" pitchFamily="34" charset="0"/>
                <a:cs typeface="Arial" panose="020B0604020202020204" pitchFamily="34" charset="0"/>
              </a:rPr>
              <a:t>tail</a:t>
            </a:r>
            <a:endParaRPr lang="fr-FR"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063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4786"/>
                                        </p:tgtEl>
                                        <p:attrNameLst>
                                          <p:attrName>style.visibility</p:attrName>
                                        </p:attrNameLst>
                                      </p:cBhvr>
                                      <p:to>
                                        <p:strVal val="visible"/>
                                      </p:to>
                                    </p:set>
                                    <p:animEffect transition="in" filter="wipe(left)">
                                      <p:cBhvr>
                                        <p:cTn id="7" dur="500"/>
                                        <p:tgtEl>
                                          <p:spTgt spid="74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5">
            <a:extLst>
              <a:ext uri="{FF2B5EF4-FFF2-40B4-BE49-F238E27FC236}">
                <a16:creationId xmlns:a16="http://schemas.microsoft.com/office/drawing/2014/main" id="{06936B21-9E2D-4E61-8A36-C4E0A260AEAF}"/>
              </a:ext>
            </a:extLst>
          </p:cNvPr>
          <p:cNvSpPr>
            <a:spLocks noGrp="1"/>
          </p:cNvSpPr>
          <p:nvPr>
            <p:ph type="sldNum" sz="quarter" idx="12"/>
          </p:nvPr>
        </p:nvSpPr>
        <p:spPr>
          <a:xfrm>
            <a:off x="8509000" y="6359525"/>
            <a:ext cx="558800" cy="330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9D095D54-5669-4061-A418-0CFC2CDC61F6}" type="slidenum">
              <a:rPr lang="en-US" altLang="en-US"/>
              <a:pPr/>
              <a:t>118</a:t>
            </a:fld>
            <a:endParaRPr lang="en-US" altLang="en-US"/>
          </a:p>
        </p:txBody>
      </p:sp>
      <p:sp>
        <p:nvSpPr>
          <p:cNvPr id="75780" name="Rectangle 3">
            <a:extLst>
              <a:ext uri="{FF2B5EF4-FFF2-40B4-BE49-F238E27FC236}">
                <a16:creationId xmlns:a16="http://schemas.microsoft.com/office/drawing/2014/main" id="{6B4E54CC-0CF2-4CFB-9277-9B73127A4956}"/>
              </a:ext>
            </a:extLst>
          </p:cNvPr>
          <p:cNvSpPr>
            <a:spLocks noGrp="1" noChangeArrowheads="1"/>
          </p:cNvSpPr>
          <p:nvPr>
            <p:ph type="body" idx="1"/>
          </p:nvPr>
        </p:nvSpPr>
        <p:spPr>
          <a:xfrm>
            <a:off x="0" y="838200"/>
            <a:ext cx="9067800" cy="5562600"/>
          </a:xfrm>
        </p:spPr>
        <p:txBody>
          <a:bodyPr/>
          <a:lstStyle/>
          <a:p>
            <a:pPr eaLnBrk="1" hangingPunct="1">
              <a:buFontTx/>
              <a:buNone/>
            </a:pPr>
            <a:r>
              <a:rPr lang="fr-FR" altLang="en-US" sz="2000" dirty="0" err="1">
                <a:latin typeface="Courier New" panose="02070309020205020404" pitchFamily="49" charset="0"/>
              </a:rPr>
              <a:t>void</a:t>
            </a:r>
            <a:r>
              <a:rPr lang="fr-FR" altLang="en-US" sz="2000" dirty="0">
                <a:latin typeface="Courier New" panose="02070309020205020404" pitchFamily="49" charset="0"/>
              </a:rPr>
              <a:t> </a:t>
            </a:r>
            <a:r>
              <a:rPr lang="fr-FR" altLang="en-US" sz="2000" dirty="0" err="1">
                <a:latin typeface="Courier New" panose="02070309020205020404" pitchFamily="49" charset="0"/>
              </a:rPr>
              <a:t>Delete_Node</a:t>
            </a:r>
            <a:r>
              <a:rPr lang="fr-FR" altLang="en-US" sz="2000" dirty="0">
                <a:latin typeface="Courier New" panose="02070309020205020404" pitchFamily="49" charset="0"/>
              </a:rPr>
              <a:t> (</a:t>
            </a:r>
            <a:r>
              <a:rPr lang="fr-FR" altLang="en-US" sz="2000" dirty="0" err="1">
                <a:latin typeface="Courier New" panose="02070309020205020404" pitchFamily="49" charset="0"/>
              </a:rPr>
              <a:t>ddlist</a:t>
            </a:r>
            <a:r>
              <a:rPr lang="fr-FR" altLang="en-US" sz="2000" dirty="0">
                <a:latin typeface="Courier New" panose="02070309020205020404" pitchFamily="49" charset="0"/>
              </a:rPr>
              <a:t> *p){</a:t>
            </a:r>
          </a:p>
          <a:p>
            <a:pPr lvl="1" eaLnBrk="1" hangingPunct="1">
              <a:buNone/>
            </a:pPr>
            <a:r>
              <a:rPr lang="fr-FR" altLang="en-US" sz="1600" dirty="0">
                <a:latin typeface="Courier New" panose="02070309020205020404" pitchFamily="49" charset="0"/>
              </a:rPr>
              <a:t> </a:t>
            </a:r>
            <a:r>
              <a:rPr lang="fr-FR" altLang="en-US" sz="2000" dirty="0">
                <a:latin typeface="Courier New" panose="02070309020205020404" pitchFamily="49" charset="0"/>
              </a:rPr>
              <a:t>if (</a:t>
            </a:r>
            <a:r>
              <a:rPr lang="fr-FR" altLang="en-US" sz="2000" dirty="0" err="1">
                <a:latin typeface="Courier New" panose="02070309020205020404" pitchFamily="49" charset="0"/>
              </a:rPr>
              <a:t>head</a:t>
            </a:r>
            <a:r>
              <a:rPr lang="fr-FR" altLang="en-US" sz="2000" dirty="0">
                <a:latin typeface="Courier New" panose="02070309020205020404" pitchFamily="49" charset="0"/>
              </a:rPr>
              <a:t> == NULL) </a:t>
            </a:r>
            <a:r>
              <a:rPr lang="fr-FR" altLang="en-US" sz="2000" dirty="0" err="1">
                <a:latin typeface="Courier New" panose="02070309020205020404" pitchFamily="49" charset="0"/>
              </a:rPr>
              <a:t>printf</a:t>
            </a:r>
            <a:r>
              <a:rPr lang="fr-FR" altLang="en-US" sz="2000" dirty="0">
                <a:latin typeface="Courier New" panose="02070309020205020404" pitchFamily="49" charset="0"/>
              </a:rPr>
              <a:t>(”</a:t>
            </a:r>
            <a:r>
              <a:rPr lang="fr-FR" altLang="en-US" sz="2000" dirty="0" err="1">
                <a:latin typeface="Courier New" panose="02070309020205020404" pitchFamily="49" charset="0"/>
              </a:rPr>
              <a:t>Empty</a:t>
            </a:r>
            <a:r>
              <a:rPr lang="fr-FR" altLang="en-US" sz="2000" dirty="0">
                <a:latin typeface="Courier New" panose="02070309020205020404" pitchFamily="49" charset="0"/>
              </a:rPr>
              <a:t> </a:t>
            </a:r>
            <a:r>
              <a:rPr lang="fr-FR" altLang="en-US" sz="2000" dirty="0" err="1">
                <a:latin typeface="Courier New" panose="02070309020205020404" pitchFamily="49" charset="0"/>
              </a:rPr>
              <a:t>list</a:t>
            </a:r>
            <a:r>
              <a:rPr lang="fr-FR" altLang="en-US" sz="2000" dirty="0">
                <a:latin typeface="Courier New" panose="02070309020205020404" pitchFamily="49" charset="0"/>
              </a:rPr>
              <a:t>”);</a:t>
            </a:r>
          </a:p>
          <a:p>
            <a:pPr lvl="1" eaLnBrk="1" hangingPunct="1">
              <a:buNone/>
            </a:pPr>
            <a:r>
              <a:rPr lang="fr-FR" altLang="en-US" sz="2000" dirty="0">
                <a:latin typeface="Courier New" panose="02070309020205020404" pitchFamily="49" charset="0"/>
              </a:rPr>
              <a:t> </a:t>
            </a:r>
            <a:r>
              <a:rPr lang="fr-FR" altLang="en-US" sz="2000" dirty="0" err="1">
                <a:latin typeface="Courier New" panose="02070309020205020404" pitchFamily="49" charset="0"/>
              </a:rPr>
              <a:t>else</a:t>
            </a:r>
            <a:r>
              <a:rPr lang="fr-FR" altLang="en-US" sz="2000" dirty="0">
                <a:latin typeface="Courier New" panose="02070309020205020404" pitchFamily="49" charset="0"/>
              </a:rPr>
              <a:t> {</a:t>
            </a:r>
          </a:p>
          <a:p>
            <a:pPr lvl="1" eaLnBrk="1" hangingPunct="1">
              <a:buNone/>
            </a:pPr>
            <a:r>
              <a:rPr lang="fr-FR" altLang="en-US" sz="2000" dirty="0">
                <a:latin typeface="Courier New" panose="02070309020205020404" pitchFamily="49" charset="0"/>
              </a:rPr>
              <a:t>	 if (p==</a:t>
            </a:r>
            <a:r>
              <a:rPr lang="fr-FR" altLang="en-US" sz="2000" dirty="0" err="1">
                <a:latin typeface="Courier New" panose="02070309020205020404" pitchFamily="49" charset="0"/>
              </a:rPr>
              <a:t>head</a:t>
            </a:r>
            <a:r>
              <a:rPr lang="fr-FR" altLang="en-US" sz="2000" dirty="0">
                <a:latin typeface="Courier New" panose="02070309020205020404" pitchFamily="49" charset="0"/>
              </a:rPr>
              <a:t>) </a:t>
            </a:r>
            <a:r>
              <a:rPr lang="fr-FR" altLang="en-US" sz="2000" dirty="0" err="1">
                <a:latin typeface="Courier New" panose="02070309020205020404" pitchFamily="49" charset="0"/>
              </a:rPr>
              <a:t>head</a:t>
            </a:r>
            <a:r>
              <a:rPr lang="fr-FR" altLang="en-US" sz="2000" dirty="0">
                <a:latin typeface="Courier New" panose="02070309020205020404" pitchFamily="49" charset="0"/>
              </a:rPr>
              <a:t> = </a:t>
            </a:r>
            <a:r>
              <a:rPr lang="fr-FR" altLang="en-US" sz="2000" dirty="0" err="1">
                <a:latin typeface="Courier New" panose="02070309020205020404" pitchFamily="49" charset="0"/>
              </a:rPr>
              <a:t>head</a:t>
            </a:r>
            <a:r>
              <a:rPr lang="fr-FR" altLang="en-US" sz="2000" dirty="0">
                <a:latin typeface="Courier New" panose="02070309020205020404" pitchFamily="49" charset="0"/>
              </a:rPr>
              <a:t>-&gt;</a:t>
            </a:r>
            <a:r>
              <a:rPr lang="fr-FR" altLang="en-US" sz="2000" dirty="0" err="1">
                <a:latin typeface="Courier New" panose="02070309020205020404" pitchFamily="49" charset="0"/>
              </a:rPr>
              <a:t>next</a:t>
            </a:r>
            <a:r>
              <a:rPr lang="fr-FR" altLang="en-US" sz="2000" dirty="0">
                <a:latin typeface="Courier New" panose="02070309020205020404" pitchFamily="49" charset="0"/>
              </a:rPr>
              <a:t>; </a:t>
            </a:r>
            <a:r>
              <a:rPr lang="fr-FR" altLang="en-US" sz="1800" dirty="0">
                <a:latin typeface="Courier New" panose="02070309020205020404" pitchFamily="49" charset="0"/>
              </a:rPr>
              <a:t>//</a:t>
            </a:r>
            <a:r>
              <a:rPr lang="fr-FR" altLang="en-US" sz="1800" dirty="0" err="1">
                <a:latin typeface="Courier New" panose="02070309020205020404" pitchFamily="49" charset="0"/>
              </a:rPr>
              <a:t>Delete</a:t>
            </a:r>
            <a:r>
              <a:rPr lang="fr-FR" altLang="en-US" sz="1800" dirty="0">
                <a:latin typeface="Courier New" panose="02070309020205020404" pitchFamily="49" charset="0"/>
              </a:rPr>
              <a:t> first </a:t>
            </a:r>
            <a:r>
              <a:rPr lang="fr-FR" altLang="en-US" sz="1800" dirty="0" err="1">
                <a:latin typeface="Courier New" panose="02070309020205020404" pitchFamily="49" charset="0"/>
              </a:rPr>
              <a:t>element</a:t>
            </a:r>
            <a:r>
              <a:rPr lang="fr-FR" altLang="en-US" sz="1800" dirty="0">
                <a:latin typeface="Courier New" panose="02070309020205020404" pitchFamily="49" charset="0"/>
              </a:rPr>
              <a:t>   </a:t>
            </a:r>
          </a:p>
          <a:p>
            <a:pPr lvl="1" eaLnBrk="1" hangingPunct="1">
              <a:buNone/>
            </a:pPr>
            <a:r>
              <a:rPr lang="fr-FR" altLang="en-US" sz="2000" dirty="0">
                <a:solidFill>
                  <a:srgbClr val="000099"/>
                </a:solidFill>
                <a:latin typeface="Courier New" panose="02070309020205020404" pitchFamily="49" charset="0"/>
              </a:rPr>
              <a:t>   </a:t>
            </a:r>
            <a:r>
              <a:rPr lang="fr-FR" altLang="en-US" sz="2000" dirty="0" err="1">
                <a:solidFill>
                  <a:srgbClr val="000099"/>
                </a:solidFill>
                <a:latin typeface="Courier New" panose="02070309020205020404" pitchFamily="49" charset="0"/>
              </a:rPr>
              <a:t>else</a:t>
            </a:r>
            <a:r>
              <a:rPr lang="fr-FR" altLang="en-US" sz="2000" dirty="0">
                <a:solidFill>
                  <a:srgbClr val="000099"/>
                </a:solidFill>
                <a:latin typeface="Courier New" panose="02070309020205020404" pitchFamily="49" charset="0"/>
              </a:rPr>
              <a:t> p-&gt;</a:t>
            </a:r>
            <a:r>
              <a:rPr lang="fr-FR" altLang="en-US" sz="2000" dirty="0" err="1">
                <a:solidFill>
                  <a:srgbClr val="000099"/>
                </a:solidFill>
                <a:latin typeface="Courier New" panose="02070309020205020404" pitchFamily="49" charset="0"/>
              </a:rPr>
              <a:t>prev</a:t>
            </a:r>
            <a:r>
              <a:rPr lang="fr-FR" altLang="en-US" sz="2000" dirty="0">
                <a:solidFill>
                  <a:srgbClr val="000099"/>
                </a:solidFill>
                <a:latin typeface="Courier New" panose="02070309020205020404" pitchFamily="49" charset="0"/>
              </a:rPr>
              <a:t>-&gt;</a:t>
            </a:r>
            <a:r>
              <a:rPr lang="fr-FR" altLang="en-US" sz="2000" dirty="0" err="1">
                <a:solidFill>
                  <a:srgbClr val="000099"/>
                </a:solidFill>
                <a:latin typeface="Courier New" panose="02070309020205020404" pitchFamily="49" charset="0"/>
              </a:rPr>
              <a:t>next</a:t>
            </a:r>
            <a:r>
              <a:rPr lang="fr-FR" altLang="en-US" sz="2000" dirty="0">
                <a:solidFill>
                  <a:srgbClr val="000099"/>
                </a:solidFill>
                <a:latin typeface="Courier New" panose="02070309020205020404" pitchFamily="49" charset="0"/>
              </a:rPr>
              <a:t> = p-&gt;</a:t>
            </a:r>
            <a:r>
              <a:rPr lang="fr-FR" altLang="en-US" sz="2000" dirty="0" err="1">
                <a:solidFill>
                  <a:srgbClr val="000099"/>
                </a:solidFill>
                <a:latin typeface="Courier New" panose="02070309020205020404" pitchFamily="49" charset="0"/>
              </a:rPr>
              <a:t>next</a:t>
            </a:r>
            <a:r>
              <a:rPr lang="fr-FR" altLang="en-US" sz="2000" dirty="0">
                <a:solidFill>
                  <a:srgbClr val="000099"/>
                </a:solidFill>
                <a:latin typeface="Courier New" panose="02070309020205020404" pitchFamily="49" charset="0"/>
              </a:rPr>
              <a:t>;</a:t>
            </a:r>
          </a:p>
          <a:p>
            <a:pPr lvl="1" eaLnBrk="1" hangingPunct="1">
              <a:buNone/>
            </a:pPr>
            <a:r>
              <a:rPr lang="fr-FR" altLang="en-US" sz="2000" dirty="0">
                <a:latin typeface="Courier New" panose="02070309020205020404" pitchFamily="49" charset="0"/>
              </a:rPr>
              <a:t>  </a:t>
            </a:r>
            <a:r>
              <a:rPr lang="fr-FR" altLang="en-US" sz="2000" dirty="0">
                <a:solidFill>
                  <a:srgbClr val="FF0000"/>
                </a:solidFill>
                <a:latin typeface="Courier New" panose="02070309020205020404" pitchFamily="49" charset="0"/>
              </a:rPr>
              <a:t> if (p-&gt;</a:t>
            </a:r>
            <a:r>
              <a:rPr lang="fr-FR" altLang="en-US" sz="2000" dirty="0" err="1">
                <a:solidFill>
                  <a:srgbClr val="FF0000"/>
                </a:solidFill>
                <a:latin typeface="Courier New" panose="02070309020205020404" pitchFamily="49" charset="0"/>
              </a:rPr>
              <a:t>next</a:t>
            </a:r>
            <a:r>
              <a:rPr lang="fr-FR" altLang="en-US" sz="2000" dirty="0">
                <a:solidFill>
                  <a:srgbClr val="FF0000"/>
                </a:solidFill>
                <a:latin typeface="Courier New" panose="02070309020205020404" pitchFamily="49" charset="0"/>
              </a:rPr>
              <a:t>!=NULL) p-&gt;</a:t>
            </a:r>
            <a:r>
              <a:rPr lang="fr-FR" altLang="en-US" sz="2000" dirty="0" err="1">
                <a:solidFill>
                  <a:srgbClr val="FF0000"/>
                </a:solidFill>
                <a:latin typeface="Courier New" panose="02070309020205020404" pitchFamily="49" charset="0"/>
              </a:rPr>
              <a:t>next</a:t>
            </a:r>
            <a:r>
              <a:rPr lang="fr-FR" altLang="en-US" sz="2000" dirty="0">
                <a:solidFill>
                  <a:srgbClr val="FF0000"/>
                </a:solidFill>
                <a:latin typeface="Courier New" panose="02070309020205020404" pitchFamily="49" charset="0"/>
              </a:rPr>
              <a:t>-&gt;</a:t>
            </a:r>
            <a:r>
              <a:rPr lang="fr-FR" altLang="en-US" sz="2000" dirty="0" err="1">
                <a:solidFill>
                  <a:srgbClr val="FF0000"/>
                </a:solidFill>
                <a:latin typeface="Courier New" panose="02070309020205020404" pitchFamily="49" charset="0"/>
              </a:rPr>
              <a:t>prev</a:t>
            </a:r>
            <a:r>
              <a:rPr lang="fr-FR" altLang="en-US" sz="2000" dirty="0">
                <a:solidFill>
                  <a:srgbClr val="FF0000"/>
                </a:solidFill>
                <a:latin typeface="Courier New" panose="02070309020205020404" pitchFamily="49" charset="0"/>
              </a:rPr>
              <a:t> = p-&gt;</a:t>
            </a:r>
            <a:r>
              <a:rPr lang="fr-FR" altLang="en-US" sz="2000" dirty="0" err="1">
                <a:solidFill>
                  <a:srgbClr val="FF0000"/>
                </a:solidFill>
                <a:latin typeface="Courier New" panose="02070309020205020404" pitchFamily="49" charset="0"/>
              </a:rPr>
              <a:t>prev</a:t>
            </a:r>
            <a:r>
              <a:rPr lang="fr-FR" altLang="en-US" sz="2000" dirty="0">
                <a:solidFill>
                  <a:srgbClr val="FF0000"/>
                </a:solidFill>
                <a:latin typeface="Courier New" panose="02070309020205020404" pitchFamily="49" charset="0"/>
              </a:rPr>
              <a:t>;</a:t>
            </a:r>
          </a:p>
          <a:p>
            <a:pPr lvl="1" eaLnBrk="1" hangingPunct="1">
              <a:buNone/>
            </a:pPr>
            <a:r>
              <a:rPr lang="fr-FR" altLang="en-US" sz="2000" dirty="0">
                <a:solidFill>
                  <a:srgbClr val="FF0000"/>
                </a:solidFill>
                <a:latin typeface="Courier New" panose="02070309020205020404" pitchFamily="49" charset="0"/>
              </a:rPr>
              <a:t>   </a:t>
            </a:r>
            <a:r>
              <a:rPr lang="fr-FR" altLang="en-US" sz="2000" dirty="0" err="1">
                <a:solidFill>
                  <a:srgbClr val="FF0000"/>
                </a:solidFill>
                <a:latin typeface="Courier New" panose="02070309020205020404" pitchFamily="49" charset="0"/>
              </a:rPr>
              <a:t>else</a:t>
            </a:r>
            <a:r>
              <a:rPr lang="fr-FR" altLang="en-US" sz="2000" dirty="0">
                <a:solidFill>
                  <a:srgbClr val="FF0000"/>
                </a:solidFill>
                <a:latin typeface="Courier New" panose="02070309020205020404" pitchFamily="49" charset="0"/>
              </a:rPr>
              <a:t> </a:t>
            </a:r>
            <a:r>
              <a:rPr lang="fr-FR" altLang="en-US" sz="2000" dirty="0" err="1">
                <a:solidFill>
                  <a:srgbClr val="FF0000"/>
                </a:solidFill>
                <a:latin typeface="Courier New" panose="02070309020205020404" pitchFamily="49" charset="0"/>
              </a:rPr>
              <a:t>tail</a:t>
            </a:r>
            <a:r>
              <a:rPr lang="fr-FR" altLang="en-US" sz="2000" dirty="0">
                <a:solidFill>
                  <a:srgbClr val="FF0000"/>
                </a:solidFill>
                <a:latin typeface="Courier New" panose="02070309020205020404" pitchFamily="49" charset="0"/>
              </a:rPr>
              <a:t> = p-&gt;</a:t>
            </a:r>
            <a:r>
              <a:rPr lang="fr-FR" altLang="en-US" sz="2000" dirty="0" err="1">
                <a:solidFill>
                  <a:srgbClr val="FF0000"/>
                </a:solidFill>
                <a:latin typeface="Courier New" panose="02070309020205020404" pitchFamily="49" charset="0"/>
              </a:rPr>
              <a:t>prev</a:t>
            </a:r>
            <a:r>
              <a:rPr lang="fr-FR" altLang="en-US" sz="2000" dirty="0">
                <a:solidFill>
                  <a:srgbClr val="FF0000"/>
                </a:solidFill>
                <a:latin typeface="Courier New" panose="02070309020205020404" pitchFamily="49" charset="0"/>
              </a:rPr>
              <a:t>;</a:t>
            </a:r>
          </a:p>
          <a:p>
            <a:pPr lvl="1" eaLnBrk="1" hangingPunct="1">
              <a:buNone/>
            </a:pPr>
            <a:r>
              <a:rPr lang="fr-FR" altLang="en-US" sz="2000" dirty="0">
                <a:solidFill>
                  <a:srgbClr val="FF0000"/>
                </a:solidFill>
                <a:latin typeface="Courier New" panose="02070309020205020404" pitchFamily="49" charset="0"/>
              </a:rPr>
              <a:t>  </a:t>
            </a:r>
            <a:r>
              <a:rPr lang="fr-FR" altLang="en-US" sz="2000" dirty="0">
                <a:latin typeface="Courier New" panose="02070309020205020404" pitchFamily="49" charset="0"/>
              </a:rPr>
              <a:t> free(p);</a:t>
            </a:r>
          </a:p>
          <a:p>
            <a:pPr lvl="1" eaLnBrk="1" hangingPunct="1">
              <a:buNone/>
            </a:pPr>
            <a:r>
              <a:rPr lang="fr-FR" altLang="en-US" sz="2000" dirty="0">
                <a:latin typeface="Courier New" panose="02070309020205020404" pitchFamily="49" charset="0"/>
              </a:rPr>
              <a:t> }</a:t>
            </a:r>
          </a:p>
          <a:p>
            <a:pPr eaLnBrk="1" hangingPunct="1">
              <a:buFontTx/>
              <a:buNone/>
            </a:pPr>
            <a:r>
              <a:rPr lang="fr-FR" altLang="en-US" sz="2000" dirty="0">
                <a:latin typeface="Courier New" panose="02070309020205020404" pitchFamily="49" charset="0"/>
              </a:rPr>
              <a:t>}</a:t>
            </a:r>
          </a:p>
        </p:txBody>
      </p:sp>
      <p:cxnSp>
        <p:nvCxnSpPr>
          <p:cNvPr id="75810" name="AutoShape 34">
            <a:extLst>
              <a:ext uri="{FF2B5EF4-FFF2-40B4-BE49-F238E27FC236}">
                <a16:creationId xmlns:a16="http://schemas.microsoft.com/office/drawing/2014/main" id="{F462A455-04FA-41CD-B88F-527F03E55341}"/>
              </a:ext>
            </a:extLst>
          </p:cNvPr>
          <p:cNvCxnSpPr>
            <a:cxnSpLocks noChangeShapeType="1"/>
          </p:cNvCxnSpPr>
          <p:nvPr/>
        </p:nvCxnSpPr>
        <p:spPr bwMode="auto">
          <a:xfrm rot="5400000">
            <a:off x="5576865" y="3331039"/>
            <a:ext cx="15875" cy="3887787"/>
          </a:xfrm>
          <a:prstGeom prst="curvedConnector3">
            <a:avLst>
              <a:gd name="adj1" fmla="val 1530000"/>
            </a:avLst>
          </a:prstGeom>
          <a:noFill/>
          <a:ln w="41275">
            <a:solidFill>
              <a:srgbClr val="FF6600"/>
            </a:solidFill>
            <a:round/>
            <a:headEnd/>
            <a:tailEnd type="triangle" w="med" len="med"/>
          </a:ln>
          <a:extLst>
            <a:ext uri="{909E8E84-426E-40DD-AFC4-6F175D3DCCD1}">
              <a14:hiddenFill xmlns:a14="http://schemas.microsoft.com/office/drawing/2010/main">
                <a:noFill/>
              </a14:hiddenFill>
            </a:ext>
          </a:extLst>
        </p:spPr>
      </p:cxnSp>
      <p:cxnSp>
        <p:nvCxnSpPr>
          <p:cNvPr id="35" name="AutoShape 36">
            <a:extLst>
              <a:ext uri="{FF2B5EF4-FFF2-40B4-BE49-F238E27FC236}">
                <a16:creationId xmlns:a16="http://schemas.microsoft.com/office/drawing/2014/main" id="{CC364062-3506-436A-AE66-93160EF7EFDC}"/>
              </a:ext>
            </a:extLst>
          </p:cNvPr>
          <p:cNvCxnSpPr>
            <a:cxnSpLocks noChangeShapeType="1"/>
          </p:cNvCxnSpPr>
          <p:nvPr/>
        </p:nvCxnSpPr>
        <p:spPr bwMode="auto">
          <a:xfrm rot="5400000" flipV="1">
            <a:off x="5584697" y="2483440"/>
            <a:ext cx="15875" cy="3887787"/>
          </a:xfrm>
          <a:prstGeom prst="curvedConnector3">
            <a:avLst>
              <a:gd name="adj1" fmla="val -3639276"/>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cxnSp>
      <p:cxnSp>
        <p:nvCxnSpPr>
          <p:cNvPr id="36" name="AutoShape 22">
            <a:extLst>
              <a:ext uri="{FF2B5EF4-FFF2-40B4-BE49-F238E27FC236}">
                <a16:creationId xmlns:a16="http://schemas.microsoft.com/office/drawing/2014/main" id="{342F7C8D-6E68-4E18-97A6-43C2B1A668B4}"/>
              </a:ext>
            </a:extLst>
          </p:cNvPr>
          <p:cNvCxnSpPr>
            <a:cxnSpLocks noChangeShapeType="1"/>
            <a:endCxn id="42" idx="2"/>
          </p:cNvCxnSpPr>
          <p:nvPr/>
        </p:nvCxnSpPr>
        <p:spPr bwMode="auto">
          <a:xfrm flipV="1">
            <a:off x="550863" y="5257800"/>
            <a:ext cx="789098" cy="813594"/>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8" name="Text Box 34">
            <a:extLst>
              <a:ext uri="{FF2B5EF4-FFF2-40B4-BE49-F238E27FC236}">
                <a16:creationId xmlns:a16="http://schemas.microsoft.com/office/drawing/2014/main" id="{12AE4CE6-C6F5-4751-9BDA-C4FD562531A8}"/>
              </a:ext>
            </a:extLst>
          </p:cNvPr>
          <p:cNvSpPr txBox="1">
            <a:spLocks noChangeArrowheads="1"/>
          </p:cNvSpPr>
          <p:nvPr/>
        </p:nvSpPr>
        <p:spPr bwMode="auto">
          <a:xfrm>
            <a:off x="4714020" y="5723377"/>
            <a:ext cx="5064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rIns="54000">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fr-FR" altLang="en-US" sz="3000">
                <a:latin typeface="Arial" panose="020B0604020202020204" pitchFamily="34" charset="0"/>
                <a:cs typeface="Arial" panose="020B0604020202020204" pitchFamily="34" charset="0"/>
              </a:rPr>
              <a:t>p</a:t>
            </a:r>
          </a:p>
        </p:txBody>
      </p:sp>
      <p:grpSp>
        <p:nvGrpSpPr>
          <p:cNvPr id="39" name="Group 38">
            <a:extLst>
              <a:ext uri="{FF2B5EF4-FFF2-40B4-BE49-F238E27FC236}">
                <a16:creationId xmlns:a16="http://schemas.microsoft.com/office/drawing/2014/main" id="{D4C787FC-D238-4805-B268-76CEDB637F92}"/>
              </a:ext>
            </a:extLst>
          </p:cNvPr>
          <p:cNvGrpSpPr/>
          <p:nvPr/>
        </p:nvGrpSpPr>
        <p:grpSpPr>
          <a:xfrm>
            <a:off x="533400" y="4427334"/>
            <a:ext cx="1597906" cy="830466"/>
            <a:chOff x="942931" y="4306888"/>
            <a:chExt cx="1597906" cy="830466"/>
          </a:xfrm>
        </p:grpSpPr>
        <p:sp>
          <p:nvSpPr>
            <p:cNvPr id="40" name="Rectangle 26">
              <a:extLst>
                <a:ext uri="{FF2B5EF4-FFF2-40B4-BE49-F238E27FC236}">
                  <a16:creationId xmlns:a16="http://schemas.microsoft.com/office/drawing/2014/main" id="{D5411A62-D9B0-41F3-B770-7E8876D98D83}"/>
                </a:ext>
              </a:extLst>
            </p:cNvPr>
            <p:cNvSpPr>
              <a:spLocks noChangeArrowheads="1"/>
            </p:cNvSpPr>
            <p:nvPr/>
          </p:nvSpPr>
          <p:spPr bwMode="auto">
            <a:xfrm>
              <a:off x="2113844" y="4308366"/>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1" name="Rectangle 26">
              <a:extLst>
                <a:ext uri="{FF2B5EF4-FFF2-40B4-BE49-F238E27FC236}">
                  <a16:creationId xmlns:a16="http://schemas.microsoft.com/office/drawing/2014/main" id="{77DEC445-AA6C-4E4D-9A6B-C21A100E6FD5}"/>
                </a:ext>
              </a:extLst>
            </p:cNvPr>
            <p:cNvSpPr>
              <a:spLocks noChangeArrowheads="1"/>
            </p:cNvSpPr>
            <p:nvPr/>
          </p:nvSpPr>
          <p:spPr bwMode="auto">
            <a:xfrm>
              <a:off x="954132" y="4306888"/>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2" name="Rectangle 26">
              <a:extLst>
                <a:ext uri="{FF2B5EF4-FFF2-40B4-BE49-F238E27FC236}">
                  <a16:creationId xmlns:a16="http://schemas.microsoft.com/office/drawing/2014/main" id="{0918F702-7F30-45E3-8140-2FC25339F09B}"/>
                </a:ext>
              </a:extLst>
            </p:cNvPr>
            <p:cNvSpPr>
              <a:spLocks noChangeArrowheads="1"/>
            </p:cNvSpPr>
            <p:nvPr/>
          </p:nvSpPr>
          <p:spPr bwMode="auto">
            <a:xfrm>
              <a:off x="1392326" y="4308678"/>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8</a:t>
              </a:r>
            </a:p>
          </p:txBody>
        </p:sp>
        <p:cxnSp>
          <p:nvCxnSpPr>
            <p:cNvPr id="43" name="Straight Connector 42">
              <a:extLst>
                <a:ext uri="{FF2B5EF4-FFF2-40B4-BE49-F238E27FC236}">
                  <a16:creationId xmlns:a16="http://schemas.microsoft.com/office/drawing/2014/main" id="{F4F19ADF-27BA-4338-A5C5-93B3DD920B5F}"/>
                </a:ext>
              </a:extLst>
            </p:cNvPr>
            <p:cNvCxnSpPr/>
            <p:nvPr/>
          </p:nvCxnSpPr>
          <p:spPr>
            <a:xfrm>
              <a:off x="954132" y="4306888"/>
              <a:ext cx="426993" cy="828676"/>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1AF30FF3-19AB-4267-95DF-5DF11249E357}"/>
                </a:ext>
              </a:extLst>
            </p:cNvPr>
            <p:cNvCxnSpPr>
              <a:cxnSpLocks/>
            </p:cNvCxnSpPr>
            <p:nvPr/>
          </p:nvCxnSpPr>
          <p:spPr>
            <a:xfrm flipV="1">
              <a:off x="942931" y="4345487"/>
              <a:ext cx="438194" cy="760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94012807-AB32-4E1D-ADCF-D917A3B56AD9}"/>
              </a:ext>
            </a:extLst>
          </p:cNvPr>
          <p:cNvGrpSpPr/>
          <p:nvPr/>
        </p:nvGrpSpPr>
        <p:grpSpPr>
          <a:xfrm>
            <a:off x="2798035" y="4427334"/>
            <a:ext cx="1586705" cy="830466"/>
            <a:chOff x="3273469" y="4351134"/>
            <a:chExt cx="1586705" cy="830466"/>
          </a:xfrm>
        </p:grpSpPr>
        <p:sp>
          <p:nvSpPr>
            <p:cNvPr id="46" name="Rectangle 26">
              <a:extLst>
                <a:ext uri="{FF2B5EF4-FFF2-40B4-BE49-F238E27FC236}">
                  <a16:creationId xmlns:a16="http://schemas.microsoft.com/office/drawing/2014/main" id="{E65260C0-C92E-4F70-89B0-3ECFC4B8F697}"/>
                </a:ext>
              </a:extLst>
            </p:cNvPr>
            <p:cNvSpPr>
              <a:spLocks noChangeArrowheads="1"/>
            </p:cNvSpPr>
            <p:nvPr/>
          </p:nvSpPr>
          <p:spPr bwMode="auto">
            <a:xfrm>
              <a:off x="3273469"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7" name="Rectangle 26">
              <a:extLst>
                <a:ext uri="{FF2B5EF4-FFF2-40B4-BE49-F238E27FC236}">
                  <a16:creationId xmlns:a16="http://schemas.microsoft.com/office/drawing/2014/main" id="{99842915-59E7-46FC-9C6C-F87435F3B9DC}"/>
                </a:ext>
              </a:extLst>
            </p:cNvPr>
            <p:cNvSpPr>
              <a:spLocks noChangeArrowheads="1"/>
            </p:cNvSpPr>
            <p:nvPr/>
          </p:nvSpPr>
          <p:spPr bwMode="auto">
            <a:xfrm>
              <a:off x="4433181"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8" name="Rectangle 26">
              <a:extLst>
                <a:ext uri="{FF2B5EF4-FFF2-40B4-BE49-F238E27FC236}">
                  <a16:creationId xmlns:a16="http://schemas.microsoft.com/office/drawing/2014/main" id="{015AABD9-4D5D-4FCB-9C34-2C54635DD928}"/>
                </a:ext>
              </a:extLst>
            </p:cNvPr>
            <p:cNvSpPr>
              <a:spLocks noChangeArrowheads="1"/>
            </p:cNvSpPr>
            <p:nvPr/>
          </p:nvSpPr>
          <p:spPr bwMode="auto">
            <a:xfrm>
              <a:off x="3711663" y="4352924"/>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5</a:t>
              </a:r>
            </a:p>
          </p:txBody>
        </p:sp>
      </p:grpSp>
      <p:grpSp>
        <p:nvGrpSpPr>
          <p:cNvPr id="49" name="Group 48">
            <a:extLst>
              <a:ext uri="{FF2B5EF4-FFF2-40B4-BE49-F238E27FC236}">
                <a16:creationId xmlns:a16="http://schemas.microsoft.com/office/drawing/2014/main" id="{70602EF3-7D68-47EF-B0EF-4869EF827927}"/>
              </a:ext>
            </a:extLst>
          </p:cNvPr>
          <p:cNvGrpSpPr/>
          <p:nvPr/>
        </p:nvGrpSpPr>
        <p:grpSpPr>
          <a:xfrm>
            <a:off x="5090364" y="4427334"/>
            <a:ext cx="1586705" cy="830466"/>
            <a:chOff x="3273469" y="4351134"/>
            <a:chExt cx="1586705" cy="830466"/>
          </a:xfrm>
        </p:grpSpPr>
        <p:sp>
          <p:nvSpPr>
            <p:cNvPr id="50" name="Rectangle 26">
              <a:extLst>
                <a:ext uri="{FF2B5EF4-FFF2-40B4-BE49-F238E27FC236}">
                  <a16:creationId xmlns:a16="http://schemas.microsoft.com/office/drawing/2014/main" id="{53A78427-55ED-4443-AE0B-8AFFAB62BD89}"/>
                </a:ext>
              </a:extLst>
            </p:cNvPr>
            <p:cNvSpPr>
              <a:spLocks noChangeArrowheads="1"/>
            </p:cNvSpPr>
            <p:nvPr/>
          </p:nvSpPr>
          <p:spPr bwMode="auto">
            <a:xfrm>
              <a:off x="3273469"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51" name="Rectangle 26">
              <a:extLst>
                <a:ext uri="{FF2B5EF4-FFF2-40B4-BE49-F238E27FC236}">
                  <a16:creationId xmlns:a16="http://schemas.microsoft.com/office/drawing/2014/main" id="{24F9208B-C6ED-45F1-91BC-02F1BABC5235}"/>
                </a:ext>
              </a:extLst>
            </p:cNvPr>
            <p:cNvSpPr>
              <a:spLocks noChangeArrowheads="1"/>
            </p:cNvSpPr>
            <p:nvPr/>
          </p:nvSpPr>
          <p:spPr bwMode="auto">
            <a:xfrm>
              <a:off x="4433181"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52" name="Rectangle 26">
              <a:extLst>
                <a:ext uri="{FF2B5EF4-FFF2-40B4-BE49-F238E27FC236}">
                  <a16:creationId xmlns:a16="http://schemas.microsoft.com/office/drawing/2014/main" id="{D9E6D6AF-20EC-4245-AB2D-C6F47ED4F78B}"/>
                </a:ext>
              </a:extLst>
            </p:cNvPr>
            <p:cNvSpPr>
              <a:spLocks noChangeArrowheads="1"/>
            </p:cNvSpPr>
            <p:nvPr/>
          </p:nvSpPr>
          <p:spPr bwMode="auto">
            <a:xfrm>
              <a:off x="3711663" y="4352924"/>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12</a:t>
              </a:r>
            </a:p>
          </p:txBody>
        </p:sp>
      </p:grpSp>
      <p:grpSp>
        <p:nvGrpSpPr>
          <p:cNvPr id="53" name="Group 52">
            <a:extLst>
              <a:ext uri="{FF2B5EF4-FFF2-40B4-BE49-F238E27FC236}">
                <a16:creationId xmlns:a16="http://schemas.microsoft.com/office/drawing/2014/main" id="{070C2E6F-4D1D-4065-83CA-33D3135946EE}"/>
              </a:ext>
            </a:extLst>
          </p:cNvPr>
          <p:cNvGrpSpPr/>
          <p:nvPr/>
        </p:nvGrpSpPr>
        <p:grpSpPr>
          <a:xfrm>
            <a:off x="7315200" y="4419600"/>
            <a:ext cx="1586705" cy="830466"/>
            <a:chOff x="3273469" y="4351134"/>
            <a:chExt cx="1586705" cy="830466"/>
          </a:xfrm>
        </p:grpSpPr>
        <p:sp>
          <p:nvSpPr>
            <p:cNvPr id="54" name="Rectangle 26">
              <a:extLst>
                <a:ext uri="{FF2B5EF4-FFF2-40B4-BE49-F238E27FC236}">
                  <a16:creationId xmlns:a16="http://schemas.microsoft.com/office/drawing/2014/main" id="{7515F614-4DF9-4C47-8D1F-7691501C7E8C}"/>
                </a:ext>
              </a:extLst>
            </p:cNvPr>
            <p:cNvSpPr>
              <a:spLocks noChangeArrowheads="1"/>
            </p:cNvSpPr>
            <p:nvPr/>
          </p:nvSpPr>
          <p:spPr bwMode="auto">
            <a:xfrm>
              <a:off x="3273469"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55" name="Rectangle 26">
              <a:extLst>
                <a:ext uri="{FF2B5EF4-FFF2-40B4-BE49-F238E27FC236}">
                  <a16:creationId xmlns:a16="http://schemas.microsoft.com/office/drawing/2014/main" id="{0E18AB0A-F89A-4054-906A-DBF5406598FD}"/>
                </a:ext>
              </a:extLst>
            </p:cNvPr>
            <p:cNvSpPr>
              <a:spLocks noChangeArrowheads="1"/>
            </p:cNvSpPr>
            <p:nvPr/>
          </p:nvSpPr>
          <p:spPr bwMode="auto">
            <a:xfrm>
              <a:off x="4433181"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56" name="Rectangle 26">
              <a:extLst>
                <a:ext uri="{FF2B5EF4-FFF2-40B4-BE49-F238E27FC236}">
                  <a16:creationId xmlns:a16="http://schemas.microsoft.com/office/drawing/2014/main" id="{7DAAD1C2-68B7-4596-9589-CAEB40F131C0}"/>
                </a:ext>
              </a:extLst>
            </p:cNvPr>
            <p:cNvSpPr>
              <a:spLocks noChangeArrowheads="1"/>
            </p:cNvSpPr>
            <p:nvPr/>
          </p:nvSpPr>
          <p:spPr bwMode="auto">
            <a:xfrm>
              <a:off x="3711663" y="4352924"/>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5</a:t>
              </a:r>
            </a:p>
          </p:txBody>
        </p:sp>
      </p:grpSp>
      <p:cxnSp>
        <p:nvCxnSpPr>
          <p:cNvPr id="57" name="Straight Connector 56">
            <a:extLst>
              <a:ext uri="{FF2B5EF4-FFF2-40B4-BE49-F238E27FC236}">
                <a16:creationId xmlns:a16="http://schemas.microsoft.com/office/drawing/2014/main" id="{B9ACB4A1-EB10-486F-A9C2-AA947CCD2907}"/>
              </a:ext>
            </a:extLst>
          </p:cNvPr>
          <p:cNvCxnSpPr>
            <a:cxnSpLocks/>
          </p:cNvCxnSpPr>
          <p:nvPr/>
        </p:nvCxnSpPr>
        <p:spPr>
          <a:xfrm flipV="1">
            <a:off x="8505689" y="4446671"/>
            <a:ext cx="368190" cy="760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F18FA51-6EC0-41C3-9046-92D66B05F905}"/>
              </a:ext>
            </a:extLst>
          </p:cNvPr>
          <p:cNvCxnSpPr>
            <a:cxnSpLocks/>
          </p:cNvCxnSpPr>
          <p:nvPr/>
        </p:nvCxnSpPr>
        <p:spPr>
          <a:xfrm flipH="1" flipV="1">
            <a:off x="8494821" y="4449665"/>
            <a:ext cx="407084" cy="796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AutoShape 22">
            <a:extLst>
              <a:ext uri="{FF2B5EF4-FFF2-40B4-BE49-F238E27FC236}">
                <a16:creationId xmlns:a16="http://schemas.microsoft.com/office/drawing/2014/main" id="{95207B29-083F-46B7-84ED-D2ECC729A84D}"/>
              </a:ext>
            </a:extLst>
          </p:cNvPr>
          <p:cNvCxnSpPr>
            <a:cxnSpLocks noChangeShapeType="1"/>
          </p:cNvCxnSpPr>
          <p:nvPr/>
        </p:nvCxnSpPr>
        <p:spPr bwMode="auto">
          <a:xfrm flipV="1">
            <a:off x="5071185" y="5246491"/>
            <a:ext cx="789098" cy="813594"/>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60" name="Line 16">
            <a:extLst>
              <a:ext uri="{FF2B5EF4-FFF2-40B4-BE49-F238E27FC236}">
                <a16:creationId xmlns:a16="http://schemas.microsoft.com/office/drawing/2014/main" id="{B142906D-3C7D-40AA-A8AB-42ECCF91000A}"/>
              </a:ext>
            </a:extLst>
          </p:cNvPr>
          <p:cNvSpPr>
            <a:spLocks noChangeShapeType="1"/>
          </p:cNvSpPr>
          <p:nvPr/>
        </p:nvSpPr>
        <p:spPr bwMode="auto">
          <a:xfrm flipV="1">
            <a:off x="1889496" y="4639176"/>
            <a:ext cx="90853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1" name="Line 16">
            <a:extLst>
              <a:ext uri="{FF2B5EF4-FFF2-40B4-BE49-F238E27FC236}">
                <a16:creationId xmlns:a16="http://schemas.microsoft.com/office/drawing/2014/main" id="{6BBF411A-95E4-4700-A5F5-CB1409DB5A4A}"/>
              </a:ext>
            </a:extLst>
          </p:cNvPr>
          <p:cNvSpPr>
            <a:spLocks noChangeShapeType="1"/>
          </p:cNvSpPr>
          <p:nvPr/>
        </p:nvSpPr>
        <p:spPr bwMode="auto">
          <a:xfrm flipH="1">
            <a:off x="2111432" y="4877828"/>
            <a:ext cx="88114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2" name="Line 16">
            <a:extLst>
              <a:ext uri="{FF2B5EF4-FFF2-40B4-BE49-F238E27FC236}">
                <a16:creationId xmlns:a16="http://schemas.microsoft.com/office/drawing/2014/main" id="{82BF296C-58C6-4439-840A-95304B631E2C}"/>
              </a:ext>
            </a:extLst>
          </p:cNvPr>
          <p:cNvSpPr>
            <a:spLocks noChangeShapeType="1"/>
          </p:cNvSpPr>
          <p:nvPr/>
        </p:nvSpPr>
        <p:spPr bwMode="auto">
          <a:xfrm flipV="1">
            <a:off x="4181825" y="4639176"/>
            <a:ext cx="90853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3" name="Line 16">
            <a:extLst>
              <a:ext uri="{FF2B5EF4-FFF2-40B4-BE49-F238E27FC236}">
                <a16:creationId xmlns:a16="http://schemas.microsoft.com/office/drawing/2014/main" id="{E1760DD6-61D2-4556-BB5F-01410C2D14F6}"/>
              </a:ext>
            </a:extLst>
          </p:cNvPr>
          <p:cNvSpPr>
            <a:spLocks noChangeShapeType="1"/>
          </p:cNvSpPr>
          <p:nvPr/>
        </p:nvSpPr>
        <p:spPr bwMode="auto">
          <a:xfrm flipH="1">
            <a:off x="4384740" y="4953000"/>
            <a:ext cx="88114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4" name="Line 16">
            <a:extLst>
              <a:ext uri="{FF2B5EF4-FFF2-40B4-BE49-F238E27FC236}">
                <a16:creationId xmlns:a16="http://schemas.microsoft.com/office/drawing/2014/main" id="{92ECAAB1-0C55-400A-96AA-886FFD634C98}"/>
              </a:ext>
            </a:extLst>
          </p:cNvPr>
          <p:cNvSpPr>
            <a:spLocks noChangeShapeType="1"/>
          </p:cNvSpPr>
          <p:nvPr/>
        </p:nvSpPr>
        <p:spPr bwMode="auto">
          <a:xfrm flipV="1">
            <a:off x="6477000" y="4639176"/>
            <a:ext cx="83820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5" name="Line 16">
            <a:extLst>
              <a:ext uri="{FF2B5EF4-FFF2-40B4-BE49-F238E27FC236}">
                <a16:creationId xmlns:a16="http://schemas.microsoft.com/office/drawing/2014/main" id="{80394365-854A-4725-9D6A-D7C5E66B472F}"/>
              </a:ext>
            </a:extLst>
          </p:cNvPr>
          <p:cNvSpPr>
            <a:spLocks noChangeShapeType="1"/>
          </p:cNvSpPr>
          <p:nvPr/>
        </p:nvSpPr>
        <p:spPr bwMode="auto">
          <a:xfrm flipH="1">
            <a:off x="6677069" y="4953000"/>
            <a:ext cx="88114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8" name="Rectangle 2">
            <a:extLst>
              <a:ext uri="{FF2B5EF4-FFF2-40B4-BE49-F238E27FC236}">
                <a16:creationId xmlns:a16="http://schemas.microsoft.com/office/drawing/2014/main" id="{1539F01E-94BF-431C-ADD2-519D4E8E355E}"/>
              </a:ext>
            </a:extLst>
          </p:cNvPr>
          <p:cNvSpPr>
            <a:spLocks noGrp="1" noChangeArrowheads="1"/>
          </p:cNvSpPr>
          <p:nvPr>
            <p:ph type="title"/>
          </p:nvPr>
        </p:nvSpPr>
        <p:spPr>
          <a:xfrm>
            <a:off x="0" y="70147"/>
            <a:ext cx="8243887" cy="735012"/>
          </a:xfrm>
        </p:spPr>
        <p:txBody>
          <a:bodyPr/>
          <a:lstStyle/>
          <a:p>
            <a:pPr eaLnBrk="1" hangingPunct="1">
              <a:defRPr/>
            </a:pPr>
            <a:r>
              <a:rPr lang="fr-FR" dirty="0" err="1"/>
              <a:t>Delete</a:t>
            </a:r>
            <a:r>
              <a:rPr lang="fr-FR" dirty="0"/>
              <a:t> a </a:t>
            </a:r>
            <a:r>
              <a:rPr lang="fr-FR" dirty="0" err="1"/>
              <a:t>node</a:t>
            </a:r>
            <a:r>
              <a:rPr lang="fr-FR" dirty="0"/>
              <a:t> </a:t>
            </a:r>
            <a:r>
              <a:rPr lang="fr-FR" dirty="0" err="1"/>
              <a:t>pointed</a:t>
            </a:r>
            <a:r>
              <a:rPr lang="fr-FR" dirty="0"/>
              <a:t> by the pointer p</a:t>
            </a:r>
            <a:endParaRPr lang="fr-FR" sz="4000" dirty="0"/>
          </a:p>
        </p:txBody>
      </p:sp>
      <p:sp>
        <p:nvSpPr>
          <p:cNvPr id="66" name="Text Box 33">
            <a:extLst>
              <a:ext uri="{FF2B5EF4-FFF2-40B4-BE49-F238E27FC236}">
                <a16:creationId xmlns:a16="http://schemas.microsoft.com/office/drawing/2014/main" id="{1737AB33-E86B-41EB-9335-756B6B679AB4}"/>
              </a:ext>
            </a:extLst>
          </p:cNvPr>
          <p:cNvSpPr txBox="1">
            <a:spLocks noChangeArrowheads="1"/>
          </p:cNvSpPr>
          <p:nvPr/>
        </p:nvSpPr>
        <p:spPr bwMode="auto">
          <a:xfrm>
            <a:off x="-19111" y="6102554"/>
            <a:ext cx="10080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fr-FR" altLang="en-US" sz="2000" dirty="0" err="1">
                <a:latin typeface="Arial" panose="020B0604020202020204" pitchFamily="34" charset="0"/>
                <a:cs typeface="Arial" panose="020B0604020202020204" pitchFamily="34" charset="0"/>
              </a:rPr>
              <a:t>head</a:t>
            </a:r>
            <a:endParaRPr lang="fr-FR" altLang="en-US" sz="2000" dirty="0">
              <a:latin typeface="Arial" panose="020B0604020202020204" pitchFamily="34" charset="0"/>
              <a:cs typeface="Arial" panose="020B0604020202020204" pitchFamily="34" charset="0"/>
            </a:endParaRPr>
          </a:p>
        </p:txBody>
      </p:sp>
      <p:cxnSp>
        <p:nvCxnSpPr>
          <p:cNvPr id="67" name="AutoShape 22">
            <a:extLst>
              <a:ext uri="{FF2B5EF4-FFF2-40B4-BE49-F238E27FC236}">
                <a16:creationId xmlns:a16="http://schemas.microsoft.com/office/drawing/2014/main" id="{E2326B54-2B4A-4F47-806C-0C2792E54DF0}"/>
              </a:ext>
            </a:extLst>
          </p:cNvPr>
          <p:cNvCxnSpPr>
            <a:cxnSpLocks noChangeShapeType="1"/>
          </p:cNvCxnSpPr>
          <p:nvPr/>
        </p:nvCxnSpPr>
        <p:spPr bwMode="auto">
          <a:xfrm flipV="1">
            <a:off x="7409788" y="5246491"/>
            <a:ext cx="789098" cy="813594"/>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69" name="Text Box 33">
            <a:extLst>
              <a:ext uri="{FF2B5EF4-FFF2-40B4-BE49-F238E27FC236}">
                <a16:creationId xmlns:a16="http://schemas.microsoft.com/office/drawing/2014/main" id="{1737AB33-E86B-41EB-9335-756B6B679AB4}"/>
              </a:ext>
            </a:extLst>
          </p:cNvPr>
          <p:cNvSpPr txBox="1">
            <a:spLocks noChangeArrowheads="1"/>
          </p:cNvSpPr>
          <p:nvPr/>
        </p:nvSpPr>
        <p:spPr bwMode="auto">
          <a:xfrm>
            <a:off x="6840537" y="6076890"/>
            <a:ext cx="10080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fr-FR" altLang="en-US" sz="2000" dirty="0" err="1">
                <a:latin typeface="Arial" panose="020B0604020202020204" pitchFamily="34" charset="0"/>
                <a:cs typeface="Arial" panose="020B0604020202020204" pitchFamily="34" charset="0"/>
              </a:rPr>
              <a:t>tail</a:t>
            </a:r>
            <a:endParaRPr lang="fr-FR"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653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5810"/>
                                        </p:tgtEl>
                                        <p:attrNameLst>
                                          <p:attrName>style.visibility</p:attrName>
                                        </p:attrNameLst>
                                      </p:cBhvr>
                                      <p:to>
                                        <p:strVal val="visible"/>
                                      </p:to>
                                    </p:set>
                                    <p:animEffect transition="in" filter="wipe(right)">
                                      <p:cBhvr>
                                        <p:cTn id="7" dur="500"/>
                                        <p:tgtEl>
                                          <p:spTgt spid="75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5">
            <a:extLst>
              <a:ext uri="{FF2B5EF4-FFF2-40B4-BE49-F238E27FC236}">
                <a16:creationId xmlns:a16="http://schemas.microsoft.com/office/drawing/2014/main" id="{931A58FA-BD21-450F-9F15-77BA879D704D}"/>
              </a:ext>
            </a:extLst>
          </p:cNvPr>
          <p:cNvSpPr>
            <a:spLocks noGrp="1"/>
          </p:cNvSpPr>
          <p:nvPr>
            <p:ph type="sldNum" sz="quarter" idx="12"/>
          </p:nvPr>
        </p:nvSpPr>
        <p:spPr>
          <a:xfrm>
            <a:off x="8458200" y="6359525"/>
            <a:ext cx="609600" cy="330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C1739FF2-404B-4DAD-9E0C-DC141E87EE32}" type="slidenum">
              <a:rPr lang="en-US" altLang="en-US"/>
              <a:pPr/>
              <a:t>119</a:t>
            </a:fld>
            <a:endParaRPr lang="en-US" altLang="en-US"/>
          </a:p>
        </p:txBody>
      </p:sp>
      <p:cxnSp>
        <p:nvCxnSpPr>
          <p:cNvPr id="28" name="AutoShape 34">
            <a:extLst>
              <a:ext uri="{FF2B5EF4-FFF2-40B4-BE49-F238E27FC236}">
                <a16:creationId xmlns:a16="http://schemas.microsoft.com/office/drawing/2014/main" id="{54CAA3DD-3548-417E-A010-BB2D466622FF}"/>
              </a:ext>
            </a:extLst>
          </p:cNvPr>
          <p:cNvCxnSpPr>
            <a:cxnSpLocks noChangeShapeType="1"/>
          </p:cNvCxnSpPr>
          <p:nvPr/>
        </p:nvCxnSpPr>
        <p:spPr bwMode="auto">
          <a:xfrm rot="5400000">
            <a:off x="5576865" y="3331039"/>
            <a:ext cx="15875" cy="3887787"/>
          </a:xfrm>
          <a:prstGeom prst="curvedConnector3">
            <a:avLst>
              <a:gd name="adj1" fmla="val 1530000"/>
            </a:avLst>
          </a:prstGeom>
          <a:noFill/>
          <a:ln w="41275">
            <a:solidFill>
              <a:srgbClr val="FF6600"/>
            </a:solidFill>
            <a:round/>
            <a:headEnd/>
            <a:tailEnd type="triangle" w="med" len="med"/>
          </a:ln>
          <a:extLst>
            <a:ext uri="{909E8E84-426E-40DD-AFC4-6F175D3DCCD1}">
              <a14:hiddenFill xmlns:a14="http://schemas.microsoft.com/office/drawing/2010/main">
                <a:noFill/>
              </a14:hiddenFill>
            </a:ext>
          </a:extLst>
        </p:spPr>
      </p:cxnSp>
      <p:cxnSp>
        <p:nvCxnSpPr>
          <p:cNvPr id="29" name="AutoShape 36">
            <a:extLst>
              <a:ext uri="{FF2B5EF4-FFF2-40B4-BE49-F238E27FC236}">
                <a16:creationId xmlns:a16="http://schemas.microsoft.com/office/drawing/2014/main" id="{7C583689-E486-4386-BE9B-E9639946920A}"/>
              </a:ext>
            </a:extLst>
          </p:cNvPr>
          <p:cNvCxnSpPr>
            <a:cxnSpLocks noChangeShapeType="1"/>
          </p:cNvCxnSpPr>
          <p:nvPr/>
        </p:nvCxnSpPr>
        <p:spPr bwMode="auto">
          <a:xfrm rot="5400000" flipV="1">
            <a:off x="5584697" y="2483440"/>
            <a:ext cx="15875" cy="3887787"/>
          </a:xfrm>
          <a:prstGeom prst="curvedConnector3">
            <a:avLst>
              <a:gd name="adj1" fmla="val -3639276"/>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cxnSp>
      <p:cxnSp>
        <p:nvCxnSpPr>
          <p:cNvPr id="30" name="AutoShape 22">
            <a:extLst>
              <a:ext uri="{FF2B5EF4-FFF2-40B4-BE49-F238E27FC236}">
                <a16:creationId xmlns:a16="http://schemas.microsoft.com/office/drawing/2014/main" id="{6748850A-DBC5-4205-904F-20FAF1D6C6C3}"/>
              </a:ext>
            </a:extLst>
          </p:cNvPr>
          <p:cNvCxnSpPr>
            <a:cxnSpLocks noChangeShapeType="1"/>
            <a:endCxn id="36" idx="2"/>
          </p:cNvCxnSpPr>
          <p:nvPr/>
        </p:nvCxnSpPr>
        <p:spPr bwMode="auto">
          <a:xfrm flipV="1">
            <a:off x="550863" y="5257800"/>
            <a:ext cx="789098" cy="813594"/>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2" name="Text Box 34">
            <a:extLst>
              <a:ext uri="{FF2B5EF4-FFF2-40B4-BE49-F238E27FC236}">
                <a16:creationId xmlns:a16="http://schemas.microsoft.com/office/drawing/2014/main" id="{7F84171F-8100-4D4D-AC3D-D3D820803AF1}"/>
              </a:ext>
            </a:extLst>
          </p:cNvPr>
          <p:cNvSpPr txBox="1">
            <a:spLocks noChangeArrowheads="1"/>
          </p:cNvSpPr>
          <p:nvPr/>
        </p:nvSpPr>
        <p:spPr bwMode="auto">
          <a:xfrm>
            <a:off x="4714020" y="5723377"/>
            <a:ext cx="5064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rIns="54000">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fr-FR" altLang="en-US" sz="3000">
                <a:latin typeface="Arial" panose="020B0604020202020204" pitchFamily="34" charset="0"/>
                <a:cs typeface="Arial" panose="020B0604020202020204" pitchFamily="34" charset="0"/>
              </a:rPr>
              <a:t>p</a:t>
            </a:r>
          </a:p>
        </p:txBody>
      </p:sp>
      <p:grpSp>
        <p:nvGrpSpPr>
          <p:cNvPr id="33" name="Group 32">
            <a:extLst>
              <a:ext uri="{FF2B5EF4-FFF2-40B4-BE49-F238E27FC236}">
                <a16:creationId xmlns:a16="http://schemas.microsoft.com/office/drawing/2014/main" id="{F56EBCCA-7D4E-4BAF-93C4-F5834217CD84}"/>
              </a:ext>
            </a:extLst>
          </p:cNvPr>
          <p:cNvGrpSpPr/>
          <p:nvPr/>
        </p:nvGrpSpPr>
        <p:grpSpPr>
          <a:xfrm>
            <a:off x="533400" y="4427334"/>
            <a:ext cx="1597906" cy="830466"/>
            <a:chOff x="942931" y="4306888"/>
            <a:chExt cx="1597906" cy="830466"/>
          </a:xfrm>
        </p:grpSpPr>
        <p:sp>
          <p:nvSpPr>
            <p:cNvPr id="34" name="Rectangle 26">
              <a:extLst>
                <a:ext uri="{FF2B5EF4-FFF2-40B4-BE49-F238E27FC236}">
                  <a16:creationId xmlns:a16="http://schemas.microsoft.com/office/drawing/2014/main" id="{50B792CC-803C-43B0-B4ED-36176D8CCA33}"/>
                </a:ext>
              </a:extLst>
            </p:cNvPr>
            <p:cNvSpPr>
              <a:spLocks noChangeArrowheads="1"/>
            </p:cNvSpPr>
            <p:nvPr/>
          </p:nvSpPr>
          <p:spPr bwMode="auto">
            <a:xfrm>
              <a:off x="2113844" y="4308366"/>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35" name="Rectangle 26">
              <a:extLst>
                <a:ext uri="{FF2B5EF4-FFF2-40B4-BE49-F238E27FC236}">
                  <a16:creationId xmlns:a16="http://schemas.microsoft.com/office/drawing/2014/main" id="{D1DACAAA-2111-4454-A31F-88AD88AEFE36}"/>
                </a:ext>
              </a:extLst>
            </p:cNvPr>
            <p:cNvSpPr>
              <a:spLocks noChangeArrowheads="1"/>
            </p:cNvSpPr>
            <p:nvPr/>
          </p:nvSpPr>
          <p:spPr bwMode="auto">
            <a:xfrm>
              <a:off x="954132" y="4306888"/>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36" name="Rectangle 26">
              <a:extLst>
                <a:ext uri="{FF2B5EF4-FFF2-40B4-BE49-F238E27FC236}">
                  <a16:creationId xmlns:a16="http://schemas.microsoft.com/office/drawing/2014/main" id="{F99B74F2-CC98-489A-A14D-3C37F515019A}"/>
                </a:ext>
              </a:extLst>
            </p:cNvPr>
            <p:cNvSpPr>
              <a:spLocks noChangeArrowheads="1"/>
            </p:cNvSpPr>
            <p:nvPr/>
          </p:nvSpPr>
          <p:spPr bwMode="auto">
            <a:xfrm>
              <a:off x="1392326" y="4308678"/>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8</a:t>
              </a:r>
            </a:p>
          </p:txBody>
        </p:sp>
        <p:cxnSp>
          <p:nvCxnSpPr>
            <p:cNvPr id="37" name="Straight Connector 36">
              <a:extLst>
                <a:ext uri="{FF2B5EF4-FFF2-40B4-BE49-F238E27FC236}">
                  <a16:creationId xmlns:a16="http://schemas.microsoft.com/office/drawing/2014/main" id="{442CB18A-54A3-41AC-8C5B-1C1FE71AC641}"/>
                </a:ext>
              </a:extLst>
            </p:cNvPr>
            <p:cNvCxnSpPr/>
            <p:nvPr/>
          </p:nvCxnSpPr>
          <p:spPr>
            <a:xfrm>
              <a:off x="954132" y="4306888"/>
              <a:ext cx="426993" cy="828676"/>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9A8E0017-2DA2-497E-9543-F33DD3C60042}"/>
                </a:ext>
              </a:extLst>
            </p:cNvPr>
            <p:cNvCxnSpPr>
              <a:cxnSpLocks/>
            </p:cNvCxnSpPr>
            <p:nvPr/>
          </p:nvCxnSpPr>
          <p:spPr>
            <a:xfrm flipV="1">
              <a:off x="942931" y="4345487"/>
              <a:ext cx="438194" cy="760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4BA5B8B-0B97-4035-925E-3515DB16FEC4}"/>
              </a:ext>
            </a:extLst>
          </p:cNvPr>
          <p:cNvGrpSpPr/>
          <p:nvPr/>
        </p:nvGrpSpPr>
        <p:grpSpPr>
          <a:xfrm>
            <a:off x="2798035" y="4427334"/>
            <a:ext cx="1586705" cy="830466"/>
            <a:chOff x="3273469" y="4351134"/>
            <a:chExt cx="1586705" cy="830466"/>
          </a:xfrm>
        </p:grpSpPr>
        <p:sp>
          <p:nvSpPr>
            <p:cNvPr id="40" name="Rectangle 26">
              <a:extLst>
                <a:ext uri="{FF2B5EF4-FFF2-40B4-BE49-F238E27FC236}">
                  <a16:creationId xmlns:a16="http://schemas.microsoft.com/office/drawing/2014/main" id="{EDC14FC0-ABD3-47E1-A93D-5D57180F5D6F}"/>
                </a:ext>
              </a:extLst>
            </p:cNvPr>
            <p:cNvSpPr>
              <a:spLocks noChangeArrowheads="1"/>
            </p:cNvSpPr>
            <p:nvPr/>
          </p:nvSpPr>
          <p:spPr bwMode="auto">
            <a:xfrm>
              <a:off x="3273469"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1" name="Rectangle 26">
              <a:extLst>
                <a:ext uri="{FF2B5EF4-FFF2-40B4-BE49-F238E27FC236}">
                  <a16:creationId xmlns:a16="http://schemas.microsoft.com/office/drawing/2014/main" id="{1C0B4AD3-872D-4D37-B141-0A0167FF96AA}"/>
                </a:ext>
              </a:extLst>
            </p:cNvPr>
            <p:cNvSpPr>
              <a:spLocks noChangeArrowheads="1"/>
            </p:cNvSpPr>
            <p:nvPr/>
          </p:nvSpPr>
          <p:spPr bwMode="auto">
            <a:xfrm>
              <a:off x="4433181"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2" name="Rectangle 26">
              <a:extLst>
                <a:ext uri="{FF2B5EF4-FFF2-40B4-BE49-F238E27FC236}">
                  <a16:creationId xmlns:a16="http://schemas.microsoft.com/office/drawing/2014/main" id="{BBDD409E-B0E4-4CD0-A2BD-ED4C3F2D9E58}"/>
                </a:ext>
              </a:extLst>
            </p:cNvPr>
            <p:cNvSpPr>
              <a:spLocks noChangeArrowheads="1"/>
            </p:cNvSpPr>
            <p:nvPr/>
          </p:nvSpPr>
          <p:spPr bwMode="auto">
            <a:xfrm>
              <a:off x="3711663" y="4352924"/>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5</a:t>
              </a:r>
            </a:p>
          </p:txBody>
        </p:sp>
      </p:grpSp>
      <p:grpSp>
        <p:nvGrpSpPr>
          <p:cNvPr id="43" name="Group 42">
            <a:extLst>
              <a:ext uri="{FF2B5EF4-FFF2-40B4-BE49-F238E27FC236}">
                <a16:creationId xmlns:a16="http://schemas.microsoft.com/office/drawing/2014/main" id="{4C5EAE79-34B3-472B-8F97-2526C4B3D0CE}"/>
              </a:ext>
            </a:extLst>
          </p:cNvPr>
          <p:cNvGrpSpPr/>
          <p:nvPr/>
        </p:nvGrpSpPr>
        <p:grpSpPr>
          <a:xfrm>
            <a:off x="5090364" y="4427334"/>
            <a:ext cx="1586705" cy="830466"/>
            <a:chOff x="3273469" y="4351134"/>
            <a:chExt cx="1586705" cy="830466"/>
          </a:xfrm>
        </p:grpSpPr>
        <p:sp>
          <p:nvSpPr>
            <p:cNvPr id="44" name="Rectangle 26">
              <a:extLst>
                <a:ext uri="{FF2B5EF4-FFF2-40B4-BE49-F238E27FC236}">
                  <a16:creationId xmlns:a16="http://schemas.microsoft.com/office/drawing/2014/main" id="{509B812A-157B-41C9-A978-E2C0F4B15D40}"/>
                </a:ext>
              </a:extLst>
            </p:cNvPr>
            <p:cNvSpPr>
              <a:spLocks noChangeArrowheads="1"/>
            </p:cNvSpPr>
            <p:nvPr/>
          </p:nvSpPr>
          <p:spPr bwMode="auto">
            <a:xfrm>
              <a:off x="3273469"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5" name="Rectangle 26">
              <a:extLst>
                <a:ext uri="{FF2B5EF4-FFF2-40B4-BE49-F238E27FC236}">
                  <a16:creationId xmlns:a16="http://schemas.microsoft.com/office/drawing/2014/main" id="{0E6740B5-BCD1-4D87-B3D7-7D51E8AF3E82}"/>
                </a:ext>
              </a:extLst>
            </p:cNvPr>
            <p:cNvSpPr>
              <a:spLocks noChangeArrowheads="1"/>
            </p:cNvSpPr>
            <p:nvPr/>
          </p:nvSpPr>
          <p:spPr bwMode="auto">
            <a:xfrm>
              <a:off x="4433181"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6" name="Rectangle 26">
              <a:extLst>
                <a:ext uri="{FF2B5EF4-FFF2-40B4-BE49-F238E27FC236}">
                  <a16:creationId xmlns:a16="http://schemas.microsoft.com/office/drawing/2014/main" id="{F0072DE2-B9E5-497A-8F6B-BE3C7EF1A3C0}"/>
                </a:ext>
              </a:extLst>
            </p:cNvPr>
            <p:cNvSpPr>
              <a:spLocks noChangeArrowheads="1"/>
            </p:cNvSpPr>
            <p:nvPr/>
          </p:nvSpPr>
          <p:spPr bwMode="auto">
            <a:xfrm>
              <a:off x="3711663" y="4352924"/>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12</a:t>
              </a:r>
            </a:p>
          </p:txBody>
        </p:sp>
      </p:grpSp>
      <p:grpSp>
        <p:nvGrpSpPr>
          <p:cNvPr id="47" name="Group 46">
            <a:extLst>
              <a:ext uri="{FF2B5EF4-FFF2-40B4-BE49-F238E27FC236}">
                <a16:creationId xmlns:a16="http://schemas.microsoft.com/office/drawing/2014/main" id="{471B8BD2-A48F-4C05-A8B5-4B32E5155DB5}"/>
              </a:ext>
            </a:extLst>
          </p:cNvPr>
          <p:cNvGrpSpPr/>
          <p:nvPr/>
        </p:nvGrpSpPr>
        <p:grpSpPr>
          <a:xfrm>
            <a:off x="7315200" y="4419600"/>
            <a:ext cx="1586705" cy="830466"/>
            <a:chOff x="3273469" y="4351134"/>
            <a:chExt cx="1586705" cy="830466"/>
          </a:xfrm>
        </p:grpSpPr>
        <p:sp>
          <p:nvSpPr>
            <p:cNvPr id="48" name="Rectangle 26">
              <a:extLst>
                <a:ext uri="{FF2B5EF4-FFF2-40B4-BE49-F238E27FC236}">
                  <a16:creationId xmlns:a16="http://schemas.microsoft.com/office/drawing/2014/main" id="{B6DABF90-FEA2-4129-860D-0B0E3251DBB1}"/>
                </a:ext>
              </a:extLst>
            </p:cNvPr>
            <p:cNvSpPr>
              <a:spLocks noChangeArrowheads="1"/>
            </p:cNvSpPr>
            <p:nvPr/>
          </p:nvSpPr>
          <p:spPr bwMode="auto">
            <a:xfrm>
              <a:off x="3273469"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9" name="Rectangle 26">
              <a:extLst>
                <a:ext uri="{FF2B5EF4-FFF2-40B4-BE49-F238E27FC236}">
                  <a16:creationId xmlns:a16="http://schemas.microsoft.com/office/drawing/2014/main" id="{5198477F-5F12-4873-849E-AC0F131F9154}"/>
                </a:ext>
              </a:extLst>
            </p:cNvPr>
            <p:cNvSpPr>
              <a:spLocks noChangeArrowheads="1"/>
            </p:cNvSpPr>
            <p:nvPr/>
          </p:nvSpPr>
          <p:spPr bwMode="auto">
            <a:xfrm>
              <a:off x="4433181"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50" name="Rectangle 26">
              <a:extLst>
                <a:ext uri="{FF2B5EF4-FFF2-40B4-BE49-F238E27FC236}">
                  <a16:creationId xmlns:a16="http://schemas.microsoft.com/office/drawing/2014/main" id="{C8A07D3A-6B27-4A40-8791-35F0B1A89155}"/>
                </a:ext>
              </a:extLst>
            </p:cNvPr>
            <p:cNvSpPr>
              <a:spLocks noChangeArrowheads="1"/>
            </p:cNvSpPr>
            <p:nvPr/>
          </p:nvSpPr>
          <p:spPr bwMode="auto">
            <a:xfrm>
              <a:off x="3711663" y="4352924"/>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5</a:t>
              </a:r>
            </a:p>
          </p:txBody>
        </p:sp>
      </p:grpSp>
      <p:cxnSp>
        <p:nvCxnSpPr>
          <p:cNvPr id="51" name="Straight Connector 50">
            <a:extLst>
              <a:ext uri="{FF2B5EF4-FFF2-40B4-BE49-F238E27FC236}">
                <a16:creationId xmlns:a16="http://schemas.microsoft.com/office/drawing/2014/main" id="{D778096C-AF37-4777-9A92-B54BAAE44504}"/>
              </a:ext>
            </a:extLst>
          </p:cNvPr>
          <p:cNvCxnSpPr>
            <a:cxnSpLocks/>
          </p:cNvCxnSpPr>
          <p:nvPr/>
        </p:nvCxnSpPr>
        <p:spPr>
          <a:xfrm flipV="1">
            <a:off x="8505689" y="4446671"/>
            <a:ext cx="368190" cy="760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22000A-6FD4-493E-984F-AEB040AF8F6F}"/>
              </a:ext>
            </a:extLst>
          </p:cNvPr>
          <p:cNvCxnSpPr>
            <a:cxnSpLocks/>
          </p:cNvCxnSpPr>
          <p:nvPr/>
        </p:nvCxnSpPr>
        <p:spPr>
          <a:xfrm flipH="1" flipV="1">
            <a:off x="8494821" y="4449665"/>
            <a:ext cx="407084" cy="796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AutoShape 22">
            <a:extLst>
              <a:ext uri="{FF2B5EF4-FFF2-40B4-BE49-F238E27FC236}">
                <a16:creationId xmlns:a16="http://schemas.microsoft.com/office/drawing/2014/main" id="{3BD2E20E-AED1-4484-800A-4BF401016576}"/>
              </a:ext>
            </a:extLst>
          </p:cNvPr>
          <p:cNvCxnSpPr>
            <a:cxnSpLocks noChangeShapeType="1"/>
          </p:cNvCxnSpPr>
          <p:nvPr/>
        </p:nvCxnSpPr>
        <p:spPr bwMode="auto">
          <a:xfrm flipV="1">
            <a:off x="5071185" y="5246491"/>
            <a:ext cx="789098" cy="813594"/>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54" name="Line 16">
            <a:extLst>
              <a:ext uri="{FF2B5EF4-FFF2-40B4-BE49-F238E27FC236}">
                <a16:creationId xmlns:a16="http://schemas.microsoft.com/office/drawing/2014/main" id="{1750EBE6-CD5C-4C46-9377-9E88943A1CD2}"/>
              </a:ext>
            </a:extLst>
          </p:cNvPr>
          <p:cNvSpPr>
            <a:spLocks noChangeShapeType="1"/>
          </p:cNvSpPr>
          <p:nvPr/>
        </p:nvSpPr>
        <p:spPr bwMode="auto">
          <a:xfrm flipV="1">
            <a:off x="1889496" y="4639176"/>
            <a:ext cx="90853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 name="Line 16">
            <a:extLst>
              <a:ext uri="{FF2B5EF4-FFF2-40B4-BE49-F238E27FC236}">
                <a16:creationId xmlns:a16="http://schemas.microsoft.com/office/drawing/2014/main" id="{DC11F30B-78C9-48A0-8124-5FDA047BCD7D}"/>
              </a:ext>
            </a:extLst>
          </p:cNvPr>
          <p:cNvSpPr>
            <a:spLocks noChangeShapeType="1"/>
          </p:cNvSpPr>
          <p:nvPr/>
        </p:nvSpPr>
        <p:spPr bwMode="auto">
          <a:xfrm flipH="1">
            <a:off x="2111432" y="4877828"/>
            <a:ext cx="88114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6" name="Line 16">
            <a:extLst>
              <a:ext uri="{FF2B5EF4-FFF2-40B4-BE49-F238E27FC236}">
                <a16:creationId xmlns:a16="http://schemas.microsoft.com/office/drawing/2014/main" id="{21F23D0B-4EF0-42F8-978F-BB390B65AFD2}"/>
              </a:ext>
            </a:extLst>
          </p:cNvPr>
          <p:cNvSpPr>
            <a:spLocks noChangeShapeType="1"/>
          </p:cNvSpPr>
          <p:nvPr/>
        </p:nvSpPr>
        <p:spPr bwMode="auto">
          <a:xfrm flipV="1">
            <a:off x="4181825" y="4639176"/>
            <a:ext cx="90853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7" name="Line 16">
            <a:extLst>
              <a:ext uri="{FF2B5EF4-FFF2-40B4-BE49-F238E27FC236}">
                <a16:creationId xmlns:a16="http://schemas.microsoft.com/office/drawing/2014/main" id="{52BC4246-615A-4CA8-AA32-8EBA96466782}"/>
              </a:ext>
            </a:extLst>
          </p:cNvPr>
          <p:cNvSpPr>
            <a:spLocks noChangeShapeType="1"/>
          </p:cNvSpPr>
          <p:nvPr/>
        </p:nvSpPr>
        <p:spPr bwMode="auto">
          <a:xfrm flipH="1">
            <a:off x="4384740" y="4953000"/>
            <a:ext cx="88114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8" name="Line 16">
            <a:extLst>
              <a:ext uri="{FF2B5EF4-FFF2-40B4-BE49-F238E27FC236}">
                <a16:creationId xmlns:a16="http://schemas.microsoft.com/office/drawing/2014/main" id="{6E8F5566-7366-456D-B648-238F0D8A45AE}"/>
              </a:ext>
            </a:extLst>
          </p:cNvPr>
          <p:cNvSpPr>
            <a:spLocks noChangeShapeType="1"/>
          </p:cNvSpPr>
          <p:nvPr/>
        </p:nvSpPr>
        <p:spPr bwMode="auto">
          <a:xfrm flipV="1">
            <a:off x="6477000" y="4639176"/>
            <a:ext cx="83820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9" name="Line 16">
            <a:extLst>
              <a:ext uri="{FF2B5EF4-FFF2-40B4-BE49-F238E27FC236}">
                <a16:creationId xmlns:a16="http://schemas.microsoft.com/office/drawing/2014/main" id="{CF38284C-4DF9-4676-A716-D06FEBF6B2A5}"/>
              </a:ext>
            </a:extLst>
          </p:cNvPr>
          <p:cNvSpPr>
            <a:spLocks noChangeShapeType="1"/>
          </p:cNvSpPr>
          <p:nvPr/>
        </p:nvSpPr>
        <p:spPr bwMode="auto">
          <a:xfrm flipH="1">
            <a:off x="6677069" y="4953000"/>
            <a:ext cx="88114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2" name="Rectangle 2">
            <a:extLst>
              <a:ext uri="{FF2B5EF4-FFF2-40B4-BE49-F238E27FC236}">
                <a16:creationId xmlns:a16="http://schemas.microsoft.com/office/drawing/2014/main" id="{8EF4FECE-134C-4135-8E87-0A9800B6AA69}"/>
              </a:ext>
            </a:extLst>
          </p:cNvPr>
          <p:cNvSpPr>
            <a:spLocks noGrp="1" noChangeArrowheads="1"/>
          </p:cNvSpPr>
          <p:nvPr>
            <p:ph type="title"/>
          </p:nvPr>
        </p:nvSpPr>
        <p:spPr>
          <a:xfrm>
            <a:off x="0" y="70147"/>
            <a:ext cx="8243887" cy="735012"/>
          </a:xfrm>
        </p:spPr>
        <p:txBody>
          <a:bodyPr/>
          <a:lstStyle/>
          <a:p>
            <a:pPr eaLnBrk="1" hangingPunct="1">
              <a:defRPr/>
            </a:pPr>
            <a:r>
              <a:rPr lang="fr-FR" dirty="0" err="1"/>
              <a:t>Delete</a:t>
            </a:r>
            <a:r>
              <a:rPr lang="fr-FR" dirty="0"/>
              <a:t> a </a:t>
            </a:r>
            <a:r>
              <a:rPr lang="fr-FR" dirty="0" err="1"/>
              <a:t>node</a:t>
            </a:r>
            <a:r>
              <a:rPr lang="fr-FR" dirty="0"/>
              <a:t> </a:t>
            </a:r>
            <a:r>
              <a:rPr lang="fr-FR" dirty="0" err="1"/>
              <a:t>pointed</a:t>
            </a:r>
            <a:r>
              <a:rPr lang="fr-FR" dirty="0"/>
              <a:t> by the pointer p</a:t>
            </a:r>
            <a:endParaRPr lang="fr-FR" sz="4000" dirty="0"/>
          </a:p>
        </p:txBody>
      </p:sp>
      <p:sp>
        <p:nvSpPr>
          <p:cNvPr id="60" name="Rectangle 3">
            <a:extLst>
              <a:ext uri="{FF2B5EF4-FFF2-40B4-BE49-F238E27FC236}">
                <a16:creationId xmlns:a16="http://schemas.microsoft.com/office/drawing/2014/main" id="{6B4E54CC-0CF2-4CFB-9277-9B73127A4956}"/>
              </a:ext>
            </a:extLst>
          </p:cNvPr>
          <p:cNvSpPr txBox="1">
            <a:spLocks noChangeArrowheads="1"/>
          </p:cNvSpPr>
          <p:nvPr/>
        </p:nvSpPr>
        <p:spPr bwMode="auto">
          <a:xfrm>
            <a:off x="0" y="838200"/>
            <a:ext cx="90678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Tx/>
              <a:buNone/>
            </a:pPr>
            <a:r>
              <a:rPr lang="fr-FR" altLang="en-US" sz="2000" dirty="0" err="1">
                <a:latin typeface="Courier New" panose="02070309020205020404" pitchFamily="49" charset="0"/>
              </a:rPr>
              <a:t>void</a:t>
            </a:r>
            <a:r>
              <a:rPr lang="fr-FR" altLang="en-US" sz="2000" dirty="0">
                <a:latin typeface="Courier New" panose="02070309020205020404" pitchFamily="49" charset="0"/>
              </a:rPr>
              <a:t> </a:t>
            </a:r>
            <a:r>
              <a:rPr lang="fr-FR" altLang="en-US" sz="2000" dirty="0" err="1">
                <a:latin typeface="Courier New" panose="02070309020205020404" pitchFamily="49" charset="0"/>
              </a:rPr>
              <a:t>Delete_Node</a:t>
            </a:r>
            <a:r>
              <a:rPr lang="fr-FR" altLang="en-US" sz="2000" dirty="0">
                <a:latin typeface="Courier New" panose="02070309020205020404" pitchFamily="49" charset="0"/>
              </a:rPr>
              <a:t> (</a:t>
            </a:r>
            <a:r>
              <a:rPr lang="fr-FR" altLang="en-US" sz="2000" dirty="0" err="1">
                <a:latin typeface="Courier New" panose="02070309020205020404" pitchFamily="49" charset="0"/>
              </a:rPr>
              <a:t>ddlist</a:t>
            </a:r>
            <a:r>
              <a:rPr lang="fr-FR" altLang="en-US" sz="2000" dirty="0">
                <a:latin typeface="Courier New" panose="02070309020205020404" pitchFamily="49" charset="0"/>
              </a:rPr>
              <a:t> *p){</a:t>
            </a:r>
          </a:p>
          <a:p>
            <a:pPr lvl="1" eaLnBrk="1" hangingPunct="1">
              <a:buFont typeface="Arial" panose="020B0604020202020204" pitchFamily="34" charset="0"/>
              <a:buNone/>
            </a:pPr>
            <a:r>
              <a:rPr lang="fr-FR" altLang="en-US" sz="1600" dirty="0">
                <a:latin typeface="Courier New" panose="02070309020205020404" pitchFamily="49" charset="0"/>
              </a:rPr>
              <a:t> </a:t>
            </a:r>
            <a:r>
              <a:rPr lang="fr-FR" altLang="en-US" sz="2000" dirty="0">
                <a:latin typeface="Courier New" panose="02070309020205020404" pitchFamily="49" charset="0"/>
              </a:rPr>
              <a:t>if (</a:t>
            </a:r>
            <a:r>
              <a:rPr lang="fr-FR" altLang="en-US" sz="2000" dirty="0" err="1">
                <a:latin typeface="Courier New" panose="02070309020205020404" pitchFamily="49" charset="0"/>
              </a:rPr>
              <a:t>head</a:t>
            </a:r>
            <a:r>
              <a:rPr lang="fr-FR" altLang="en-US" sz="2000" dirty="0">
                <a:latin typeface="Courier New" panose="02070309020205020404" pitchFamily="49" charset="0"/>
              </a:rPr>
              <a:t> == NULL) </a:t>
            </a:r>
            <a:r>
              <a:rPr lang="fr-FR" altLang="en-US" sz="2000" dirty="0" err="1">
                <a:latin typeface="Courier New" panose="02070309020205020404" pitchFamily="49" charset="0"/>
              </a:rPr>
              <a:t>printf</a:t>
            </a:r>
            <a:r>
              <a:rPr lang="fr-FR" altLang="en-US" sz="2000" dirty="0">
                <a:latin typeface="Courier New" panose="02070309020205020404" pitchFamily="49" charset="0"/>
              </a:rPr>
              <a:t>(”</a:t>
            </a:r>
            <a:r>
              <a:rPr lang="fr-FR" altLang="en-US" sz="2000" dirty="0" err="1">
                <a:latin typeface="Courier New" panose="02070309020205020404" pitchFamily="49" charset="0"/>
              </a:rPr>
              <a:t>Empty</a:t>
            </a:r>
            <a:r>
              <a:rPr lang="fr-FR" altLang="en-US" sz="2000" dirty="0">
                <a:latin typeface="Courier New" panose="02070309020205020404" pitchFamily="49" charset="0"/>
              </a:rPr>
              <a:t> </a:t>
            </a:r>
            <a:r>
              <a:rPr lang="fr-FR" altLang="en-US" sz="2000" dirty="0" err="1">
                <a:latin typeface="Courier New" panose="02070309020205020404" pitchFamily="49" charset="0"/>
              </a:rPr>
              <a:t>list</a:t>
            </a:r>
            <a:r>
              <a:rPr lang="fr-FR" altLang="en-US" sz="2000" dirty="0">
                <a:latin typeface="Courier New" panose="02070309020205020404" pitchFamily="49" charset="0"/>
              </a:rPr>
              <a:t>”);</a:t>
            </a:r>
          </a:p>
          <a:p>
            <a:pPr lvl="1" eaLnBrk="1" hangingPunct="1">
              <a:buFont typeface="Arial" panose="020B0604020202020204" pitchFamily="34" charset="0"/>
              <a:buNone/>
            </a:pPr>
            <a:r>
              <a:rPr lang="fr-FR" altLang="en-US" sz="2000" dirty="0">
                <a:latin typeface="Courier New" panose="02070309020205020404" pitchFamily="49" charset="0"/>
              </a:rPr>
              <a:t> </a:t>
            </a:r>
            <a:r>
              <a:rPr lang="fr-FR" altLang="en-US" sz="2000" dirty="0" err="1">
                <a:latin typeface="Courier New" panose="02070309020205020404" pitchFamily="49" charset="0"/>
              </a:rPr>
              <a:t>else</a:t>
            </a:r>
            <a:r>
              <a:rPr lang="fr-FR" altLang="en-US" sz="2000" dirty="0">
                <a:latin typeface="Courier New" panose="02070309020205020404" pitchFamily="49" charset="0"/>
              </a:rPr>
              <a:t> {</a:t>
            </a:r>
          </a:p>
          <a:p>
            <a:pPr lvl="1" eaLnBrk="1" hangingPunct="1">
              <a:buFont typeface="Arial" panose="020B0604020202020204" pitchFamily="34" charset="0"/>
              <a:buNone/>
            </a:pPr>
            <a:r>
              <a:rPr lang="fr-FR" altLang="en-US" sz="2000" dirty="0">
                <a:latin typeface="Courier New" panose="02070309020205020404" pitchFamily="49" charset="0"/>
              </a:rPr>
              <a:t>	 if (p==</a:t>
            </a:r>
            <a:r>
              <a:rPr lang="fr-FR" altLang="en-US" sz="2000" dirty="0" err="1">
                <a:latin typeface="Courier New" panose="02070309020205020404" pitchFamily="49" charset="0"/>
              </a:rPr>
              <a:t>head</a:t>
            </a:r>
            <a:r>
              <a:rPr lang="fr-FR" altLang="en-US" sz="2000" dirty="0">
                <a:latin typeface="Courier New" panose="02070309020205020404" pitchFamily="49" charset="0"/>
              </a:rPr>
              <a:t>) </a:t>
            </a:r>
            <a:r>
              <a:rPr lang="fr-FR" altLang="en-US" sz="2000" dirty="0" err="1">
                <a:latin typeface="Courier New" panose="02070309020205020404" pitchFamily="49" charset="0"/>
              </a:rPr>
              <a:t>head</a:t>
            </a:r>
            <a:r>
              <a:rPr lang="fr-FR" altLang="en-US" sz="2000" dirty="0">
                <a:latin typeface="Courier New" panose="02070309020205020404" pitchFamily="49" charset="0"/>
              </a:rPr>
              <a:t> = </a:t>
            </a:r>
            <a:r>
              <a:rPr lang="fr-FR" altLang="en-US" sz="2000" dirty="0" err="1">
                <a:latin typeface="Courier New" panose="02070309020205020404" pitchFamily="49" charset="0"/>
              </a:rPr>
              <a:t>head</a:t>
            </a:r>
            <a:r>
              <a:rPr lang="fr-FR" altLang="en-US" sz="2000" dirty="0">
                <a:latin typeface="Courier New" panose="02070309020205020404" pitchFamily="49" charset="0"/>
              </a:rPr>
              <a:t>-&gt;</a:t>
            </a:r>
            <a:r>
              <a:rPr lang="fr-FR" altLang="en-US" sz="2000" dirty="0" err="1">
                <a:latin typeface="Courier New" panose="02070309020205020404" pitchFamily="49" charset="0"/>
              </a:rPr>
              <a:t>next</a:t>
            </a:r>
            <a:r>
              <a:rPr lang="fr-FR" altLang="en-US" sz="2000" dirty="0">
                <a:latin typeface="Courier New" panose="02070309020205020404" pitchFamily="49" charset="0"/>
              </a:rPr>
              <a:t>; </a:t>
            </a:r>
            <a:r>
              <a:rPr lang="fr-FR" altLang="en-US" sz="1800" dirty="0">
                <a:latin typeface="Courier New" panose="02070309020205020404" pitchFamily="49" charset="0"/>
              </a:rPr>
              <a:t>//</a:t>
            </a:r>
            <a:r>
              <a:rPr lang="fr-FR" altLang="en-US" sz="1800" dirty="0" err="1">
                <a:latin typeface="Courier New" panose="02070309020205020404" pitchFamily="49" charset="0"/>
              </a:rPr>
              <a:t>Delete</a:t>
            </a:r>
            <a:r>
              <a:rPr lang="fr-FR" altLang="en-US" sz="1800" dirty="0">
                <a:latin typeface="Courier New" panose="02070309020205020404" pitchFamily="49" charset="0"/>
              </a:rPr>
              <a:t> first </a:t>
            </a:r>
            <a:r>
              <a:rPr lang="fr-FR" altLang="en-US" sz="1800" dirty="0" err="1">
                <a:latin typeface="Courier New" panose="02070309020205020404" pitchFamily="49" charset="0"/>
              </a:rPr>
              <a:t>element</a:t>
            </a:r>
            <a:r>
              <a:rPr lang="fr-FR" altLang="en-US" sz="1800" dirty="0">
                <a:latin typeface="Courier New" panose="02070309020205020404" pitchFamily="49" charset="0"/>
              </a:rPr>
              <a:t>   </a:t>
            </a:r>
          </a:p>
          <a:p>
            <a:pPr lvl="1" eaLnBrk="1" hangingPunct="1">
              <a:buFont typeface="Arial" panose="020B0604020202020204" pitchFamily="34" charset="0"/>
              <a:buNone/>
            </a:pPr>
            <a:r>
              <a:rPr lang="fr-FR" altLang="en-US" sz="2000" dirty="0">
                <a:solidFill>
                  <a:srgbClr val="000099"/>
                </a:solidFill>
                <a:latin typeface="Courier New" panose="02070309020205020404" pitchFamily="49" charset="0"/>
              </a:rPr>
              <a:t>   </a:t>
            </a:r>
            <a:r>
              <a:rPr lang="fr-FR" altLang="en-US" sz="2000" dirty="0" err="1">
                <a:solidFill>
                  <a:srgbClr val="000099"/>
                </a:solidFill>
                <a:latin typeface="Courier New" panose="02070309020205020404" pitchFamily="49" charset="0"/>
              </a:rPr>
              <a:t>else</a:t>
            </a:r>
            <a:r>
              <a:rPr lang="fr-FR" altLang="en-US" sz="2000" dirty="0">
                <a:solidFill>
                  <a:srgbClr val="000099"/>
                </a:solidFill>
                <a:latin typeface="Courier New" panose="02070309020205020404" pitchFamily="49" charset="0"/>
              </a:rPr>
              <a:t> p-&gt;</a:t>
            </a:r>
            <a:r>
              <a:rPr lang="fr-FR" altLang="en-US" sz="2000" dirty="0" err="1">
                <a:solidFill>
                  <a:srgbClr val="000099"/>
                </a:solidFill>
                <a:latin typeface="Courier New" panose="02070309020205020404" pitchFamily="49" charset="0"/>
              </a:rPr>
              <a:t>prev</a:t>
            </a:r>
            <a:r>
              <a:rPr lang="fr-FR" altLang="en-US" sz="2000" dirty="0">
                <a:solidFill>
                  <a:srgbClr val="000099"/>
                </a:solidFill>
                <a:latin typeface="Courier New" panose="02070309020205020404" pitchFamily="49" charset="0"/>
              </a:rPr>
              <a:t>-&gt;</a:t>
            </a:r>
            <a:r>
              <a:rPr lang="fr-FR" altLang="en-US" sz="2000" dirty="0" err="1">
                <a:solidFill>
                  <a:srgbClr val="000099"/>
                </a:solidFill>
                <a:latin typeface="Courier New" panose="02070309020205020404" pitchFamily="49" charset="0"/>
              </a:rPr>
              <a:t>next</a:t>
            </a:r>
            <a:r>
              <a:rPr lang="fr-FR" altLang="en-US" sz="2000" dirty="0">
                <a:solidFill>
                  <a:srgbClr val="000099"/>
                </a:solidFill>
                <a:latin typeface="Courier New" panose="02070309020205020404" pitchFamily="49" charset="0"/>
              </a:rPr>
              <a:t> = p-&gt;</a:t>
            </a:r>
            <a:r>
              <a:rPr lang="fr-FR" altLang="en-US" sz="2000" dirty="0" err="1">
                <a:solidFill>
                  <a:srgbClr val="000099"/>
                </a:solidFill>
                <a:latin typeface="Courier New" panose="02070309020205020404" pitchFamily="49" charset="0"/>
              </a:rPr>
              <a:t>next</a:t>
            </a:r>
            <a:r>
              <a:rPr lang="fr-FR" altLang="en-US" sz="2000" dirty="0">
                <a:solidFill>
                  <a:srgbClr val="000099"/>
                </a:solidFill>
                <a:latin typeface="Courier New" panose="02070309020205020404" pitchFamily="49" charset="0"/>
              </a:rPr>
              <a:t>;</a:t>
            </a:r>
          </a:p>
          <a:p>
            <a:pPr lvl="1" eaLnBrk="1" hangingPunct="1">
              <a:buFont typeface="Arial" panose="020B0604020202020204" pitchFamily="34" charset="0"/>
              <a:buNone/>
            </a:pPr>
            <a:r>
              <a:rPr lang="fr-FR" altLang="en-US" sz="2000" dirty="0">
                <a:latin typeface="Courier New" panose="02070309020205020404" pitchFamily="49" charset="0"/>
              </a:rPr>
              <a:t>  </a:t>
            </a:r>
            <a:r>
              <a:rPr lang="fr-FR" altLang="en-US" sz="2000" dirty="0">
                <a:solidFill>
                  <a:srgbClr val="FF0000"/>
                </a:solidFill>
                <a:latin typeface="Courier New" panose="02070309020205020404" pitchFamily="49" charset="0"/>
              </a:rPr>
              <a:t> </a:t>
            </a:r>
            <a:r>
              <a:rPr lang="fr-FR" altLang="en-US" sz="2000" dirty="0">
                <a:latin typeface="Courier New" panose="02070309020205020404" pitchFamily="49" charset="0"/>
              </a:rPr>
              <a:t>if (p-&gt;</a:t>
            </a:r>
            <a:r>
              <a:rPr lang="fr-FR" altLang="en-US" sz="2000" dirty="0" err="1">
                <a:latin typeface="Courier New" panose="02070309020205020404" pitchFamily="49" charset="0"/>
              </a:rPr>
              <a:t>next</a:t>
            </a:r>
            <a:r>
              <a:rPr lang="fr-FR" altLang="en-US" sz="2000" dirty="0">
                <a:latin typeface="Courier New" panose="02070309020205020404" pitchFamily="49" charset="0"/>
              </a:rPr>
              <a:t>!=NULL) p-&gt;</a:t>
            </a:r>
            <a:r>
              <a:rPr lang="fr-FR" altLang="en-US" sz="2000" dirty="0" err="1">
                <a:latin typeface="Courier New" panose="02070309020205020404" pitchFamily="49" charset="0"/>
              </a:rPr>
              <a:t>next</a:t>
            </a:r>
            <a:r>
              <a:rPr lang="fr-FR" altLang="en-US" sz="2000" dirty="0">
                <a:latin typeface="Courier New" panose="02070309020205020404" pitchFamily="49" charset="0"/>
              </a:rPr>
              <a:t>-&gt;</a:t>
            </a:r>
            <a:r>
              <a:rPr lang="fr-FR" altLang="en-US" sz="2000" dirty="0" err="1">
                <a:latin typeface="Courier New" panose="02070309020205020404" pitchFamily="49" charset="0"/>
              </a:rPr>
              <a:t>prev</a:t>
            </a:r>
            <a:r>
              <a:rPr lang="fr-FR" altLang="en-US" sz="2000" dirty="0">
                <a:latin typeface="Courier New" panose="02070309020205020404" pitchFamily="49" charset="0"/>
              </a:rPr>
              <a:t> = p-&gt;</a:t>
            </a:r>
            <a:r>
              <a:rPr lang="fr-FR" altLang="en-US" sz="2000" dirty="0" err="1">
                <a:latin typeface="Courier New" panose="02070309020205020404" pitchFamily="49" charset="0"/>
              </a:rPr>
              <a:t>prev</a:t>
            </a:r>
            <a:r>
              <a:rPr lang="fr-FR" altLang="en-US" sz="2000" dirty="0">
                <a:latin typeface="Courier New" panose="02070309020205020404" pitchFamily="49" charset="0"/>
              </a:rPr>
              <a:t>;</a:t>
            </a:r>
          </a:p>
          <a:p>
            <a:pPr lvl="1" eaLnBrk="1" hangingPunct="1">
              <a:buFont typeface="Arial" panose="020B0604020202020204" pitchFamily="34" charset="0"/>
              <a:buNone/>
            </a:pPr>
            <a:r>
              <a:rPr lang="fr-FR" altLang="en-US" sz="2000" dirty="0">
                <a:latin typeface="Courier New" panose="02070309020205020404" pitchFamily="49" charset="0"/>
              </a:rPr>
              <a:t>   </a:t>
            </a:r>
            <a:r>
              <a:rPr lang="fr-FR" altLang="en-US" sz="2000" dirty="0" err="1">
                <a:latin typeface="Courier New" panose="02070309020205020404" pitchFamily="49" charset="0"/>
              </a:rPr>
              <a:t>else</a:t>
            </a:r>
            <a:r>
              <a:rPr lang="fr-FR" altLang="en-US" sz="2000" dirty="0">
                <a:latin typeface="Courier New" panose="02070309020205020404" pitchFamily="49" charset="0"/>
              </a:rPr>
              <a:t> </a:t>
            </a:r>
            <a:r>
              <a:rPr lang="fr-FR" altLang="en-US" sz="2000" dirty="0" err="1">
                <a:latin typeface="Courier New" panose="02070309020205020404" pitchFamily="49" charset="0"/>
              </a:rPr>
              <a:t>tail</a:t>
            </a:r>
            <a:r>
              <a:rPr lang="fr-FR" altLang="en-US" sz="2000" dirty="0">
                <a:latin typeface="Courier New" panose="02070309020205020404" pitchFamily="49" charset="0"/>
              </a:rPr>
              <a:t> = p-&gt;</a:t>
            </a:r>
            <a:r>
              <a:rPr lang="fr-FR" altLang="en-US" sz="2000" dirty="0" err="1">
                <a:latin typeface="Courier New" panose="02070309020205020404" pitchFamily="49" charset="0"/>
              </a:rPr>
              <a:t>prev</a:t>
            </a:r>
            <a:r>
              <a:rPr lang="fr-FR" altLang="en-US" sz="2000" dirty="0">
                <a:latin typeface="Courier New" panose="02070309020205020404" pitchFamily="49" charset="0"/>
              </a:rPr>
              <a:t>;</a:t>
            </a:r>
          </a:p>
          <a:p>
            <a:pPr lvl="1" eaLnBrk="1" hangingPunct="1">
              <a:buFont typeface="Arial" panose="020B0604020202020204" pitchFamily="34" charset="0"/>
              <a:buNone/>
            </a:pPr>
            <a:r>
              <a:rPr lang="fr-FR" altLang="en-US" sz="2000" dirty="0">
                <a:solidFill>
                  <a:srgbClr val="FF0000"/>
                </a:solidFill>
                <a:latin typeface="Courier New" panose="02070309020205020404" pitchFamily="49" charset="0"/>
              </a:rPr>
              <a:t>  </a:t>
            </a:r>
            <a:r>
              <a:rPr lang="fr-FR" altLang="en-US" sz="2000" dirty="0">
                <a:latin typeface="Courier New" panose="02070309020205020404" pitchFamily="49" charset="0"/>
              </a:rPr>
              <a:t> </a:t>
            </a:r>
            <a:r>
              <a:rPr lang="fr-FR" altLang="en-US" sz="2000" b="1" dirty="0">
                <a:solidFill>
                  <a:srgbClr val="FF0000"/>
                </a:solidFill>
                <a:latin typeface="Courier New" panose="02070309020205020404" pitchFamily="49" charset="0"/>
              </a:rPr>
              <a:t>free(p);</a:t>
            </a:r>
          </a:p>
          <a:p>
            <a:pPr lvl="1" eaLnBrk="1" hangingPunct="1">
              <a:buFont typeface="Arial" panose="020B0604020202020204" pitchFamily="34" charset="0"/>
              <a:buNone/>
            </a:pPr>
            <a:r>
              <a:rPr lang="fr-FR" altLang="en-US" sz="2000" dirty="0">
                <a:latin typeface="Courier New" panose="02070309020205020404" pitchFamily="49" charset="0"/>
              </a:rPr>
              <a:t> }</a:t>
            </a:r>
          </a:p>
          <a:p>
            <a:pPr eaLnBrk="1" hangingPunct="1">
              <a:buFontTx/>
              <a:buNone/>
            </a:pPr>
            <a:r>
              <a:rPr lang="fr-FR" altLang="en-US" sz="2000" dirty="0">
                <a:latin typeface="Courier New" panose="02070309020205020404" pitchFamily="49" charset="0"/>
              </a:rPr>
              <a:t>}</a:t>
            </a:r>
          </a:p>
        </p:txBody>
      </p:sp>
      <p:sp>
        <p:nvSpPr>
          <p:cNvPr id="61" name="Text Box 33">
            <a:extLst>
              <a:ext uri="{FF2B5EF4-FFF2-40B4-BE49-F238E27FC236}">
                <a16:creationId xmlns:a16="http://schemas.microsoft.com/office/drawing/2014/main" id="{1737AB33-E86B-41EB-9335-756B6B679AB4}"/>
              </a:ext>
            </a:extLst>
          </p:cNvPr>
          <p:cNvSpPr txBox="1">
            <a:spLocks noChangeArrowheads="1"/>
          </p:cNvSpPr>
          <p:nvPr/>
        </p:nvSpPr>
        <p:spPr bwMode="auto">
          <a:xfrm>
            <a:off x="-19111" y="6102554"/>
            <a:ext cx="10080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fr-FR" altLang="en-US" sz="2000" dirty="0" err="1">
                <a:latin typeface="Arial" panose="020B0604020202020204" pitchFamily="34" charset="0"/>
                <a:cs typeface="Arial" panose="020B0604020202020204" pitchFamily="34" charset="0"/>
              </a:rPr>
              <a:t>head</a:t>
            </a:r>
            <a:endParaRPr lang="fr-FR" altLang="en-US" sz="2000" dirty="0">
              <a:latin typeface="Arial" panose="020B0604020202020204" pitchFamily="34" charset="0"/>
              <a:cs typeface="Arial" panose="020B0604020202020204" pitchFamily="34" charset="0"/>
            </a:endParaRPr>
          </a:p>
        </p:txBody>
      </p:sp>
      <p:cxnSp>
        <p:nvCxnSpPr>
          <p:cNvPr id="63" name="AutoShape 22">
            <a:extLst>
              <a:ext uri="{FF2B5EF4-FFF2-40B4-BE49-F238E27FC236}">
                <a16:creationId xmlns:a16="http://schemas.microsoft.com/office/drawing/2014/main" id="{E2326B54-2B4A-4F47-806C-0C2792E54DF0}"/>
              </a:ext>
            </a:extLst>
          </p:cNvPr>
          <p:cNvCxnSpPr>
            <a:cxnSpLocks noChangeShapeType="1"/>
          </p:cNvCxnSpPr>
          <p:nvPr/>
        </p:nvCxnSpPr>
        <p:spPr bwMode="auto">
          <a:xfrm flipV="1">
            <a:off x="7409788" y="5246491"/>
            <a:ext cx="789098" cy="813594"/>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64" name="Text Box 33">
            <a:extLst>
              <a:ext uri="{FF2B5EF4-FFF2-40B4-BE49-F238E27FC236}">
                <a16:creationId xmlns:a16="http://schemas.microsoft.com/office/drawing/2014/main" id="{1737AB33-E86B-41EB-9335-756B6B679AB4}"/>
              </a:ext>
            </a:extLst>
          </p:cNvPr>
          <p:cNvSpPr txBox="1">
            <a:spLocks noChangeArrowheads="1"/>
          </p:cNvSpPr>
          <p:nvPr/>
        </p:nvSpPr>
        <p:spPr bwMode="auto">
          <a:xfrm>
            <a:off x="6840537" y="6076890"/>
            <a:ext cx="10080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fr-FR" altLang="en-US" sz="2000" dirty="0" err="1">
                <a:latin typeface="Arial" panose="020B0604020202020204" pitchFamily="34" charset="0"/>
                <a:cs typeface="Arial" panose="020B0604020202020204" pitchFamily="34" charset="0"/>
              </a:rPr>
              <a:t>tail</a:t>
            </a:r>
            <a:endParaRPr lang="fr-FR"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128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3"/>
                                        </p:tgtEl>
                                      </p:cBhvr>
                                    </p:animEffect>
                                    <p:set>
                                      <p:cBhvr>
                                        <p:cTn id="7" dur="1" fill="hold">
                                          <p:stCondLst>
                                            <p:cond delay="499"/>
                                          </p:stCondLst>
                                        </p:cTn>
                                        <p:tgtEl>
                                          <p:spTgt spid="43"/>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57"/>
                                        </p:tgtEl>
                                      </p:cBhvr>
                                    </p:animEffect>
                                    <p:set>
                                      <p:cBhvr>
                                        <p:cTn id="10" dur="1" fill="hold">
                                          <p:stCondLst>
                                            <p:cond delay="499"/>
                                          </p:stCondLst>
                                        </p:cTn>
                                        <p:tgtEl>
                                          <p:spTgt spid="57"/>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56"/>
                                        </p:tgtEl>
                                      </p:cBhvr>
                                    </p:animEffect>
                                    <p:set>
                                      <p:cBhvr>
                                        <p:cTn id="13" dur="1" fill="hold">
                                          <p:stCondLst>
                                            <p:cond delay="499"/>
                                          </p:stCondLst>
                                        </p:cTn>
                                        <p:tgtEl>
                                          <p:spTgt spid="56"/>
                                        </p:tgtEl>
                                        <p:attrNameLst>
                                          <p:attrName>style.visibility</p:attrName>
                                        </p:attrNameLst>
                                      </p:cBhvr>
                                      <p:to>
                                        <p:strVal val="hidden"/>
                                      </p:to>
                                    </p:set>
                                  </p:childTnLst>
                                </p:cTn>
                              </p:par>
                              <p:par>
                                <p:cTn id="14" presetID="22" presetClass="exit" presetSubtype="4" fill="hold" grpId="0" nodeType="withEffect">
                                  <p:stCondLst>
                                    <p:cond delay="0"/>
                                  </p:stCondLst>
                                  <p:childTnLst>
                                    <p:animEffect transition="out" filter="wipe(down)">
                                      <p:cBhvr>
                                        <p:cTn id="15" dur="500"/>
                                        <p:tgtEl>
                                          <p:spTgt spid="58"/>
                                        </p:tgtEl>
                                      </p:cBhvr>
                                    </p:animEffect>
                                    <p:set>
                                      <p:cBhvr>
                                        <p:cTn id="16" dur="1" fill="hold">
                                          <p:stCondLst>
                                            <p:cond delay="499"/>
                                          </p:stCondLst>
                                        </p:cTn>
                                        <p:tgtEl>
                                          <p:spTgt spid="58"/>
                                        </p:tgtEl>
                                        <p:attrNameLst>
                                          <p:attrName>style.visibility</p:attrName>
                                        </p:attrNameLst>
                                      </p:cBhvr>
                                      <p:to>
                                        <p:strVal val="hidden"/>
                                      </p:to>
                                    </p:set>
                                  </p:childTnLst>
                                </p:cTn>
                              </p:par>
                              <p:par>
                                <p:cTn id="17" presetID="22" presetClass="exit" presetSubtype="4" fill="hold" grpId="0" nodeType="withEffect">
                                  <p:stCondLst>
                                    <p:cond delay="0"/>
                                  </p:stCondLst>
                                  <p:childTnLst>
                                    <p:animEffect transition="out" filter="wipe(down)">
                                      <p:cBhvr>
                                        <p:cTn id="18" dur="500"/>
                                        <p:tgtEl>
                                          <p:spTgt spid="59"/>
                                        </p:tgtEl>
                                      </p:cBhvr>
                                    </p:animEffect>
                                    <p:set>
                                      <p:cBhvr>
                                        <p:cTn id="19" dur="1" fill="hold">
                                          <p:stCondLst>
                                            <p:cond delay="499"/>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B06FA-6F27-4916-99C5-342F906FB18C}"/>
              </a:ext>
            </a:extLst>
          </p:cNvPr>
          <p:cNvSpPr>
            <a:spLocks noGrp="1"/>
          </p:cNvSpPr>
          <p:nvPr>
            <p:ph type="title"/>
          </p:nvPr>
        </p:nvSpPr>
        <p:spPr/>
        <p:txBody>
          <a:bodyPr/>
          <a:lstStyle/>
          <a:p>
            <a:r>
              <a:rPr lang="en-US" dirty="0"/>
              <a:t>ARRAY</a:t>
            </a:r>
          </a:p>
        </p:txBody>
      </p:sp>
      <p:sp>
        <p:nvSpPr>
          <p:cNvPr id="3" name="Text Placeholder 2">
            <a:extLst>
              <a:ext uri="{FF2B5EF4-FFF2-40B4-BE49-F238E27FC236}">
                <a16:creationId xmlns:a16="http://schemas.microsoft.com/office/drawing/2014/main" id="{FA0A86F8-ED08-4453-BE4A-2708754BC543}"/>
              </a:ext>
            </a:extLst>
          </p:cNvPr>
          <p:cNvSpPr>
            <a:spLocks noGrp="1"/>
          </p:cNvSpPr>
          <p:nvPr>
            <p:ph type="body" sz="half" idx="1"/>
          </p:nvPr>
        </p:nvSpPr>
        <p:spPr>
          <a:xfrm>
            <a:off x="685800" y="1206500"/>
            <a:ext cx="8077200" cy="4960938"/>
          </a:xfrm>
        </p:spPr>
        <p:txBody>
          <a:bodyPr/>
          <a:lstStyle/>
          <a:p>
            <a:r>
              <a:rPr lang="en-US" sz="3600" dirty="0">
                <a:solidFill>
                  <a:srgbClr val="FF0000"/>
                </a:solidFill>
              </a:rPr>
              <a:t>An array is always a sequence of consecutive memory cells</a:t>
            </a:r>
          </a:p>
          <a:p>
            <a:r>
              <a:rPr lang="en-US" sz="3600" dirty="0">
                <a:solidFill>
                  <a:srgbClr val="0070C0"/>
                </a:solidFill>
              </a:rPr>
              <a:t>The number of memory cells is</a:t>
            </a:r>
          </a:p>
          <a:p>
            <a:pPr lvl="1"/>
            <a:r>
              <a:rPr lang="en-US" sz="3200" dirty="0">
                <a:solidFill>
                  <a:srgbClr val="0070C0"/>
                </a:solidFill>
              </a:rPr>
              <a:t> size of array * </a:t>
            </a:r>
            <a:r>
              <a:rPr lang="en-US" sz="3200" dirty="0" err="1">
                <a:solidFill>
                  <a:srgbClr val="0070C0"/>
                </a:solidFill>
              </a:rPr>
              <a:t>sizeof</a:t>
            </a:r>
            <a:r>
              <a:rPr lang="en-US" sz="3200" dirty="0">
                <a:solidFill>
                  <a:srgbClr val="0070C0"/>
                </a:solidFill>
              </a:rPr>
              <a:t>(type)</a:t>
            </a:r>
          </a:p>
        </p:txBody>
      </p:sp>
      <p:sp>
        <p:nvSpPr>
          <p:cNvPr id="5" name="Slide Number Placeholder 4">
            <a:extLst>
              <a:ext uri="{FF2B5EF4-FFF2-40B4-BE49-F238E27FC236}">
                <a16:creationId xmlns:a16="http://schemas.microsoft.com/office/drawing/2014/main" id="{B49E3E71-6103-47D1-AB9E-F8B616CE358B}"/>
              </a:ext>
            </a:extLst>
          </p:cNvPr>
          <p:cNvSpPr>
            <a:spLocks noGrp="1"/>
          </p:cNvSpPr>
          <p:nvPr>
            <p:ph type="sldNum" sz="quarter" idx="12"/>
          </p:nvPr>
        </p:nvSpPr>
        <p:spPr/>
        <p:txBody>
          <a:bodyPr/>
          <a:lstStyle/>
          <a:p>
            <a:fld id="{08B733AC-6E70-40F1-B27A-78482D673915}" type="slidenum">
              <a:rPr lang="zh-TW" altLang="en-US" smtClean="0"/>
              <a:pPr/>
              <a:t>12</a:t>
            </a:fld>
            <a:endParaRPr lang="en-US" altLang="zh-TW"/>
          </a:p>
        </p:txBody>
      </p:sp>
    </p:spTree>
    <p:extLst>
      <p:ext uri="{BB962C8B-B14F-4D97-AF65-F5344CB8AC3E}">
        <p14:creationId xmlns:p14="http://schemas.microsoft.com/office/powerpoint/2010/main" val="1813355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5">
            <a:extLst>
              <a:ext uri="{FF2B5EF4-FFF2-40B4-BE49-F238E27FC236}">
                <a16:creationId xmlns:a16="http://schemas.microsoft.com/office/drawing/2014/main" id="{EBD8830F-B901-4617-85DB-4C82D5813AFE}"/>
              </a:ext>
            </a:extLst>
          </p:cNvPr>
          <p:cNvSpPr>
            <a:spLocks noGrp="1"/>
          </p:cNvSpPr>
          <p:nvPr>
            <p:ph type="sldNum" sz="quarter" idx="12"/>
          </p:nvPr>
        </p:nvSpPr>
        <p:spPr>
          <a:xfrm>
            <a:off x="8444705" y="6249680"/>
            <a:ext cx="533400" cy="28892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1521B27-C98B-4611-AF9C-AAF8DC7B0024}" type="slidenum">
              <a:rPr lang="en-US" altLang="en-US"/>
              <a:pPr/>
              <a:t>120</a:t>
            </a:fld>
            <a:endParaRPr lang="en-US" altLang="en-US"/>
          </a:p>
        </p:txBody>
      </p:sp>
      <p:sp>
        <p:nvSpPr>
          <p:cNvPr id="279554" name="Rectangle 2">
            <a:extLst>
              <a:ext uri="{FF2B5EF4-FFF2-40B4-BE49-F238E27FC236}">
                <a16:creationId xmlns:a16="http://schemas.microsoft.com/office/drawing/2014/main" id="{BA7ED5E9-D03A-4E18-AF14-6C0A60285C6F}"/>
              </a:ext>
            </a:extLst>
          </p:cNvPr>
          <p:cNvSpPr>
            <a:spLocks noGrp="1" noChangeArrowheads="1"/>
          </p:cNvSpPr>
          <p:nvPr>
            <p:ph type="title"/>
          </p:nvPr>
        </p:nvSpPr>
        <p:spPr>
          <a:xfrm>
            <a:off x="0" y="0"/>
            <a:ext cx="9144000" cy="834639"/>
          </a:xfrm>
        </p:spPr>
        <p:txBody>
          <a:bodyPr/>
          <a:lstStyle/>
          <a:p>
            <a:pPr eaLnBrk="1" hangingPunct="1">
              <a:defRPr/>
            </a:pPr>
            <a:r>
              <a:rPr lang="fr-FR" sz="2500" dirty="0"/>
              <a:t>Insert a </a:t>
            </a:r>
            <a:r>
              <a:rPr lang="fr-FR" sz="2500" dirty="0" err="1"/>
              <a:t>node</a:t>
            </a:r>
            <a:r>
              <a:rPr lang="fr-FR" sz="2500" dirty="0"/>
              <a:t> </a:t>
            </a:r>
            <a:r>
              <a:rPr lang="fr-FR" sz="2500" dirty="0" err="1"/>
              <a:t>after</a:t>
            </a:r>
            <a:r>
              <a:rPr lang="fr-FR" sz="2500" dirty="0"/>
              <a:t> the </a:t>
            </a:r>
            <a:r>
              <a:rPr lang="fr-FR" sz="2500" dirty="0" err="1"/>
              <a:t>node</a:t>
            </a:r>
            <a:r>
              <a:rPr lang="fr-FR" sz="2500" dirty="0"/>
              <a:t> </a:t>
            </a:r>
            <a:r>
              <a:rPr lang="fr-FR" sz="2500" dirty="0" err="1"/>
              <a:t>pointed</a:t>
            </a:r>
            <a:r>
              <a:rPr lang="fr-FR" sz="2500" dirty="0"/>
              <a:t> by pointer p</a:t>
            </a:r>
          </a:p>
        </p:txBody>
      </p:sp>
      <p:sp>
        <p:nvSpPr>
          <p:cNvPr id="77828" name="Rectangle 3">
            <a:extLst>
              <a:ext uri="{FF2B5EF4-FFF2-40B4-BE49-F238E27FC236}">
                <a16:creationId xmlns:a16="http://schemas.microsoft.com/office/drawing/2014/main" id="{FDF8E6C4-4EF4-4C04-A89E-6F46A5AA24FB}"/>
              </a:ext>
            </a:extLst>
          </p:cNvPr>
          <p:cNvSpPr>
            <a:spLocks noGrp="1" noChangeArrowheads="1"/>
          </p:cNvSpPr>
          <p:nvPr>
            <p:ph type="body" idx="1"/>
          </p:nvPr>
        </p:nvSpPr>
        <p:spPr>
          <a:xfrm>
            <a:off x="-26324" y="838200"/>
            <a:ext cx="9067800" cy="5141913"/>
          </a:xfrm>
        </p:spPr>
        <p:txBody>
          <a:bodyPr/>
          <a:lstStyle/>
          <a:p>
            <a:pPr eaLnBrk="1" hangingPunct="1">
              <a:lnSpc>
                <a:spcPct val="80000"/>
              </a:lnSpc>
              <a:buFontTx/>
              <a:buNone/>
            </a:pPr>
            <a:r>
              <a:rPr lang="fr-FR" altLang="en-US" sz="1600" dirty="0" err="1">
                <a:latin typeface="Courier New" panose="02070309020205020404" pitchFamily="49" charset="0"/>
                <a:cs typeface="Courier New" panose="02070309020205020404" pitchFamily="49" charset="0"/>
              </a:rPr>
              <a:t>void</a:t>
            </a: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Insert_Node</a:t>
            </a: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NodeType</a:t>
            </a:r>
            <a:r>
              <a:rPr lang="fr-FR" altLang="en-US" sz="1600" dirty="0">
                <a:latin typeface="Courier New" panose="02070309020205020404" pitchFamily="49" charset="0"/>
                <a:cs typeface="Courier New" panose="02070309020205020404" pitchFamily="49" charset="0"/>
              </a:rPr>
              <a:t> X, </a:t>
            </a:r>
            <a:r>
              <a:rPr lang="fr-FR" altLang="en-US" sz="1600" dirty="0" err="1">
                <a:latin typeface="Courier New" panose="02070309020205020404" pitchFamily="49" charset="0"/>
                <a:cs typeface="Courier New" panose="02070309020205020404" pitchFamily="49" charset="0"/>
              </a:rPr>
              <a:t>ddlist</a:t>
            </a:r>
            <a:r>
              <a:rPr lang="fr-FR" altLang="en-US" sz="1600" dirty="0">
                <a:latin typeface="Courier New" panose="02070309020205020404" pitchFamily="49" charset="0"/>
                <a:cs typeface="Courier New" panose="02070309020205020404" pitchFamily="49" charset="0"/>
              </a:rPr>
              <a:t> *p){ </a:t>
            </a:r>
          </a:p>
          <a:p>
            <a:pPr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if (</a:t>
            </a:r>
            <a:r>
              <a:rPr lang="fr-FR" altLang="en-US" sz="1600" dirty="0" err="1">
                <a:latin typeface="Courier New" panose="02070309020205020404" pitchFamily="49" charset="0"/>
                <a:cs typeface="Courier New" panose="02070309020205020404" pitchFamily="49" charset="0"/>
              </a:rPr>
              <a:t>head</a:t>
            </a:r>
            <a:r>
              <a:rPr lang="fr-FR" altLang="en-US" sz="1600" dirty="0">
                <a:latin typeface="Courier New" panose="02070309020205020404" pitchFamily="49" charset="0"/>
                <a:cs typeface="Courier New" panose="02070309020205020404" pitchFamily="49" charset="0"/>
              </a:rPr>
              <a:t> == NULL){  // List </a:t>
            </a:r>
            <a:r>
              <a:rPr lang="fr-FR" altLang="en-US" sz="1600" dirty="0" err="1">
                <a:latin typeface="Courier New" panose="02070309020205020404" pitchFamily="49" charset="0"/>
                <a:cs typeface="Courier New" panose="02070309020205020404" pitchFamily="49" charset="0"/>
              </a:rPr>
              <a:t>is</a:t>
            </a: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empty</a:t>
            </a:r>
            <a:endParaRPr lang="fr-FR"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head</a:t>
            </a: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ddlist</a:t>
            </a:r>
            <a:r>
              <a:rPr lang="fr-FR" altLang="en-US" sz="1600" dirty="0">
                <a:latin typeface="Courier New" panose="02070309020205020404" pitchFamily="49" charset="0"/>
                <a:cs typeface="Courier New" panose="02070309020205020404" pitchFamily="49" charset="0"/>
              </a:rPr>
              <a:t>*)</a:t>
            </a:r>
            <a:r>
              <a:rPr lang="fr-FR" altLang="en-US" sz="1600" dirty="0" err="1">
                <a:latin typeface="Courier New" panose="02070309020205020404" pitchFamily="49" charset="0"/>
                <a:cs typeface="Courier New" panose="02070309020205020404" pitchFamily="49" charset="0"/>
              </a:rPr>
              <a:t>malloc</a:t>
            </a:r>
            <a:r>
              <a:rPr lang="fr-FR" altLang="en-US" sz="1600" dirty="0">
                <a:latin typeface="Courier New" panose="02070309020205020404" pitchFamily="49" charset="0"/>
                <a:cs typeface="Courier New" panose="02070309020205020404" pitchFamily="49" charset="0"/>
              </a:rPr>
              <a:t>(</a:t>
            </a:r>
            <a:r>
              <a:rPr lang="fr-FR" altLang="en-US" sz="1600" dirty="0" err="1">
                <a:latin typeface="Courier New" panose="02070309020205020404" pitchFamily="49" charset="0"/>
                <a:cs typeface="Courier New" panose="02070309020205020404" pitchFamily="49" charset="0"/>
              </a:rPr>
              <a:t>sizeof</a:t>
            </a:r>
            <a:r>
              <a:rPr lang="fr-FR" altLang="en-US" sz="1600" dirty="0">
                <a:latin typeface="Courier New" panose="02070309020205020404" pitchFamily="49" charset="0"/>
                <a:cs typeface="Courier New" panose="02070309020205020404" pitchFamily="49" charset="0"/>
              </a:rPr>
              <a:t>(</a:t>
            </a:r>
            <a:r>
              <a:rPr lang="fr-FR" altLang="en-US" sz="1600" dirty="0" err="1">
                <a:latin typeface="Courier New" panose="02070309020205020404" pitchFamily="49" charset="0"/>
                <a:cs typeface="Courier New" panose="02070309020205020404" pitchFamily="49" charset="0"/>
              </a:rPr>
              <a:t>ddlist</a:t>
            </a:r>
            <a:r>
              <a:rPr lang="fr-FR" altLang="en-US" sz="1600" dirty="0">
                <a:latin typeface="Courier New" panose="02070309020205020404" pitchFamily="49" charset="0"/>
                <a:cs typeface="Courier New" panose="02070309020205020404" pitchFamily="49" charset="0"/>
              </a:rPr>
              <a:t>)); </a:t>
            </a:r>
          </a:p>
          <a:p>
            <a:pPr lvl="1"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head</a:t>
            </a:r>
            <a:r>
              <a:rPr lang="fr-FR" altLang="en-US" sz="1600" dirty="0">
                <a:latin typeface="Courier New" panose="02070309020205020404" pitchFamily="49" charset="0"/>
                <a:cs typeface="Courier New" panose="02070309020205020404" pitchFamily="49" charset="0"/>
              </a:rPr>
              <a:t>-&gt;data = X; </a:t>
            </a:r>
          </a:p>
          <a:p>
            <a:pPr lvl="1"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head</a:t>
            </a:r>
            <a:r>
              <a:rPr lang="fr-FR" altLang="en-US" sz="1600" dirty="0">
                <a:latin typeface="Courier New" panose="02070309020205020404" pitchFamily="49" charset="0"/>
                <a:cs typeface="Courier New" panose="02070309020205020404" pitchFamily="49" charset="0"/>
              </a:rPr>
              <a:t>-&gt;</a:t>
            </a:r>
            <a:r>
              <a:rPr lang="fr-FR" altLang="en-US" sz="1600" dirty="0" err="1">
                <a:latin typeface="Courier New" panose="02070309020205020404" pitchFamily="49" charset="0"/>
                <a:cs typeface="Courier New" panose="02070309020205020404" pitchFamily="49" charset="0"/>
              </a:rPr>
              <a:t>prev</a:t>
            </a:r>
            <a:r>
              <a:rPr lang="fr-FR" altLang="en-US" sz="1600" dirty="0">
                <a:latin typeface="Courier New" panose="02070309020205020404" pitchFamily="49" charset="0"/>
                <a:cs typeface="Courier New" panose="02070309020205020404" pitchFamily="49" charset="0"/>
              </a:rPr>
              <a:t> =NULL; </a:t>
            </a:r>
          </a:p>
          <a:p>
            <a:pPr lvl="1"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head</a:t>
            </a:r>
            <a:r>
              <a:rPr lang="fr-FR" altLang="en-US" sz="1600" dirty="0">
                <a:latin typeface="Courier New" panose="02070309020205020404" pitchFamily="49" charset="0"/>
                <a:cs typeface="Courier New" panose="02070309020205020404" pitchFamily="49" charset="0"/>
              </a:rPr>
              <a:t>-&gt;</a:t>
            </a:r>
            <a:r>
              <a:rPr lang="fr-FR" altLang="en-US" sz="1600" dirty="0" err="1">
                <a:latin typeface="Courier New" panose="02070309020205020404" pitchFamily="49" charset="0"/>
                <a:cs typeface="Courier New" panose="02070309020205020404" pitchFamily="49" charset="0"/>
              </a:rPr>
              <a:t>next</a:t>
            </a:r>
            <a:r>
              <a:rPr lang="fr-FR" altLang="en-US" sz="1600" dirty="0">
                <a:latin typeface="Courier New" panose="02070309020205020404" pitchFamily="49" charset="0"/>
                <a:cs typeface="Courier New" panose="02070309020205020404" pitchFamily="49" charset="0"/>
              </a:rPr>
              <a:t> =NULL; </a:t>
            </a:r>
          </a:p>
          <a:p>
            <a:pPr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 </a:t>
            </a:r>
          </a:p>
          <a:p>
            <a:pPr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else</a:t>
            </a:r>
            <a:r>
              <a:rPr lang="fr-FR" altLang="en-US" sz="1600" dirty="0">
                <a:latin typeface="Courier New" panose="02070309020205020404" pitchFamily="49" charset="0"/>
                <a:cs typeface="Courier New" panose="02070309020205020404" pitchFamily="49" charset="0"/>
              </a:rPr>
              <a:t>{ </a:t>
            </a:r>
          </a:p>
          <a:p>
            <a:pPr lvl="1"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ddlist</a:t>
            </a: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newNode</a:t>
            </a:r>
            <a:r>
              <a:rPr lang="fr-FR" altLang="en-US" sz="1600" dirty="0">
                <a:latin typeface="Courier New" panose="02070309020205020404" pitchFamily="49" charset="0"/>
                <a:cs typeface="Courier New" panose="02070309020205020404" pitchFamily="49" charset="0"/>
              </a:rPr>
              <a:t>; </a:t>
            </a:r>
          </a:p>
          <a:p>
            <a:pPr lvl="1"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newNode</a:t>
            </a:r>
            <a:r>
              <a:rPr lang="fr-FR" altLang="en-US" sz="1600" dirty="0">
                <a:latin typeface="Courier New" panose="02070309020205020404" pitchFamily="49" charset="0"/>
                <a:cs typeface="Courier New" panose="02070309020205020404" pitchFamily="49" charset="0"/>
              </a:rPr>
              <a:t>=(</a:t>
            </a:r>
            <a:r>
              <a:rPr lang="fr-FR" altLang="en-US" sz="1600" dirty="0" err="1">
                <a:latin typeface="Courier New" panose="02070309020205020404" pitchFamily="49" charset="0"/>
                <a:cs typeface="Courier New" panose="02070309020205020404" pitchFamily="49" charset="0"/>
              </a:rPr>
              <a:t>ddlist</a:t>
            </a:r>
            <a:r>
              <a:rPr lang="fr-FR" altLang="en-US" sz="1600" dirty="0">
                <a:latin typeface="Courier New" panose="02070309020205020404" pitchFamily="49" charset="0"/>
                <a:cs typeface="Courier New" panose="02070309020205020404" pitchFamily="49" charset="0"/>
              </a:rPr>
              <a:t>*)</a:t>
            </a:r>
            <a:r>
              <a:rPr lang="fr-FR" altLang="en-US" sz="1600" dirty="0" err="1">
                <a:latin typeface="Courier New" panose="02070309020205020404" pitchFamily="49" charset="0"/>
                <a:cs typeface="Courier New" panose="02070309020205020404" pitchFamily="49" charset="0"/>
              </a:rPr>
              <a:t>malloc</a:t>
            </a:r>
            <a:r>
              <a:rPr lang="fr-FR" altLang="en-US" sz="1600" dirty="0">
                <a:latin typeface="Courier New" panose="02070309020205020404" pitchFamily="49" charset="0"/>
                <a:cs typeface="Courier New" panose="02070309020205020404" pitchFamily="49" charset="0"/>
              </a:rPr>
              <a:t>(</a:t>
            </a:r>
            <a:r>
              <a:rPr lang="fr-FR" altLang="en-US" sz="1600" dirty="0" err="1">
                <a:latin typeface="Courier New" panose="02070309020205020404" pitchFamily="49" charset="0"/>
                <a:cs typeface="Courier New" panose="02070309020205020404" pitchFamily="49" charset="0"/>
              </a:rPr>
              <a:t>sizeof</a:t>
            </a:r>
            <a:r>
              <a:rPr lang="fr-FR" altLang="en-US" sz="1600" dirty="0">
                <a:latin typeface="Courier New" panose="02070309020205020404" pitchFamily="49" charset="0"/>
                <a:cs typeface="Courier New" panose="02070309020205020404" pitchFamily="49" charset="0"/>
              </a:rPr>
              <a:t>(</a:t>
            </a:r>
            <a:r>
              <a:rPr lang="fr-FR" altLang="en-US" sz="1600" dirty="0" err="1">
                <a:latin typeface="Courier New" panose="02070309020205020404" pitchFamily="49" charset="0"/>
                <a:cs typeface="Courier New" panose="02070309020205020404" pitchFamily="49" charset="0"/>
              </a:rPr>
              <a:t>ddlist</a:t>
            </a:r>
            <a:r>
              <a:rPr lang="fr-FR" altLang="en-US" sz="1600" dirty="0">
                <a:latin typeface="Courier New" panose="02070309020205020404" pitchFamily="49" charset="0"/>
                <a:cs typeface="Courier New" panose="02070309020205020404" pitchFamily="49" charset="0"/>
              </a:rPr>
              <a:t>)); </a:t>
            </a:r>
          </a:p>
          <a:p>
            <a:pPr lvl="1"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newNode</a:t>
            </a:r>
            <a:r>
              <a:rPr lang="fr-FR" altLang="en-US" sz="1600" dirty="0">
                <a:latin typeface="Courier New" panose="02070309020205020404" pitchFamily="49" charset="0"/>
                <a:cs typeface="Courier New" panose="02070309020205020404" pitchFamily="49" charset="0"/>
              </a:rPr>
              <a:t>-&gt;data = X; </a:t>
            </a:r>
          </a:p>
          <a:p>
            <a:pPr lvl="1"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newNode</a:t>
            </a:r>
            <a:r>
              <a:rPr lang="fr-FR" altLang="en-US" sz="1600" dirty="0">
                <a:latin typeface="Courier New" panose="02070309020205020404" pitchFamily="49" charset="0"/>
                <a:cs typeface="Courier New" panose="02070309020205020404" pitchFamily="49" charset="0"/>
              </a:rPr>
              <a:t>-&gt;</a:t>
            </a:r>
            <a:r>
              <a:rPr lang="fr-FR" altLang="en-US" sz="1600" dirty="0" err="1">
                <a:latin typeface="Courier New" panose="02070309020205020404" pitchFamily="49" charset="0"/>
                <a:cs typeface="Courier New" panose="02070309020205020404" pitchFamily="49" charset="0"/>
              </a:rPr>
              <a:t>next</a:t>
            </a:r>
            <a:r>
              <a:rPr lang="fr-FR" altLang="en-US" sz="1600" dirty="0">
                <a:latin typeface="Courier New" panose="02070309020205020404" pitchFamily="49" charset="0"/>
                <a:cs typeface="Courier New" panose="02070309020205020404" pitchFamily="49" charset="0"/>
              </a:rPr>
              <a:t> = NULL;  </a:t>
            </a:r>
          </a:p>
          <a:p>
            <a:pPr lvl="1" eaLnBrk="1" hangingPunct="1">
              <a:lnSpc>
                <a:spcPct val="80000"/>
              </a:lnSpc>
              <a:buFontTx/>
              <a:buNone/>
            </a:pPr>
            <a:endParaRPr lang="fr-FR"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a:t>
            </a:r>
            <a:r>
              <a:rPr lang="fr-FR" altLang="en-US" sz="1600" dirty="0" err="1">
                <a:solidFill>
                  <a:srgbClr val="FF0000"/>
                </a:solidFill>
                <a:latin typeface="Courier New" panose="02070309020205020404" pitchFamily="49" charset="0"/>
                <a:cs typeface="Courier New" panose="02070309020205020404" pitchFamily="49" charset="0"/>
              </a:rPr>
              <a:t>newNode</a:t>
            </a:r>
            <a:r>
              <a:rPr lang="fr-FR" altLang="en-US" sz="1600" dirty="0">
                <a:solidFill>
                  <a:srgbClr val="FF0000"/>
                </a:solidFill>
                <a:latin typeface="Courier New" panose="02070309020205020404" pitchFamily="49" charset="0"/>
                <a:cs typeface="Courier New" panose="02070309020205020404" pitchFamily="49" charset="0"/>
              </a:rPr>
              <a:t>-&gt;</a:t>
            </a:r>
            <a:r>
              <a:rPr lang="fr-FR" altLang="en-US" sz="1600" dirty="0" err="1">
                <a:solidFill>
                  <a:srgbClr val="FF0000"/>
                </a:solidFill>
                <a:latin typeface="Courier New" panose="02070309020205020404" pitchFamily="49" charset="0"/>
                <a:cs typeface="Courier New" panose="02070309020205020404" pitchFamily="49" charset="0"/>
              </a:rPr>
              <a:t>next</a:t>
            </a:r>
            <a:r>
              <a:rPr lang="fr-FR" altLang="en-US" sz="1600" dirty="0">
                <a:solidFill>
                  <a:srgbClr val="FF0000"/>
                </a:solidFill>
                <a:latin typeface="Courier New" panose="02070309020205020404" pitchFamily="49" charset="0"/>
                <a:cs typeface="Courier New" panose="02070309020205020404" pitchFamily="49" charset="0"/>
              </a:rPr>
              <a:t> = p-&gt;</a:t>
            </a:r>
            <a:r>
              <a:rPr lang="fr-FR" altLang="en-US" sz="1600" dirty="0" err="1">
                <a:solidFill>
                  <a:srgbClr val="FF0000"/>
                </a:solidFill>
                <a:latin typeface="Courier New" panose="02070309020205020404" pitchFamily="49" charset="0"/>
                <a:cs typeface="Courier New" panose="02070309020205020404" pitchFamily="49" charset="0"/>
              </a:rPr>
              <a:t>next</a:t>
            </a:r>
            <a:r>
              <a:rPr lang="fr-FR" altLang="en-US" sz="1600" dirty="0">
                <a:solidFill>
                  <a:srgbClr val="FF0000"/>
                </a:solidFill>
                <a:latin typeface="Courier New" panose="02070309020205020404" pitchFamily="49" charset="0"/>
                <a:cs typeface="Courier New" panose="02070309020205020404" pitchFamily="49" charset="0"/>
              </a:rPr>
              <a:t>; </a:t>
            </a:r>
          </a:p>
          <a:p>
            <a:pPr lvl="1" eaLnBrk="1" hangingPunct="1">
              <a:lnSpc>
                <a:spcPct val="80000"/>
              </a:lnSpc>
              <a:buFontTx/>
              <a:buNone/>
            </a:pPr>
            <a:r>
              <a:rPr lang="fr-FR" altLang="en-US" sz="1600" dirty="0">
                <a:solidFill>
                  <a:srgbClr val="FF0000"/>
                </a:solidFill>
                <a:latin typeface="Courier New" panose="02070309020205020404" pitchFamily="49" charset="0"/>
                <a:cs typeface="Courier New" panose="02070309020205020404" pitchFamily="49" charset="0"/>
              </a:rPr>
              <a:t>	</a:t>
            </a:r>
            <a:r>
              <a:rPr lang="fr-FR" altLang="en-US" sz="1600" dirty="0" err="1">
                <a:solidFill>
                  <a:srgbClr val="FF0000"/>
                </a:solidFill>
                <a:latin typeface="Courier New" panose="02070309020205020404" pitchFamily="49" charset="0"/>
                <a:cs typeface="Courier New" panose="02070309020205020404" pitchFamily="49" charset="0"/>
              </a:rPr>
              <a:t>newNode</a:t>
            </a:r>
            <a:r>
              <a:rPr lang="fr-FR" altLang="en-US" sz="1600" dirty="0">
                <a:solidFill>
                  <a:srgbClr val="FF0000"/>
                </a:solidFill>
                <a:latin typeface="Courier New" panose="02070309020205020404" pitchFamily="49" charset="0"/>
                <a:cs typeface="Courier New" panose="02070309020205020404" pitchFamily="49" charset="0"/>
              </a:rPr>
              <a:t>-&gt;</a:t>
            </a:r>
            <a:r>
              <a:rPr lang="fr-FR" altLang="en-US" sz="1600" dirty="0" err="1">
                <a:solidFill>
                  <a:srgbClr val="FF0000"/>
                </a:solidFill>
                <a:latin typeface="Courier New" panose="02070309020205020404" pitchFamily="49" charset="0"/>
                <a:cs typeface="Courier New" panose="02070309020205020404" pitchFamily="49" charset="0"/>
              </a:rPr>
              <a:t>prev</a:t>
            </a:r>
            <a:r>
              <a:rPr lang="fr-FR" altLang="en-US" sz="1600" dirty="0">
                <a:solidFill>
                  <a:srgbClr val="FF0000"/>
                </a:solidFill>
                <a:latin typeface="Courier New" panose="02070309020205020404" pitchFamily="49" charset="0"/>
                <a:cs typeface="Courier New" panose="02070309020205020404" pitchFamily="49" charset="0"/>
              </a:rPr>
              <a:t>=p; </a:t>
            </a:r>
          </a:p>
          <a:p>
            <a:pPr lvl="1" eaLnBrk="1" hangingPunct="1">
              <a:lnSpc>
                <a:spcPct val="80000"/>
              </a:lnSpc>
              <a:buFontTx/>
              <a:buNone/>
            </a:pPr>
            <a:r>
              <a:rPr lang="fr-FR" altLang="en-US" sz="1600" dirty="0">
                <a:solidFill>
                  <a:srgbClr val="FF0000"/>
                </a:solidFill>
                <a:latin typeface="Courier New" panose="02070309020205020404" pitchFamily="49" charset="0"/>
                <a:cs typeface="Courier New" panose="02070309020205020404" pitchFamily="49" charset="0"/>
              </a:rPr>
              <a:t>	if (p-&gt;</a:t>
            </a:r>
            <a:r>
              <a:rPr lang="fr-FR" altLang="en-US" sz="1600" dirty="0" err="1">
                <a:solidFill>
                  <a:srgbClr val="FF0000"/>
                </a:solidFill>
                <a:latin typeface="Courier New" panose="02070309020205020404" pitchFamily="49" charset="0"/>
                <a:cs typeface="Courier New" panose="02070309020205020404" pitchFamily="49" charset="0"/>
              </a:rPr>
              <a:t>next</a:t>
            </a:r>
            <a:r>
              <a:rPr lang="fr-FR" altLang="en-US" sz="1600" dirty="0">
                <a:solidFill>
                  <a:srgbClr val="FF0000"/>
                </a:solidFill>
                <a:latin typeface="Courier New" panose="02070309020205020404" pitchFamily="49" charset="0"/>
                <a:cs typeface="Courier New" panose="02070309020205020404" pitchFamily="49" charset="0"/>
              </a:rPr>
              <a:t>!=NULL) </a:t>
            </a:r>
          </a:p>
          <a:p>
            <a:pPr lvl="1" eaLnBrk="1" hangingPunct="1">
              <a:lnSpc>
                <a:spcPct val="80000"/>
              </a:lnSpc>
              <a:buFontTx/>
              <a:buNone/>
            </a:pPr>
            <a:r>
              <a:rPr lang="fr-FR" altLang="en-US" sz="1600" dirty="0">
                <a:solidFill>
                  <a:srgbClr val="FF0000"/>
                </a:solidFill>
                <a:latin typeface="Courier New" panose="02070309020205020404" pitchFamily="49" charset="0"/>
                <a:cs typeface="Courier New" panose="02070309020205020404" pitchFamily="49" charset="0"/>
              </a:rPr>
              <a:t>	      p-&gt;</a:t>
            </a:r>
            <a:r>
              <a:rPr lang="fr-FR" altLang="en-US" sz="1600" dirty="0" err="1">
                <a:solidFill>
                  <a:srgbClr val="FF0000"/>
                </a:solidFill>
                <a:latin typeface="Courier New" panose="02070309020205020404" pitchFamily="49" charset="0"/>
                <a:cs typeface="Courier New" panose="02070309020205020404" pitchFamily="49" charset="0"/>
              </a:rPr>
              <a:t>next</a:t>
            </a:r>
            <a:r>
              <a:rPr lang="fr-FR" altLang="en-US" sz="1600" dirty="0">
                <a:solidFill>
                  <a:srgbClr val="FF0000"/>
                </a:solidFill>
                <a:latin typeface="Courier New" panose="02070309020205020404" pitchFamily="49" charset="0"/>
                <a:cs typeface="Courier New" panose="02070309020205020404" pitchFamily="49" charset="0"/>
              </a:rPr>
              <a:t>-&gt;</a:t>
            </a:r>
            <a:r>
              <a:rPr lang="fr-FR" altLang="en-US" sz="1600" dirty="0" err="1">
                <a:solidFill>
                  <a:srgbClr val="FF0000"/>
                </a:solidFill>
                <a:latin typeface="Courier New" panose="02070309020205020404" pitchFamily="49" charset="0"/>
                <a:cs typeface="Courier New" panose="02070309020205020404" pitchFamily="49" charset="0"/>
              </a:rPr>
              <a:t>prev</a:t>
            </a:r>
            <a:r>
              <a:rPr lang="fr-FR" altLang="en-US" sz="1600" dirty="0">
                <a:solidFill>
                  <a:srgbClr val="FF0000"/>
                </a:solidFill>
                <a:latin typeface="Courier New" panose="02070309020205020404" pitchFamily="49" charset="0"/>
                <a:cs typeface="Courier New" panose="02070309020205020404" pitchFamily="49" charset="0"/>
              </a:rPr>
              <a:t>=</a:t>
            </a:r>
            <a:r>
              <a:rPr lang="fr-FR" altLang="en-US" sz="1600" dirty="0" err="1">
                <a:solidFill>
                  <a:srgbClr val="FF0000"/>
                </a:solidFill>
                <a:latin typeface="Courier New" panose="02070309020205020404" pitchFamily="49" charset="0"/>
                <a:cs typeface="Courier New" panose="02070309020205020404" pitchFamily="49" charset="0"/>
              </a:rPr>
              <a:t>newNode</a:t>
            </a:r>
            <a:r>
              <a:rPr lang="fr-FR" altLang="en-US" sz="1600" dirty="0">
                <a:solidFill>
                  <a:srgbClr val="FF0000"/>
                </a:solidFill>
                <a:latin typeface="Courier New" panose="02070309020205020404" pitchFamily="49" charset="0"/>
                <a:cs typeface="Courier New" panose="02070309020205020404" pitchFamily="49" charset="0"/>
              </a:rPr>
              <a:t>; </a:t>
            </a:r>
          </a:p>
          <a:p>
            <a:pPr lvl="1" eaLnBrk="1" hangingPunct="1">
              <a:lnSpc>
                <a:spcPct val="80000"/>
              </a:lnSpc>
              <a:buFontTx/>
              <a:buNone/>
            </a:pPr>
            <a:r>
              <a:rPr lang="fr-FR" altLang="en-US" sz="1600" dirty="0">
                <a:solidFill>
                  <a:srgbClr val="FF0000"/>
                </a:solidFill>
                <a:latin typeface="Courier New" panose="02070309020205020404" pitchFamily="49" charset="0"/>
                <a:cs typeface="Courier New" panose="02070309020205020404" pitchFamily="49" charset="0"/>
              </a:rPr>
              <a:t>	p-&gt;</a:t>
            </a:r>
            <a:r>
              <a:rPr lang="fr-FR" altLang="en-US" sz="1600" dirty="0" err="1">
                <a:solidFill>
                  <a:srgbClr val="FF0000"/>
                </a:solidFill>
                <a:latin typeface="Courier New" panose="02070309020205020404" pitchFamily="49" charset="0"/>
                <a:cs typeface="Courier New" panose="02070309020205020404" pitchFamily="49" charset="0"/>
              </a:rPr>
              <a:t>next</a:t>
            </a:r>
            <a:r>
              <a:rPr lang="fr-FR" altLang="en-US" sz="1600" dirty="0">
                <a:solidFill>
                  <a:srgbClr val="FF0000"/>
                </a:solidFill>
                <a:latin typeface="Courier New" panose="02070309020205020404" pitchFamily="49" charset="0"/>
                <a:cs typeface="Courier New" panose="02070309020205020404" pitchFamily="49" charset="0"/>
              </a:rPr>
              <a:t> = </a:t>
            </a:r>
            <a:r>
              <a:rPr lang="fr-FR" altLang="en-US" sz="1600" dirty="0" err="1">
                <a:solidFill>
                  <a:srgbClr val="FF0000"/>
                </a:solidFill>
                <a:latin typeface="Courier New" panose="02070309020205020404" pitchFamily="49" charset="0"/>
                <a:cs typeface="Courier New" panose="02070309020205020404" pitchFamily="49" charset="0"/>
              </a:rPr>
              <a:t>newNode</a:t>
            </a:r>
            <a:r>
              <a:rPr lang="fr-FR" altLang="en-US" sz="1600" dirty="0">
                <a:solidFill>
                  <a:srgbClr val="FF0000"/>
                </a:solidFill>
                <a:latin typeface="Courier New" panose="02070309020205020404" pitchFamily="49" charset="0"/>
                <a:cs typeface="Courier New" panose="02070309020205020404" pitchFamily="49" charset="0"/>
              </a:rPr>
              <a:t>; </a:t>
            </a:r>
          </a:p>
          <a:p>
            <a:pPr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 </a:t>
            </a:r>
          </a:p>
          <a:p>
            <a:pPr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a:t>
            </a:r>
          </a:p>
          <a:p>
            <a:pPr eaLnBrk="1" hangingPunct="1">
              <a:lnSpc>
                <a:spcPct val="80000"/>
              </a:lnSpc>
              <a:buFontTx/>
              <a:buNone/>
            </a:pPr>
            <a:endParaRPr lang="fr-FR" altLang="en-US" sz="1600" dirty="0">
              <a:latin typeface="Courier New" panose="02070309020205020404" pitchFamily="49" charset="0"/>
              <a:cs typeface="Courier New" panose="02070309020205020404" pitchFamily="49" charset="0"/>
            </a:endParaRPr>
          </a:p>
        </p:txBody>
      </p:sp>
      <p:grpSp>
        <p:nvGrpSpPr>
          <p:cNvPr id="7" name="Group 6">
            <a:extLst>
              <a:ext uri="{FF2B5EF4-FFF2-40B4-BE49-F238E27FC236}">
                <a16:creationId xmlns:a16="http://schemas.microsoft.com/office/drawing/2014/main" id="{2D82AD09-6B90-402C-821E-F0A90084AC9B}"/>
              </a:ext>
            </a:extLst>
          </p:cNvPr>
          <p:cNvGrpSpPr/>
          <p:nvPr/>
        </p:nvGrpSpPr>
        <p:grpSpPr>
          <a:xfrm>
            <a:off x="457200" y="5470343"/>
            <a:ext cx="1597906" cy="830466"/>
            <a:chOff x="942931" y="4306888"/>
            <a:chExt cx="1597906" cy="830466"/>
          </a:xfrm>
        </p:grpSpPr>
        <p:sp>
          <p:nvSpPr>
            <p:cNvPr id="8" name="Rectangle 26">
              <a:extLst>
                <a:ext uri="{FF2B5EF4-FFF2-40B4-BE49-F238E27FC236}">
                  <a16:creationId xmlns:a16="http://schemas.microsoft.com/office/drawing/2014/main" id="{33BCFEBA-BF9F-462C-B568-031FE8D7AB4C}"/>
                </a:ext>
              </a:extLst>
            </p:cNvPr>
            <p:cNvSpPr>
              <a:spLocks noChangeArrowheads="1"/>
            </p:cNvSpPr>
            <p:nvPr/>
          </p:nvSpPr>
          <p:spPr bwMode="auto">
            <a:xfrm>
              <a:off x="2113844" y="4308366"/>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9" name="Rectangle 26">
              <a:extLst>
                <a:ext uri="{FF2B5EF4-FFF2-40B4-BE49-F238E27FC236}">
                  <a16:creationId xmlns:a16="http://schemas.microsoft.com/office/drawing/2014/main" id="{A5459210-ED5B-4B15-90FA-8F185A01DDCD}"/>
                </a:ext>
              </a:extLst>
            </p:cNvPr>
            <p:cNvSpPr>
              <a:spLocks noChangeArrowheads="1"/>
            </p:cNvSpPr>
            <p:nvPr/>
          </p:nvSpPr>
          <p:spPr bwMode="auto">
            <a:xfrm>
              <a:off x="954132" y="4306888"/>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10" name="Rectangle 26">
              <a:extLst>
                <a:ext uri="{FF2B5EF4-FFF2-40B4-BE49-F238E27FC236}">
                  <a16:creationId xmlns:a16="http://schemas.microsoft.com/office/drawing/2014/main" id="{43DB47FD-AF3B-4441-94C5-1A711684CBCA}"/>
                </a:ext>
              </a:extLst>
            </p:cNvPr>
            <p:cNvSpPr>
              <a:spLocks noChangeArrowheads="1"/>
            </p:cNvSpPr>
            <p:nvPr/>
          </p:nvSpPr>
          <p:spPr bwMode="auto">
            <a:xfrm>
              <a:off x="1392326" y="4308678"/>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8</a:t>
              </a:r>
            </a:p>
          </p:txBody>
        </p:sp>
        <p:cxnSp>
          <p:nvCxnSpPr>
            <p:cNvPr id="11" name="Straight Connector 10">
              <a:extLst>
                <a:ext uri="{FF2B5EF4-FFF2-40B4-BE49-F238E27FC236}">
                  <a16:creationId xmlns:a16="http://schemas.microsoft.com/office/drawing/2014/main" id="{E4FDBD2F-DD5F-46F3-B398-5F984EC84163}"/>
                </a:ext>
              </a:extLst>
            </p:cNvPr>
            <p:cNvCxnSpPr/>
            <p:nvPr/>
          </p:nvCxnSpPr>
          <p:spPr>
            <a:xfrm>
              <a:off x="954132" y="4306888"/>
              <a:ext cx="426993" cy="828676"/>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E04A0E8-BA61-448C-9B7A-FBE0509AC673}"/>
                </a:ext>
              </a:extLst>
            </p:cNvPr>
            <p:cNvCxnSpPr>
              <a:cxnSpLocks/>
            </p:cNvCxnSpPr>
            <p:nvPr/>
          </p:nvCxnSpPr>
          <p:spPr>
            <a:xfrm flipV="1">
              <a:off x="942931" y="4345487"/>
              <a:ext cx="438194" cy="760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DFD824C-DA46-4A03-8AD4-36A2284D703E}"/>
              </a:ext>
            </a:extLst>
          </p:cNvPr>
          <p:cNvGrpSpPr/>
          <p:nvPr/>
        </p:nvGrpSpPr>
        <p:grpSpPr>
          <a:xfrm>
            <a:off x="2721835" y="5470343"/>
            <a:ext cx="1586705" cy="830466"/>
            <a:chOff x="3273469" y="4351134"/>
            <a:chExt cx="1586705" cy="830466"/>
          </a:xfrm>
        </p:grpSpPr>
        <p:sp>
          <p:nvSpPr>
            <p:cNvPr id="14" name="Rectangle 26">
              <a:extLst>
                <a:ext uri="{FF2B5EF4-FFF2-40B4-BE49-F238E27FC236}">
                  <a16:creationId xmlns:a16="http://schemas.microsoft.com/office/drawing/2014/main" id="{62323BF1-909E-4A8E-BD8F-EE8DF1202502}"/>
                </a:ext>
              </a:extLst>
            </p:cNvPr>
            <p:cNvSpPr>
              <a:spLocks noChangeArrowheads="1"/>
            </p:cNvSpPr>
            <p:nvPr/>
          </p:nvSpPr>
          <p:spPr bwMode="auto">
            <a:xfrm>
              <a:off x="3273469"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15" name="Rectangle 26">
              <a:extLst>
                <a:ext uri="{FF2B5EF4-FFF2-40B4-BE49-F238E27FC236}">
                  <a16:creationId xmlns:a16="http://schemas.microsoft.com/office/drawing/2014/main" id="{F543F068-5DB9-4C20-8C5C-2C4F9CB0FEBD}"/>
                </a:ext>
              </a:extLst>
            </p:cNvPr>
            <p:cNvSpPr>
              <a:spLocks noChangeArrowheads="1"/>
            </p:cNvSpPr>
            <p:nvPr/>
          </p:nvSpPr>
          <p:spPr bwMode="auto">
            <a:xfrm>
              <a:off x="4433181"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16" name="Rectangle 26">
              <a:extLst>
                <a:ext uri="{FF2B5EF4-FFF2-40B4-BE49-F238E27FC236}">
                  <a16:creationId xmlns:a16="http://schemas.microsoft.com/office/drawing/2014/main" id="{E22667BA-615E-4A78-8A03-B2B5A41265DD}"/>
                </a:ext>
              </a:extLst>
            </p:cNvPr>
            <p:cNvSpPr>
              <a:spLocks noChangeArrowheads="1"/>
            </p:cNvSpPr>
            <p:nvPr/>
          </p:nvSpPr>
          <p:spPr bwMode="auto">
            <a:xfrm>
              <a:off x="3711663" y="4352924"/>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5</a:t>
              </a:r>
            </a:p>
          </p:txBody>
        </p:sp>
      </p:grpSp>
      <p:grpSp>
        <p:nvGrpSpPr>
          <p:cNvPr id="17" name="Group 16">
            <a:extLst>
              <a:ext uri="{FF2B5EF4-FFF2-40B4-BE49-F238E27FC236}">
                <a16:creationId xmlns:a16="http://schemas.microsoft.com/office/drawing/2014/main" id="{F154E73F-11F2-4B0A-8FBB-D45003083B87}"/>
              </a:ext>
            </a:extLst>
          </p:cNvPr>
          <p:cNvGrpSpPr/>
          <p:nvPr/>
        </p:nvGrpSpPr>
        <p:grpSpPr>
          <a:xfrm>
            <a:off x="5103859" y="4189615"/>
            <a:ext cx="1586704" cy="821094"/>
            <a:chOff x="3273469" y="4360506"/>
            <a:chExt cx="1586704" cy="821094"/>
          </a:xfrm>
        </p:grpSpPr>
        <p:sp>
          <p:nvSpPr>
            <p:cNvPr id="18" name="Rectangle 26">
              <a:extLst>
                <a:ext uri="{FF2B5EF4-FFF2-40B4-BE49-F238E27FC236}">
                  <a16:creationId xmlns:a16="http://schemas.microsoft.com/office/drawing/2014/main" id="{88087326-2052-404F-84A5-408D27F6B260}"/>
                </a:ext>
              </a:extLst>
            </p:cNvPr>
            <p:cNvSpPr>
              <a:spLocks noChangeArrowheads="1"/>
            </p:cNvSpPr>
            <p:nvPr/>
          </p:nvSpPr>
          <p:spPr bwMode="auto">
            <a:xfrm>
              <a:off x="3273469" y="4360506"/>
              <a:ext cx="426993" cy="819304"/>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19" name="Rectangle 26">
              <a:extLst>
                <a:ext uri="{FF2B5EF4-FFF2-40B4-BE49-F238E27FC236}">
                  <a16:creationId xmlns:a16="http://schemas.microsoft.com/office/drawing/2014/main" id="{5956C0E0-13DF-4DE2-8B43-A21411054E81}"/>
                </a:ext>
              </a:extLst>
            </p:cNvPr>
            <p:cNvSpPr>
              <a:spLocks noChangeArrowheads="1"/>
            </p:cNvSpPr>
            <p:nvPr/>
          </p:nvSpPr>
          <p:spPr bwMode="auto">
            <a:xfrm>
              <a:off x="4433180" y="4360506"/>
              <a:ext cx="426993" cy="819304"/>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20" name="Rectangle 26">
              <a:extLst>
                <a:ext uri="{FF2B5EF4-FFF2-40B4-BE49-F238E27FC236}">
                  <a16:creationId xmlns:a16="http://schemas.microsoft.com/office/drawing/2014/main" id="{FF2AC118-4728-4F5F-90D4-30B1DCD94F05}"/>
                </a:ext>
              </a:extLst>
            </p:cNvPr>
            <p:cNvSpPr>
              <a:spLocks noChangeArrowheads="1"/>
            </p:cNvSpPr>
            <p:nvPr/>
          </p:nvSpPr>
          <p:spPr bwMode="auto">
            <a:xfrm>
              <a:off x="3711663" y="4360506"/>
              <a:ext cx="714331" cy="821094"/>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12</a:t>
              </a:r>
            </a:p>
          </p:txBody>
        </p:sp>
      </p:grpSp>
      <p:grpSp>
        <p:nvGrpSpPr>
          <p:cNvPr id="21" name="Group 20">
            <a:extLst>
              <a:ext uri="{FF2B5EF4-FFF2-40B4-BE49-F238E27FC236}">
                <a16:creationId xmlns:a16="http://schemas.microsoft.com/office/drawing/2014/main" id="{79D5D929-E8F2-4C34-9852-E161EA353A3E}"/>
              </a:ext>
            </a:extLst>
          </p:cNvPr>
          <p:cNvGrpSpPr/>
          <p:nvPr/>
        </p:nvGrpSpPr>
        <p:grpSpPr>
          <a:xfrm>
            <a:off x="7239000" y="5462609"/>
            <a:ext cx="1586705" cy="830466"/>
            <a:chOff x="3273469" y="4351134"/>
            <a:chExt cx="1586705" cy="830466"/>
          </a:xfrm>
        </p:grpSpPr>
        <p:sp>
          <p:nvSpPr>
            <p:cNvPr id="22" name="Rectangle 26">
              <a:extLst>
                <a:ext uri="{FF2B5EF4-FFF2-40B4-BE49-F238E27FC236}">
                  <a16:creationId xmlns:a16="http://schemas.microsoft.com/office/drawing/2014/main" id="{FAE7A531-1C8F-4FB5-83B4-90C34749CE50}"/>
                </a:ext>
              </a:extLst>
            </p:cNvPr>
            <p:cNvSpPr>
              <a:spLocks noChangeArrowheads="1"/>
            </p:cNvSpPr>
            <p:nvPr/>
          </p:nvSpPr>
          <p:spPr bwMode="auto">
            <a:xfrm>
              <a:off x="3273469"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23" name="Rectangle 26">
              <a:extLst>
                <a:ext uri="{FF2B5EF4-FFF2-40B4-BE49-F238E27FC236}">
                  <a16:creationId xmlns:a16="http://schemas.microsoft.com/office/drawing/2014/main" id="{081F26BE-7D19-442D-AF3F-71126D04639C}"/>
                </a:ext>
              </a:extLst>
            </p:cNvPr>
            <p:cNvSpPr>
              <a:spLocks noChangeArrowheads="1"/>
            </p:cNvSpPr>
            <p:nvPr/>
          </p:nvSpPr>
          <p:spPr bwMode="auto">
            <a:xfrm>
              <a:off x="4433181"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24" name="Rectangle 26">
              <a:extLst>
                <a:ext uri="{FF2B5EF4-FFF2-40B4-BE49-F238E27FC236}">
                  <a16:creationId xmlns:a16="http://schemas.microsoft.com/office/drawing/2014/main" id="{5B48D3BE-0A5D-470A-BE95-59348C3116CB}"/>
                </a:ext>
              </a:extLst>
            </p:cNvPr>
            <p:cNvSpPr>
              <a:spLocks noChangeArrowheads="1"/>
            </p:cNvSpPr>
            <p:nvPr/>
          </p:nvSpPr>
          <p:spPr bwMode="auto">
            <a:xfrm>
              <a:off x="3711663" y="4352924"/>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5</a:t>
              </a:r>
            </a:p>
          </p:txBody>
        </p:sp>
      </p:grpSp>
      <p:cxnSp>
        <p:nvCxnSpPr>
          <p:cNvPr id="25" name="Straight Connector 24">
            <a:extLst>
              <a:ext uri="{FF2B5EF4-FFF2-40B4-BE49-F238E27FC236}">
                <a16:creationId xmlns:a16="http://schemas.microsoft.com/office/drawing/2014/main" id="{97EE3002-1249-431F-869C-F63DAD0F7EEE}"/>
              </a:ext>
            </a:extLst>
          </p:cNvPr>
          <p:cNvCxnSpPr>
            <a:cxnSpLocks/>
          </p:cNvCxnSpPr>
          <p:nvPr/>
        </p:nvCxnSpPr>
        <p:spPr>
          <a:xfrm flipV="1">
            <a:off x="8429489" y="5489680"/>
            <a:ext cx="368190" cy="760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AEB396E-8741-4B40-A780-F408B9FACF20}"/>
              </a:ext>
            </a:extLst>
          </p:cNvPr>
          <p:cNvCxnSpPr>
            <a:cxnSpLocks/>
          </p:cNvCxnSpPr>
          <p:nvPr/>
        </p:nvCxnSpPr>
        <p:spPr>
          <a:xfrm flipH="1" flipV="1">
            <a:off x="8418621" y="5492674"/>
            <a:ext cx="407084" cy="796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Line 16">
            <a:extLst>
              <a:ext uri="{FF2B5EF4-FFF2-40B4-BE49-F238E27FC236}">
                <a16:creationId xmlns:a16="http://schemas.microsoft.com/office/drawing/2014/main" id="{3AC2AAC0-855B-4D21-A29C-3564C9548FF2}"/>
              </a:ext>
            </a:extLst>
          </p:cNvPr>
          <p:cNvSpPr>
            <a:spLocks noChangeShapeType="1"/>
          </p:cNvSpPr>
          <p:nvPr/>
        </p:nvSpPr>
        <p:spPr bwMode="auto">
          <a:xfrm flipV="1">
            <a:off x="1813296" y="5682185"/>
            <a:ext cx="90853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8" name="Line 16">
            <a:extLst>
              <a:ext uri="{FF2B5EF4-FFF2-40B4-BE49-F238E27FC236}">
                <a16:creationId xmlns:a16="http://schemas.microsoft.com/office/drawing/2014/main" id="{43ADA91A-A7F2-4E45-9924-6F2868B351B7}"/>
              </a:ext>
            </a:extLst>
          </p:cNvPr>
          <p:cNvSpPr>
            <a:spLocks noChangeShapeType="1"/>
          </p:cNvSpPr>
          <p:nvPr/>
        </p:nvSpPr>
        <p:spPr bwMode="auto">
          <a:xfrm flipH="1">
            <a:off x="2035232" y="5920837"/>
            <a:ext cx="88114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9" name="Line 16">
            <a:extLst>
              <a:ext uri="{FF2B5EF4-FFF2-40B4-BE49-F238E27FC236}">
                <a16:creationId xmlns:a16="http://schemas.microsoft.com/office/drawing/2014/main" id="{6FD15BE5-9C5B-4A55-AFE4-05C0D974D49C}"/>
              </a:ext>
            </a:extLst>
          </p:cNvPr>
          <p:cNvSpPr>
            <a:spLocks noChangeShapeType="1"/>
          </p:cNvSpPr>
          <p:nvPr/>
        </p:nvSpPr>
        <p:spPr bwMode="auto">
          <a:xfrm flipV="1">
            <a:off x="4105625" y="5682185"/>
            <a:ext cx="3133375"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 name="Line 16">
            <a:extLst>
              <a:ext uri="{FF2B5EF4-FFF2-40B4-BE49-F238E27FC236}">
                <a16:creationId xmlns:a16="http://schemas.microsoft.com/office/drawing/2014/main" id="{74C778FC-75BA-41C1-9048-09E856FAABBD}"/>
              </a:ext>
            </a:extLst>
          </p:cNvPr>
          <p:cNvSpPr>
            <a:spLocks noChangeShapeType="1"/>
          </p:cNvSpPr>
          <p:nvPr/>
        </p:nvSpPr>
        <p:spPr bwMode="auto">
          <a:xfrm flipH="1">
            <a:off x="4299425" y="5983673"/>
            <a:ext cx="310896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3" name="Text Box 34">
            <a:extLst>
              <a:ext uri="{FF2B5EF4-FFF2-40B4-BE49-F238E27FC236}">
                <a16:creationId xmlns:a16="http://schemas.microsoft.com/office/drawing/2014/main" id="{C8D0F744-9FB0-4399-B305-9F5127CD61E0}"/>
              </a:ext>
            </a:extLst>
          </p:cNvPr>
          <p:cNvSpPr txBox="1">
            <a:spLocks noChangeArrowheads="1"/>
          </p:cNvSpPr>
          <p:nvPr/>
        </p:nvSpPr>
        <p:spPr bwMode="auto">
          <a:xfrm>
            <a:off x="2840413" y="6289500"/>
            <a:ext cx="36159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4000" rIns="54000">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fr-FR" altLang="en-US" sz="3000">
                <a:latin typeface="Arial" panose="020B0604020202020204" pitchFamily="34" charset="0"/>
                <a:cs typeface="Arial" panose="020B0604020202020204" pitchFamily="34" charset="0"/>
              </a:rPr>
              <a:t>p</a:t>
            </a:r>
          </a:p>
        </p:txBody>
      </p:sp>
      <p:cxnSp>
        <p:nvCxnSpPr>
          <p:cNvPr id="34" name="AutoShape 22">
            <a:extLst>
              <a:ext uri="{FF2B5EF4-FFF2-40B4-BE49-F238E27FC236}">
                <a16:creationId xmlns:a16="http://schemas.microsoft.com/office/drawing/2014/main" id="{6A5BF509-697E-4DBF-A8E8-7027EE207E8F}"/>
              </a:ext>
            </a:extLst>
          </p:cNvPr>
          <p:cNvCxnSpPr>
            <a:cxnSpLocks noChangeShapeType="1"/>
          </p:cNvCxnSpPr>
          <p:nvPr/>
        </p:nvCxnSpPr>
        <p:spPr bwMode="auto">
          <a:xfrm rot="5400000" flipH="1" flipV="1">
            <a:off x="3143231" y="6358863"/>
            <a:ext cx="426482" cy="308924"/>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41" name="Line 16">
            <a:extLst>
              <a:ext uri="{FF2B5EF4-FFF2-40B4-BE49-F238E27FC236}">
                <a16:creationId xmlns:a16="http://schemas.microsoft.com/office/drawing/2014/main" id="{EDC99F01-25D1-4976-8CF9-73027ADBEA43}"/>
              </a:ext>
            </a:extLst>
          </p:cNvPr>
          <p:cNvSpPr>
            <a:spLocks noChangeShapeType="1"/>
          </p:cNvSpPr>
          <p:nvPr/>
        </p:nvSpPr>
        <p:spPr bwMode="auto">
          <a:xfrm>
            <a:off x="6477067" y="4374758"/>
            <a:ext cx="931317" cy="1095586"/>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 name="Line 16">
            <a:extLst>
              <a:ext uri="{FF2B5EF4-FFF2-40B4-BE49-F238E27FC236}">
                <a16:creationId xmlns:a16="http://schemas.microsoft.com/office/drawing/2014/main" id="{C49755A4-B850-48EF-925D-0D3AD1A6C560}"/>
              </a:ext>
            </a:extLst>
          </p:cNvPr>
          <p:cNvSpPr>
            <a:spLocks noChangeShapeType="1"/>
          </p:cNvSpPr>
          <p:nvPr/>
        </p:nvSpPr>
        <p:spPr bwMode="auto">
          <a:xfrm flipH="1">
            <a:off x="4308537" y="4837135"/>
            <a:ext cx="1008818" cy="1083702"/>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3" name="Line 16">
            <a:extLst>
              <a:ext uri="{FF2B5EF4-FFF2-40B4-BE49-F238E27FC236}">
                <a16:creationId xmlns:a16="http://schemas.microsoft.com/office/drawing/2014/main" id="{741870FC-FDEE-4016-8946-72A69F88268D}"/>
              </a:ext>
            </a:extLst>
          </p:cNvPr>
          <p:cNvSpPr>
            <a:spLocks noChangeShapeType="1"/>
          </p:cNvSpPr>
          <p:nvPr/>
        </p:nvSpPr>
        <p:spPr bwMode="auto">
          <a:xfrm flipH="1" flipV="1">
            <a:off x="6690560" y="5008918"/>
            <a:ext cx="717823" cy="646569"/>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4" name="Line 16">
            <a:extLst>
              <a:ext uri="{FF2B5EF4-FFF2-40B4-BE49-F238E27FC236}">
                <a16:creationId xmlns:a16="http://schemas.microsoft.com/office/drawing/2014/main" id="{8FFFC2B1-7C25-4A5A-B15A-5D150A5AB3E9}"/>
              </a:ext>
            </a:extLst>
          </p:cNvPr>
          <p:cNvSpPr>
            <a:spLocks noChangeShapeType="1"/>
          </p:cNvSpPr>
          <p:nvPr/>
        </p:nvSpPr>
        <p:spPr bwMode="auto">
          <a:xfrm flipV="1">
            <a:off x="4002946" y="4525350"/>
            <a:ext cx="1100912" cy="1075092"/>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179487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up)">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30"/>
                                        </p:tgtEl>
                                      </p:cBhvr>
                                    </p:animEffect>
                                    <p:set>
                                      <p:cBhvr>
                                        <p:cTn id="17" dur="1" fill="hold">
                                          <p:stCondLst>
                                            <p:cond delay="499"/>
                                          </p:stCondLst>
                                        </p:cTn>
                                        <p:tgtEl>
                                          <p:spTgt spid="30"/>
                                        </p:tgtEl>
                                        <p:attrNameLst>
                                          <p:attrName>style.visibility</p:attrName>
                                        </p:attrNameLst>
                                      </p:cBhvr>
                                      <p:to>
                                        <p:strVal val="hidden"/>
                                      </p:to>
                                    </p:set>
                                  </p:childTnLst>
                                </p:cTn>
                              </p:par>
                            </p:childTnLst>
                          </p:cTn>
                        </p:par>
                        <p:par>
                          <p:cTn id="18" fill="hold">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2" fill="hold" grpId="0" nodeType="clickEffect">
                                  <p:stCondLst>
                                    <p:cond delay="0"/>
                                  </p:stCondLst>
                                  <p:childTnLst>
                                    <p:animEffect transition="out" filter="wipe(right)">
                                      <p:cBhvr>
                                        <p:cTn id="25" dur="500"/>
                                        <p:tgtEl>
                                          <p:spTgt spid="29"/>
                                        </p:tgtEl>
                                      </p:cBhvr>
                                    </p:animEffect>
                                    <p:set>
                                      <p:cBhvr>
                                        <p:cTn id="26" dur="1" fill="hold">
                                          <p:stCondLst>
                                            <p:cond delay="499"/>
                                          </p:stCondLst>
                                        </p:cTn>
                                        <p:tgtEl>
                                          <p:spTgt spid="29"/>
                                        </p:tgtEl>
                                        <p:attrNameLst>
                                          <p:attrName>style.visibility</p:attrName>
                                        </p:attrNameLst>
                                      </p:cBhvr>
                                      <p:to>
                                        <p:strVal val="hidden"/>
                                      </p:to>
                                    </p:set>
                                  </p:childTnLst>
                                </p:cTn>
                              </p:par>
                            </p:childTnLst>
                          </p:cTn>
                        </p:par>
                        <p:par>
                          <p:cTn id="27" fill="hold">
                            <p:stCondLst>
                              <p:cond delay="500"/>
                            </p:stCondLst>
                            <p:childTnLst>
                              <p:par>
                                <p:cTn id="28" presetID="22" presetClass="entr" presetSubtype="4"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down)">
                                      <p:cBhvr>
                                        <p:cTn id="3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41" grpId="0" animBg="1"/>
      <p:bldP spid="42" grpId="0" animBg="1"/>
      <p:bldP spid="43" grpId="0" animBg="1"/>
      <p:bldP spid="44"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0" y="838200"/>
            <a:ext cx="8686800" cy="5410200"/>
          </a:xfrm>
        </p:spPr>
        <p:txBody>
          <a:bodyPr/>
          <a:lstStyle/>
          <a:p>
            <a:pPr>
              <a:buNone/>
            </a:pPr>
            <a:r>
              <a:rPr lang="en-US" sz="1600" b="1" dirty="0">
                <a:latin typeface="Courier New" pitchFamily="49" charset="0"/>
                <a:cs typeface="Courier New" pitchFamily="49" charset="0"/>
              </a:rPr>
              <a:t>#include &lt;</a:t>
            </a:r>
            <a:r>
              <a:rPr lang="en-US" sz="1600" b="1" dirty="0" err="1">
                <a:latin typeface="Courier New" pitchFamily="49" charset="0"/>
                <a:cs typeface="Courier New" pitchFamily="49" charset="0"/>
              </a:rPr>
              <a:t>stdio.h</a:t>
            </a:r>
            <a:r>
              <a:rPr lang="en-US" sz="1600" b="1" dirty="0">
                <a:latin typeface="Courier New" pitchFamily="49" charset="0"/>
                <a:cs typeface="Courier New" pitchFamily="49" charset="0"/>
              </a:rPr>
              <a:t>&gt;</a:t>
            </a:r>
          </a:p>
          <a:p>
            <a:pPr>
              <a:buNone/>
            </a:pPr>
            <a:r>
              <a:rPr lang="en-US" sz="1600" b="1" dirty="0">
                <a:latin typeface="Courier New" pitchFamily="49" charset="0"/>
                <a:cs typeface="Courier New" pitchFamily="49" charset="0"/>
              </a:rPr>
              <a:t>#include &lt;</a:t>
            </a:r>
            <a:r>
              <a:rPr lang="en-US" sz="1600" b="1" dirty="0" err="1">
                <a:latin typeface="Courier New" pitchFamily="49" charset="0"/>
                <a:cs typeface="Courier New" pitchFamily="49" charset="0"/>
              </a:rPr>
              <a:t>stdlib.h</a:t>
            </a:r>
            <a:r>
              <a:rPr lang="en-US" sz="1600" b="1" dirty="0">
                <a:latin typeface="Courier New" pitchFamily="49" charset="0"/>
                <a:cs typeface="Courier New" pitchFamily="49" charset="0"/>
              </a:rPr>
              <a:t>&gt;</a:t>
            </a:r>
          </a:p>
          <a:p>
            <a:pPr>
              <a:buNone/>
            </a:pPr>
            <a:r>
              <a:rPr lang="en-US" sz="1600" b="1" dirty="0">
                <a:latin typeface="Courier New" pitchFamily="49" charset="0"/>
                <a:cs typeface="Courier New" pitchFamily="49" charset="0"/>
              </a:rPr>
              <a:t>#include &lt;</a:t>
            </a:r>
            <a:r>
              <a:rPr lang="en-US" sz="1600" b="1" dirty="0" err="1">
                <a:latin typeface="Courier New" pitchFamily="49" charset="0"/>
                <a:cs typeface="Courier New" pitchFamily="49" charset="0"/>
              </a:rPr>
              <a:t>conio.h</a:t>
            </a:r>
            <a:r>
              <a:rPr lang="en-US" sz="1600" b="1" dirty="0">
                <a:latin typeface="Courier New" pitchFamily="49" charset="0"/>
                <a:cs typeface="Courier New" pitchFamily="49" charset="0"/>
              </a:rPr>
              <a:t>&gt;</a:t>
            </a:r>
          </a:p>
          <a:p>
            <a:pPr>
              <a:buNone/>
            </a:pPr>
            <a:endParaRPr lang="en-US" sz="1600" b="1" dirty="0">
              <a:latin typeface="Courier New" pitchFamily="49" charset="0"/>
              <a:cs typeface="Courier New" pitchFamily="49" charset="0"/>
            </a:endParaRPr>
          </a:p>
          <a:p>
            <a:pPr>
              <a:buNone/>
            </a:pPr>
            <a:r>
              <a:rPr lang="en-US" sz="1600" b="1" dirty="0" err="1">
                <a:latin typeface="Courier New" pitchFamily="49" charset="0"/>
                <a:cs typeface="Courier New" pitchFamily="49" charset="0"/>
              </a:rPr>
              <a:t>typedef</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struct</a:t>
            </a:r>
            <a:r>
              <a:rPr lang="en-US" sz="1600" b="1" dirty="0">
                <a:latin typeface="Courier New" pitchFamily="49" charset="0"/>
                <a:cs typeface="Courier New" pitchFamily="49" charset="0"/>
              </a:rPr>
              <a:t> {</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int</a:t>
            </a:r>
            <a:r>
              <a:rPr lang="en-US" sz="1600" b="1" dirty="0">
                <a:latin typeface="Courier New" pitchFamily="49" charset="0"/>
                <a:cs typeface="Courier New" pitchFamily="49" charset="0"/>
              </a:rPr>
              <a:t> number;</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struct</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dllist</a:t>
            </a:r>
            <a:r>
              <a:rPr lang="en-US" sz="1600" b="1" dirty="0">
                <a:latin typeface="Courier New" pitchFamily="49" charset="0"/>
                <a:cs typeface="Courier New" pitchFamily="49" charset="0"/>
              </a:rPr>
              <a:t> *next;</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struct</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dllist</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prev</a:t>
            </a:r>
            <a:r>
              <a:rPr lang="en-US" sz="1600" b="1" dirty="0">
                <a:latin typeface="Courier New" pitchFamily="49" charset="0"/>
                <a:cs typeface="Courier New" pitchFamily="49" charset="0"/>
              </a:rPr>
              <a:t>;</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dllist</a:t>
            </a:r>
            <a:r>
              <a:rPr lang="en-US" sz="1600" b="1" dirty="0">
                <a:latin typeface="Courier New" pitchFamily="49" charset="0"/>
                <a:cs typeface="Courier New" pitchFamily="49" charset="0"/>
              </a:rPr>
              <a:t>;</a:t>
            </a:r>
          </a:p>
          <a:p>
            <a:pPr>
              <a:buNone/>
            </a:pPr>
            <a:r>
              <a:rPr lang="en-US" sz="1600" b="1" dirty="0" err="1">
                <a:latin typeface="Courier New" pitchFamily="49" charset="0"/>
                <a:cs typeface="Courier New" pitchFamily="49" charset="0"/>
              </a:rPr>
              <a:t>dllist</a:t>
            </a:r>
            <a:r>
              <a:rPr lang="en-US" sz="1600" b="1" dirty="0">
                <a:latin typeface="Courier New" pitchFamily="49" charset="0"/>
                <a:cs typeface="Courier New" pitchFamily="49" charset="0"/>
              </a:rPr>
              <a:t> *head, *tail;</a:t>
            </a:r>
          </a:p>
          <a:p>
            <a:pPr>
              <a:buNone/>
            </a:pPr>
            <a:endParaRPr lang="en-US" sz="1600" b="1" dirty="0">
              <a:latin typeface="Courier New" pitchFamily="49" charset="0"/>
              <a:cs typeface="Courier New" pitchFamily="49" charset="0"/>
            </a:endParaRPr>
          </a:p>
          <a:p>
            <a:pPr>
              <a:buNone/>
            </a:pPr>
            <a:r>
              <a:rPr lang="en-US" sz="1600" b="1" dirty="0">
                <a:solidFill>
                  <a:srgbClr val="C00000"/>
                </a:solidFill>
                <a:latin typeface="Courier New" pitchFamily="49" charset="0"/>
                <a:cs typeface="Courier New" pitchFamily="49" charset="0"/>
              </a:rPr>
              <a:t>/* Insert a new node p at the end of the list */</a:t>
            </a:r>
          </a:p>
          <a:p>
            <a:pPr>
              <a:buNone/>
            </a:pPr>
            <a:r>
              <a:rPr lang="en-US" sz="1600" b="1" dirty="0">
                <a:latin typeface="Courier New" pitchFamily="49" charset="0"/>
                <a:cs typeface="Courier New" pitchFamily="49" charset="0"/>
              </a:rPr>
              <a:t>void </a:t>
            </a:r>
            <a:r>
              <a:rPr lang="en-US" sz="1600" b="1" dirty="0" err="1">
                <a:latin typeface="Courier New" pitchFamily="49" charset="0"/>
                <a:cs typeface="Courier New" pitchFamily="49" charset="0"/>
              </a:rPr>
              <a:t>append_node</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dllist</a:t>
            </a:r>
            <a:r>
              <a:rPr lang="en-US" sz="1600" b="1" dirty="0">
                <a:latin typeface="Courier New" pitchFamily="49" charset="0"/>
                <a:cs typeface="Courier New" pitchFamily="49" charset="0"/>
              </a:rPr>
              <a:t> *p);</a:t>
            </a:r>
          </a:p>
          <a:p>
            <a:pPr>
              <a:buNone/>
            </a:pPr>
            <a:r>
              <a:rPr lang="en-US" sz="1600" b="1" dirty="0">
                <a:solidFill>
                  <a:srgbClr val="C00000"/>
                </a:solidFill>
                <a:latin typeface="Courier New" pitchFamily="49" charset="0"/>
                <a:cs typeface="Courier New" pitchFamily="49" charset="0"/>
              </a:rPr>
              <a:t>/* Insert a new node p after a node pointed by the pointer after */</a:t>
            </a:r>
          </a:p>
          <a:p>
            <a:pPr>
              <a:buNone/>
            </a:pPr>
            <a:r>
              <a:rPr lang="en-US" sz="1600" b="1" dirty="0">
                <a:latin typeface="Courier New" pitchFamily="49" charset="0"/>
                <a:cs typeface="Courier New" pitchFamily="49" charset="0"/>
              </a:rPr>
              <a:t>void </a:t>
            </a:r>
            <a:r>
              <a:rPr lang="en-US" sz="1600" b="1" dirty="0" err="1">
                <a:latin typeface="Courier New" pitchFamily="49" charset="0"/>
                <a:cs typeface="Courier New" pitchFamily="49" charset="0"/>
              </a:rPr>
              <a:t>insert_node</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dllist</a:t>
            </a:r>
            <a:r>
              <a:rPr lang="en-US" sz="1600" b="1" dirty="0">
                <a:latin typeface="Courier New" pitchFamily="49" charset="0"/>
                <a:cs typeface="Courier New" pitchFamily="49" charset="0"/>
              </a:rPr>
              <a:t> *p, </a:t>
            </a:r>
            <a:r>
              <a:rPr lang="en-US" sz="1600" b="1" dirty="0" err="1">
                <a:latin typeface="Courier New" pitchFamily="49" charset="0"/>
                <a:cs typeface="Courier New" pitchFamily="49" charset="0"/>
              </a:rPr>
              <a:t>dllist</a:t>
            </a:r>
            <a:r>
              <a:rPr lang="en-US" sz="1600" b="1" dirty="0">
                <a:latin typeface="Courier New" pitchFamily="49" charset="0"/>
                <a:cs typeface="Courier New" pitchFamily="49" charset="0"/>
              </a:rPr>
              <a:t> *after);</a:t>
            </a:r>
          </a:p>
          <a:p>
            <a:pPr>
              <a:buNone/>
            </a:pPr>
            <a:r>
              <a:rPr lang="en-US" sz="1600" b="1" dirty="0">
                <a:solidFill>
                  <a:srgbClr val="C00000"/>
                </a:solidFill>
                <a:latin typeface="Courier New" pitchFamily="49" charset="0"/>
                <a:cs typeface="Courier New" pitchFamily="49" charset="0"/>
              </a:rPr>
              <a:t>/* Delete a node pointed by the pointer p */</a:t>
            </a:r>
          </a:p>
          <a:p>
            <a:pPr>
              <a:buNone/>
            </a:pPr>
            <a:r>
              <a:rPr lang="en-US" sz="1600" b="1" dirty="0">
                <a:latin typeface="Courier New" pitchFamily="49" charset="0"/>
                <a:cs typeface="Courier New" pitchFamily="49" charset="0"/>
              </a:rPr>
              <a:t>void </a:t>
            </a:r>
            <a:r>
              <a:rPr lang="en-US" sz="1600" b="1" dirty="0" err="1">
                <a:latin typeface="Courier New" pitchFamily="49" charset="0"/>
                <a:cs typeface="Courier New" pitchFamily="49" charset="0"/>
              </a:rPr>
              <a:t>delete_node</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dllist</a:t>
            </a:r>
            <a:r>
              <a:rPr lang="en-US" sz="1600" b="1" dirty="0">
                <a:latin typeface="Courier New" pitchFamily="49" charset="0"/>
                <a:cs typeface="Courier New" pitchFamily="49" charset="0"/>
              </a:rPr>
              <a:t> *p);</a:t>
            </a:r>
          </a:p>
        </p:txBody>
      </p:sp>
      <p:sp>
        <p:nvSpPr>
          <p:cNvPr id="5" name="Slide Number Placeholder 4"/>
          <p:cNvSpPr>
            <a:spLocks noGrp="1"/>
          </p:cNvSpPr>
          <p:nvPr>
            <p:ph type="sldNum" sz="quarter" idx="10"/>
          </p:nvPr>
        </p:nvSpPr>
        <p:spPr/>
        <p:txBody>
          <a:bodyPr/>
          <a:lstStyle/>
          <a:p>
            <a:fld id="{BEDA2873-CD46-4896-8B7B-2A677455CFEB}" type="slidenum">
              <a:rPr lang="en-US" smtClean="0"/>
              <a:pPr/>
              <a:t>121</a:t>
            </a:fld>
            <a:endParaRPr lang="en-US"/>
          </a:p>
        </p:txBody>
      </p:sp>
      <p:sp>
        <p:nvSpPr>
          <p:cNvPr id="4" name="Title 3"/>
          <p:cNvSpPr>
            <a:spLocks noGrp="1"/>
          </p:cNvSpPr>
          <p:nvPr>
            <p:ph type="title"/>
          </p:nvPr>
        </p:nvSpPr>
        <p:spPr>
          <a:xfrm>
            <a:off x="0" y="0"/>
            <a:ext cx="9144000" cy="838200"/>
          </a:xfrm>
        </p:spPr>
        <p:txBody>
          <a:bodyPr/>
          <a:lstStyle/>
          <a:p>
            <a:r>
              <a:rPr lang="en-US" sz="2600" dirty="0"/>
              <a:t>Exercise 2: Create a double linked list store integer numbers</a:t>
            </a:r>
          </a:p>
        </p:txBody>
      </p:sp>
    </p:spTree>
    <p:extLst>
      <p:ext uri="{BB962C8B-B14F-4D97-AF65-F5344CB8AC3E}">
        <p14:creationId xmlns:p14="http://schemas.microsoft.com/office/powerpoint/2010/main" val="41920771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0" y="838200"/>
            <a:ext cx="8675688" cy="5470525"/>
          </a:xfrm>
        </p:spPr>
        <p:txBody>
          <a:bodyPr/>
          <a:lstStyle/>
          <a:p>
            <a:pPr>
              <a:buNone/>
            </a:pPr>
            <a:r>
              <a:rPr lang="en-US" sz="1600" b="1" dirty="0">
                <a:solidFill>
                  <a:srgbClr val="C00000"/>
                </a:solidFill>
                <a:latin typeface="Courier New" pitchFamily="49" charset="0"/>
                <a:cs typeface="Courier New" pitchFamily="49" charset="0"/>
              </a:rPr>
              <a:t>/* Insert a new node p at the end of the list */</a:t>
            </a:r>
          </a:p>
          <a:p>
            <a:pPr>
              <a:buNone/>
            </a:pPr>
            <a:r>
              <a:rPr lang="en-US" sz="1600" b="1" dirty="0">
                <a:solidFill>
                  <a:srgbClr val="C00000"/>
                </a:solidFill>
                <a:latin typeface="Courier New" pitchFamily="49" charset="0"/>
                <a:cs typeface="Courier New" pitchFamily="49" charset="0"/>
              </a:rPr>
              <a:t>void </a:t>
            </a:r>
            <a:r>
              <a:rPr lang="en-US" sz="1600" b="1" dirty="0" err="1">
                <a:solidFill>
                  <a:srgbClr val="C00000"/>
                </a:solidFill>
                <a:latin typeface="Courier New" pitchFamily="49" charset="0"/>
                <a:cs typeface="Courier New" pitchFamily="49" charset="0"/>
              </a:rPr>
              <a:t>append_node</a:t>
            </a:r>
            <a:r>
              <a:rPr lang="en-US" sz="1600" b="1" dirty="0">
                <a:solidFill>
                  <a:srgbClr val="C00000"/>
                </a:solidFill>
                <a:latin typeface="Courier New" pitchFamily="49" charset="0"/>
                <a:cs typeface="Courier New" pitchFamily="49" charset="0"/>
              </a:rPr>
              <a:t>(</a:t>
            </a:r>
            <a:r>
              <a:rPr lang="en-US" sz="1600" b="1" dirty="0" err="1">
                <a:solidFill>
                  <a:srgbClr val="C00000"/>
                </a:solidFill>
                <a:latin typeface="Courier New" pitchFamily="49" charset="0"/>
                <a:cs typeface="Courier New" pitchFamily="49" charset="0"/>
              </a:rPr>
              <a:t>dllist</a:t>
            </a:r>
            <a:r>
              <a:rPr lang="en-US" sz="1600" b="1" dirty="0">
                <a:solidFill>
                  <a:srgbClr val="C00000"/>
                </a:solidFill>
                <a:latin typeface="Courier New" pitchFamily="49" charset="0"/>
                <a:cs typeface="Courier New" pitchFamily="49" charset="0"/>
              </a:rPr>
              <a:t> *p) {</a:t>
            </a:r>
          </a:p>
          <a:p>
            <a:pPr>
              <a:buNone/>
            </a:pPr>
            <a:r>
              <a:rPr lang="en-US" sz="1600" b="1" dirty="0">
                <a:latin typeface="Courier New" pitchFamily="49" charset="0"/>
                <a:cs typeface="Courier New" pitchFamily="49" charset="0"/>
              </a:rPr>
              <a:t>   if(head == NULL) </a:t>
            </a:r>
          </a:p>
          <a:p>
            <a:pPr>
              <a:buNone/>
            </a:pPr>
            <a:r>
              <a:rPr lang="en-US" sz="1600" b="1" dirty="0">
                <a:latin typeface="Courier New" pitchFamily="49" charset="0"/>
                <a:cs typeface="Courier New" pitchFamily="49" charset="0"/>
              </a:rPr>
              <a:t>   {</a:t>
            </a:r>
          </a:p>
          <a:p>
            <a:pPr>
              <a:buNone/>
            </a:pPr>
            <a:r>
              <a:rPr lang="en-US" sz="1600" b="1" dirty="0">
                <a:latin typeface="Courier New" pitchFamily="49" charset="0"/>
                <a:cs typeface="Courier New" pitchFamily="49" charset="0"/>
              </a:rPr>
              <a:t>      head = p;</a:t>
            </a:r>
          </a:p>
          <a:p>
            <a:pPr>
              <a:buNone/>
            </a:pPr>
            <a:r>
              <a:rPr lang="en-US" sz="1600" b="1" dirty="0">
                <a:latin typeface="Courier New" pitchFamily="49" charset="0"/>
                <a:cs typeface="Courier New" pitchFamily="49" charset="0"/>
              </a:rPr>
              <a:t>      p-&gt;</a:t>
            </a:r>
            <a:r>
              <a:rPr lang="en-US" sz="1600" b="1" dirty="0" err="1">
                <a:latin typeface="Courier New" pitchFamily="49" charset="0"/>
                <a:cs typeface="Courier New" pitchFamily="49" charset="0"/>
              </a:rPr>
              <a:t>prev</a:t>
            </a:r>
            <a:r>
              <a:rPr lang="en-US" sz="1600" b="1" dirty="0">
                <a:latin typeface="Courier New" pitchFamily="49" charset="0"/>
                <a:cs typeface="Courier New" pitchFamily="49" charset="0"/>
              </a:rPr>
              <a:t> = NULL; </a:t>
            </a:r>
          </a:p>
          <a:p>
            <a:pPr>
              <a:buNone/>
            </a:pPr>
            <a:r>
              <a:rPr lang="en-US" sz="1600" b="1" dirty="0">
                <a:latin typeface="Courier New" pitchFamily="49" charset="0"/>
                <a:cs typeface="Courier New" pitchFamily="49" charset="0"/>
              </a:rPr>
              <a:t>   }</a:t>
            </a:r>
          </a:p>
          <a:p>
            <a:pPr>
              <a:buNone/>
            </a:pPr>
            <a:r>
              <a:rPr lang="en-US" sz="1600" b="1" dirty="0">
                <a:latin typeface="Courier New" pitchFamily="49" charset="0"/>
                <a:cs typeface="Courier New" pitchFamily="49" charset="0"/>
              </a:rPr>
              <a:t>   else {</a:t>
            </a:r>
          </a:p>
          <a:p>
            <a:pPr>
              <a:buNone/>
            </a:pPr>
            <a:r>
              <a:rPr lang="en-US" sz="1600" b="1" dirty="0">
                <a:latin typeface="Courier New" pitchFamily="49" charset="0"/>
                <a:cs typeface="Courier New" pitchFamily="49" charset="0"/>
              </a:rPr>
              <a:t>     tail-&gt;next = p;</a:t>
            </a:r>
          </a:p>
          <a:p>
            <a:pPr>
              <a:buNone/>
            </a:pPr>
            <a:r>
              <a:rPr lang="en-US" sz="1600" b="1" dirty="0">
                <a:latin typeface="Courier New" pitchFamily="49" charset="0"/>
                <a:cs typeface="Courier New" pitchFamily="49" charset="0"/>
              </a:rPr>
              <a:t>     p-&gt;</a:t>
            </a:r>
            <a:r>
              <a:rPr lang="en-US" sz="1600" b="1" dirty="0" err="1">
                <a:latin typeface="Courier New" pitchFamily="49" charset="0"/>
                <a:cs typeface="Courier New" pitchFamily="49" charset="0"/>
              </a:rPr>
              <a:t>prev</a:t>
            </a:r>
            <a:r>
              <a:rPr lang="en-US" sz="1600" b="1" dirty="0">
                <a:latin typeface="Courier New" pitchFamily="49" charset="0"/>
                <a:cs typeface="Courier New" pitchFamily="49" charset="0"/>
              </a:rPr>
              <a:t> = tail;</a:t>
            </a:r>
          </a:p>
          <a:p>
            <a:pPr>
              <a:buNone/>
            </a:pPr>
            <a:r>
              <a:rPr lang="en-US" sz="1600" b="1" dirty="0">
                <a:latin typeface="Courier New" pitchFamily="49" charset="0"/>
                <a:cs typeface="Courier New" pitchFamily="49" charset="0"/>
              </a:rPr>
              <a:t>   }</a:t>
            </a:r>
          </a:p>
          <a:p>
            <a:pPr>
              <a:buNone/>
            </a:pPr>
            <a:r>
              <a:rPr lang="en-US" sz="1600" b="1" dirty="0">
                <a:latin typeface="Courier New" pitchFamily="49" charset="0"/>
                <a:cs typeface="Courier New" pitchFamily="49" charset="0"/>
              </a:rPr>
              <a:t>   tail = p;</a:t>
            </a:r>
          </a:p>
          <a:p>
            <a:pPr>
              <a:buNone/>
            </a:pPr>
            <a:r>
              <a:rPr lang="en-US" sz="1600" b="1" dirty="0">
                <a:latin typeface="Courier New" pitchFamily="49" charset="0"/>
                <a:cs typeface="Courier New" pitchFamily="49" charset="0"/>
              </a:rPr>
              <a:t>   p-&gt;next = NULL;</a:t>
            </a:r>
          </a:p>
          <a:p>
            <a:pPr>
              <a:buNone/>
            </a:pPr>
            <a:r>
              <a:rPr lang="en-US" sz="1600" b="1" dirty="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0243351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0" y="838200"/>
            <a:ext cx="8675688" cy="5470525"/>
          </a:xfrm>
        </p:spPr>
        <p:txBody>
          <a:bodyPr/>
          <a:lstStyle/>
          <a:p>
            <a:pPr>
              <a:buNone/>
            </a:pPr>
            <a:r>
              <a:rPr lang="en-US" sz="1600" b="1" dirty="0">
                <a:solidFill>
                  <a:srgbClr val="C00000"/>
                </a:solidFill>
                <a:latin typeface="Courier New" pitchFamily="49" charset="0"/>
                <a:cs typeface="Courier New" pitchFamily="49" charset="0"/>
              </a:rPr>
              <a:t>/* Insert a new node p after a node pointed by the pointer after */</a:t>
            </a:r>
          </a:p>
          <a:p>
            <a:pPr>
              <a:buNone/>
            </a:pPr>
            <a:r>
              <a:rPr lang="en-US" sz="1600" b="1" dirty="0">
                <a:solidFill>
                  <a:srgbClr val="C00000"/>
                </a:solidFill>
                <a:latin typeface="Courier New" pitchFamily="49" charset="0"/>
                <a:cs typeface="Courier New" pitchFamily="49" charset="0"/>
              </a:rPr>
              <a:t>void </a:t>
            </a:r>
            <a:r>
              <a:rPr lang="en-US" sz="1600" b="1" dirty="0" err="1">
                <a:solidFill>
                  <a:srgbClr val="C00000"/>
                </a:solidFill>
                <a:latin typeface="Courier New" pitchFamily="49" charset="0"/>
                <a:cs typeface="Courier New" pitchFamily="49" charset="0"/>
              </a:rPr>
              <a:t>insert_node</a:t>
            </a:r>
            <a:r>
              <a:rPr lang="en-US" sz="1600" b="1" dirty="0">
                <a:solidFill>
                  <a:srgbClr val="C00000"/>
                </a:solidFill>
                <a:latin typeface="Courier New" pitchFamily="49" charset="0"/>
                <a:cs typeface="Courier New" pitchFamily="49" charset="0"/>
              </a:rPr>
              <a:t>(</a:t>
            </a:r>
            <a:r>
              <a:rPr lang="en-US" sz="1600" b="1" dirty="0" err="1">
                <a:solidFill>
                  <a:srgbClr val="C00000"/>
                </a:solidFill>
                <a:latin typeface="Courier New" pitchFamily="49" charset="0"/>
                <a:cs typeface="Courier New" pitchFamily="49" charset="0"/>
              </a:rPr>
              <a:t>dllist</a:t>
            </a:r>
            <a:r>
              <a:rPr lang="en-US" sz="1600" b="1" dirty="0">
                <a:solidFill>
                  <a:srgbClr val="C00000"/>
                </a:solidFill>
                <a:latin typeface="Courier New" pitchFamily="49" charset="0"/>
                <a:cs typeface="Courier New" pitchFamily="49" charset="0"/>
              </a:rPr>
              <a:t> *p, </a:t>
            </a:r>
            <a:r>
              <a:rPr lang="en-US" sz="1600" b="1" dirty="0" err="1">
                <a:solidFill>
                  <a:srgbClr val="C00000"/>
                </a:solidFill>
                <a:latin typeface="Courier New" pitchFamily="49" charset="0"/>
                <a:cs typeface="Courier New" pitchFamily="49" charset="0"/>
              </a:rPr>
              <a:t>dllist</a:t>
            </a:r>
            <a:r>
              <a:rPr lang="en-US" sz="1600" b="1" dirty="0">
                <a:solidFill>
                  <a:srgbClr val="C00000"/>
                </a:solidFill>
                <a:latin typeface="Courier New" pitchFamily="49" charset="0"/>
                <a:cs typeface="Courier New" pitchFamily="49" charset="0"/>
              </a:rPr>
              <a:t> *after) {</a:t>
            </a:r>
          </a:p>
          <a:p>
            <a:pPr>
              <a:buNone/>
            </a:pPr>
            <a:r>
              <a:rPr lang="en-US" sz="1600" b="1" dirty="0">
                <a:latin typeface="Courier New" pitchFamily="49" charset="0"/>
                <a:cs typeface="Courier New" pitchFamily="49" charset="0"/>
              </a:rPr>
              <a:t> p-&gt;next = after-&gt;next;</a:t>
            </a:r>
          </a:p>
          <a:p>
            <a:pPr>
              <a:buNone/>
            </a:pPr>
            <a:r>
              <a:rPr lang="en-US" sz="1600" b="1" dirty="0">
                <a:latin typeface="Courier New" pitchFamily="49" charset="0"/>
                <a:cs typeface="Courier New" pitchFamily="49" charset="0"/>
              </a:rPr>
              <a:t> p-&gt;</a:t>
            </a:r>
            <a:r>
              <a:rPr lang="en-US" sz="1600" b="1" dirty="0" err="1">
                <a:latin typeface="Courier New" pitchFamily="49" charset="0"/>
                <a:cs typeface="Courier New" pitchFamily="49" charset="0"/>
              </a:rPr>
              <a:t>prev</a:t>
            </a:r>
            <a:r>
              <a:rPr lang="en-US" sz="1600" b="1" dirty="0">
                <a:latin typeface="Courier New" pitchFamily="49" charset="0"/>
                <a:cs typeface="Courier New" pitchFamily="49" charset="0"/>
              </a:rPr>
              <a:t> = after;</a:t>
            </a:r>
          </a:p>
          <a:p>
            <a:pPr>
              <a:buNone/>
            </a:pPr>
            <a:r>
              <a:rPr lang="en-US" sz="1600" b="1" dirty="0">
                <a:latin typeface="Courier New" pitchFamily="49" charset="0"/>
                <a:cs typeface="Courier New" pitchFamily="49" charset="0"/>
              </a:rPr>
              <a:t> if(after-&gt;next != NULL)</a:t>
            </a:r>
          </a:p>
          <a:p>
            <a:pPr>
              <a:buNone/>
            </a:pPr>
            <a:r>
              <a:rPr lang="en-US" sz="1600" b="1" dirty="0">
                <a:latin typeface="Courier New" pitchFamily="49" charset="0"/>
                <a:cs typeface="Courier New" pitchFamily="49" charset="0"/>
              </a:rPr>
              <a:t>     after-&gt;next-&gt;</a:t>
            </a:r>
            <a:r>
              <a:rPr lang="en-US" sz="1600" b="1" dirty="0" err="1">
                <a:latin typeface="Courier New" pitchFamily="49" charset="0"/>
                <a:cs typeface="Courier New" pitchFamily="49" charset="0"/>
              </a:rPr>
              <a:t>prev</a:t>
            </a:r>
            <a:r>
              <a:rPr lang="en-US" sz="1600" b="1" dirty="0">
                <a:latin typeface="Courier New" pitchFamily="49" charset="0"/>
                <a:cs typeface="Courier New" pitchFamily="49" charset="0"/>
              </a:rPr>
              <a:t> = p;</a:t>
            </a:r>
          </a:p>
          <a:p>
            <a:pPr>
              <a:buNone/>
            </a:pPr>
            <a:r>
              <a:rPr lang="en-US" sz="1600" b="1" dirty="0">
                <a:latin typeface="Courier New" pitchFamily="49" charset="0"/>
                <a:cs typeface="Courier New" pitchFamily="49" charset="0"/>
              </a:rPr>
              <a:t> else</a:t>
            </a:r>
          </a:p>
          <a:p>
            <a:pPr>
              <a:buNone/>
            </a:pPr>
            <a:r>
              <a:rPr lang="en-US" sz="1600" b="1" dirty="0">
                <a:latin typeface="Courier New" pitchFamily="49" charset="0"/>
                <a:cs typeface="Courier New" pitchFamily="49" charset="0"/>
              </a:rPr>
              <a:t>     tail = p;</a:t>
            </a:r>
          </a:p>
          <a:p>
            <a:pPr>
              <a:buNone/>
            </a:pPr>
            <a:r>
              <a:rPr lang="en-US" sz="1600" b="1" dirty="0">
                <a:latin typeface="Courier New" pitchFamily="49" charset="0"/>
                <a:cs typeface="Courier New" pitchFamily="49" charset="0"/>
              </a:rPr>
              <a:t> after-&gt;next = p;</a:t>
            </a:r>
          </a:p>
          <a:p>
            <a:pPr>
              <a:buNone/>
            </a:pPr>
            <a:r>
              <a:rPr lang="en-US" sz="1600" b="1" dirty="0">
                <a:latin typeface="Courier New" pitchFamily="49" charset="0"/>
                <a:cs typeface="Courier New" pitchFamily="49" charset="0"/>
              </a:rPr>
              <a:t>}</a:t>
            </a:r>
          </a:p>
          <a:p>
            <a:pPr>
              <a:buNone/>
            </a:pPr>
            <a:r>
              <a:rPr lang="en-US" sz="1600" b="1" dirty="0">
                <a:solidFill>
                  <a:srgbClr val="C00000"/>
                </a:solidFill>
                <a:latin typeface="Courier New" pitchFamily="49" charset="0"/>
                <a:cs typeface="Courier New" pitchFamily="49" charset="0"/>
              </a:rPr>
              <a:t>/* Delete a node pointed by the pointer p */</a:t>
            </a:r>
          </a:p>
          <a:p>
            <a:pPr>
              <a:buNone/>
            </a:pPr>
            <a:r>
              <a:rPr lang="en-US" sz="1600" b="1" dirty="0">
                <a:solidFill>
                  <a:srgbClr val="C00000"/>
                </a:solidFill>
                <a:latin typeface="Courier New" pitchFamily="49" charset="0"/>
                <a:cs typeface="Courier New" pitchFamily="49" charset="0"/>
              </a:rPr>
              <a:t>void </a:t>
            </a:r>
            <a:r>
              <a:rPr lang="en-US" sz="1600" b="1" dirty="0" err="1">
                <a:solidFill>
                  <a:srgbClr val="C00000"/>
                </a:solidFill>
                <a:latin typeface="Courier New" pitchFamily="49" charset="0"/>
                <a:cs typeface="Courier New" pitchFamily="49" charset="0"/>
              </a:rPr>
              <a:t>delete_node</a:t>
            </a:r>
            <a:r>
              <a:rPr lang="en-US" sz="1600" b="1" dirty="0">
                <a:solidFill>
                  <a:srgbClr val="C00000"/>
                </a:solidFill>
                <a:latin typeface="Courier New" pitchFamily="49" charset="0"/>
                <a:cs typeface="Courier New" pitchFamily="49" charset="0"/>
              </a:rPr>
              <a:t>(</a:t>
            </a:r>
            <a:r>
              <a:rPr lang="en-US" sz="1600" b="1" dirty="0" err="1">
                <a:solidFill>
                  <a:srgbClr val="C00000"/>
                </a:solidFill>
                <a:latin typeface="Courier New" pitchFamily="49" charset="0"/>
                <a:cs typeface="Courier New" pitchFamily="49" charset="0"/>
              </a:rPr>
              <a:t>dllist</a:t>
            </a:r>
            <a:r>
              <a:rPr lang="en-US" sz="1600" b="1" dirty="0">
                <a:solidFill>
                  <a:srgbClr val="C00000"/>
                </a:solidFill>
                <a:latin typeface="Courier New" pitchFamily="49" charset="0"/>
                <a:cs typeface="Courier New" pitchFamily="49" charset="0"/>
              </a:rPr>
              <a:t> *p) {</a:t>
            </a:r>
          </a:p>
          <a:p>
            <a:pPr>
              <a:buNone/>
            </a:pPr>
            <a:r>
              <a:rPr lang="en-US" sz="1600" b="1" dirty="0">
                <a:latin typeface="Courier New" pitchFamily="49" charset="0"/>
                <a:cs typeface="Courier New" pitchFamily="49" charset="0"/>
              </a:rPr>
              <a:t> if(p-&gt;</a:t>
            </a:r>
            <a:r>
              <a:rPr lang="en-US" sz="1600" b="1" dirty="0" err="1">
                <a:latin typeface="Courier New" pitchFamily="49" charset="0"/>
                <a:cs typeface="Courier New" pitchFamily="49" charset="0"/>
              </a:rPr>
              <a:t>prev</a:t>
            </a:r>
            <a:r>
              <a:rPr lang="en-US" sz="1600" b="1" dirty="0">
                <a:latin typeface="Courier New" pitchFamily="49" charset="0"/>
                <a:cs typeface="Courier New" pitchFamily="49" charset="0"/>
              </a:rPr>
              <a:t> == NULL)</a:t>
            </a:r>
          </a:p>
          <a:p>
            <a:pPr>
              <a:buNone/>
            </a:pPr>
            <a:r>
              <a:rPr lang="en-US" sz="1600" b="1" dirty="0">
                <a:latin typeface="Courier New" pitchFamily="49" charset="0"/>
                <a:cs typeface="Courier New" pitchFamily="49" charset="0"/>
              </a:rPr>
              <a:t>     head = p-&gt;next;</a:t>
            </a:r>
          </a:p>
          <a:p>
            <a:pPr>
              <a:buNone/>
            </a:pPr>
            <a:r>
              <a:rPr lang="en-US" sz="1600" b="1" dirty="0">
                <a:latin typeface="Courier New" pitchFamily="49" charset="0"/>
                <a:cs typeface="Courier New" pitchFamily="49" charset="0"/>
              </a:rPr>
              <a:t> else  p-&gt;</a:t>
            </a:r>
            <a:r>
              <a:rPr lang="en-US" sz="1600" b="1" dirty="0" err="1">
                <a:latin typeface="Courier New" pitchFamily="49" charset="0"/>
                <a:cs typeface="Courier New" pitchFamily="49" charset="0"/>
              </a:rPr>
              <a:t>prev</a:t>
            </a:r>
            <a:r>
              <a:rPr lang="en-US" sz="1600" b="1" dirty="0">
                <a:latin typeface="Courier New" pitchFamily="49" charset="0"/>
                <a:cs typeface="Courier New" pitchFamily="49" charset="0"/>
              </a:rPr>
              <a:t>-&gt;next = p-&gt;next;</a:t>
            </a:r>
          </a:p>
          <a:p>
            <a:pPr>
              <a:buNone/>
            </a:pPr>
            <a:r>
              <a:rPr lang="en-US" sz="1600" b="1" dirty="0">
                <a:latin typeface="Courier New" pitchFamily="49" charset="0"/>
                <a:cs typeface="Courier New" pitchFamily="49" charset="0"/>
              </a:rPr>
              <a:t> if(p-&gt;next == NULL)</a:t>
            </a:r>
          </a:p>
          <a:p>
            <a:pPr>
              <a:buNone/>
            </a:pPr>
            <a:r>
              <a:rPr lang="en-US" sz="1600" b="1" dirty="0">
                <a:latin typeface="Courier New" pitchFamily="49" charset="0"/>
                <a:cs typeface="Courier New" pitchFamily="49" charset="0"/>
              </a:rPr>
              <a:t>     tail = p-&gt;</a:t>
            </a:r>
            <a:r>
              <a:rPr lang="en-US" sz="1600" b="1" dirty="0" err="1">
                <a:latin typeface="Courier New" pitchFamily="49" charset="0"/>
                <a:cs typeface="Courier New" pitchFamily="49" charset="0"/>
              </a:rPr>
              <a:t>prev</a:t>
            </a:r>
            <a:r>
              <a:rPr lang="en-US" sz="1600" b="1" dirty="0">
                <a:latin typeface="Courier New" pitchFamily="49" charset="0"/>
                <a:cs typeface="Courier New" pitchFamily="49" charset="0"/>
              </a:rPr>
              <a:t>;</a:t>
            </a:r>
          </a:p>
          <a:p>
            <a:pPr>
              <a:buNone/>
            </a:pPr>
            <a:r>
              <a:rPr lang="en-US" sz="1600" b="1" dirty="0">
                <a:latin typeface="Courier New" pitchFamily="49" charset="0"/>
                <a:cs typeface="Courier New" pitchFamily="49" charset="0"/>
              </a:rPr>
              <a:t> else  p-&gt;next-&gt;</a:t>
            </a:r>
            <a:r>
              <a:rPr lang="en-US" sz="1600" b="1" dirty="0" err="1">
                <a:latin typeface="Courier New" pitchFamily="49" charset="0"/>
                <a:cs typeface="Courier New" pitchFamily="49" charset="0"/>
              </a:rPr>
              <a:t>prev</a:t>
            </a:r>
            <a:r>
              <a:rPr lang="en-US" sz="1600" b="1" dirty="0">
                <a:latin typeface="Courier New" pitchFamily="49" charset="0"/>
                <a:cs typeface="Courier New" pitchFamily="49" charset="0"/>
              </a:rPr>
              <a:t> = p-&gt;</a:t>
            </a:r>
            <a:r>
              <a:rPr lang="en-US" sz="1600" b="1" dirty="0" err="1">
                <a:latin typeface="Courier New" pitchFamily="49" charset="0"/>
                <a:cs typeface="Courier New" pitchFamily="49" charset="0"/>
              </a:rPr>
              <a:t>prev</a:t>
            </a:r>
            <a:r>
              <a:rPr lang="en-US" sz="1600" b="1" dirty="0">
                <a:latin typeface="Courier New" pitchFamily="49" charset="0"/>
                <a:cs typeface="Courier New" pitchFamily="49" charset="0"/>
              </a:rPr>
              <a:t>;</a:t>
            </a:r>
          </a:p>
          <a:p>
            <a:pPr>
              <a:buNone/>
            </a:pPr>
            <a:r>
              <a:rPr lang="en-US" sz="1600" b="1" dirty="0">
                <a:latin typeface="Courier New" pitchFamily="49" charset="0"/>
                <a:cs typeface="Courier New" pitchFamily="49" charset="0"/>
              </a:rPr>
              <a:t>}</a:t>
            </a:r>
            <a:endParaRPr lang="en-US" sz="1400" b="1" dirty="0">
              <a:latin typeface="Courier New" pitchFamily="49" charset="0"/>
              <a:cs typeface="Courier New" pitchFamily="49" charset="0"/>
            </a:endParaRPr>
          </a:p>
        </p:txBody>
      </p:sp>
    </p:spTree>
    <p:extLst>
      <p:ext uri="{BB962C8B-B14F-4D97-AF65-F5344CB8AC3E}">
        <p14:creationId xmlns:p14="http://schemas.microsoft.com/office/powerpoint/2010/main" val="9379841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0" y="838200"/>
            <a:ext cx="8675688" cy="5470525"/>
          </a:xfrm>
        </p:spPr>
        <p:txBody>
          <a:bodyPr/>
          <a:lstStyle/>
          <a:p>
            <a:pPr>
              <a:buNone/>
            </a:pPr>
            <a:r>
              <a:rPr lang="en-US" sz="1500" b="1" dirty="0">
                <a:latin typeface="Courier New" pitchFamily="49" charset="0"/>
                <a:cs typeface="Courier New" pitchFamily="49" charset="0"/>
              </a:rPr>
              <a:t> </a:t>
            </a:r>
            <a:r>
              <a:rPr lang="en-US" sz="1500" b="1" dirty="0">
                <a:solidFill>
                  <a:srgbClr val="C00000"/>
                </a:solidFill>
                <a:latin typeface="Courier New" pitchFamily="49" charset="0"/>
                <a:cs typeface="Courier New" pitchFamily="49" charset="0"/>
              </a:rPr>
              <a:t>int main( ) {</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dllist</a:t>
            </a: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int</a:t>
            </a: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i</a:t>
            </a:r>
            <a:r>
              <a:rPr lang="en-US" sz="1500" b="1" dirty="0">
                <a:latin typeface="Courier New" pitchFamily="49" charset="0"/>
                <a:cs typeface="Courier New" pitchFamily="49" charset="0"/>
              </a:rPr>
              <a:t>;</a:t>
            </a:r>
          </a:p>
          <a:p>
            <a:pPr>
              <a:buNone/>
            </a:pPr>
            <a:r>
              <a:rPr lang="en-US" sz="1500" b="1" dirty="0">
                <a:solidFill>
                  <a:srgbClr val="C00000"/>
                </a:solidFill>
                <a:latin typeface="Courier New" pitchFamily="49" charset="0"/>
                <a:cs typeface="Courier New" pitchFamily="49" charset="0"/>
              </a:rPr>
              <a:t> /* add some numbers to the double linked list */</a:t>
            </a:r>
          </a:p>
          <a:p>
            <a:pPr>
              <a:buNone/>
            </a:pPr>
            <a:r>
              <a:rPr lang="en-US" sz="1500" b="1" dirty="0">
                <a:latin typeface="Courier New" pitchFamily="49" charset="0"/>
                <a:cs typeface="Courier New" pitchFamily="49" charset="0"/>
              </a:rPr>
              <a:t> for(</a:t>
            </a:r>
            <a:r>
              <a:rPr lang="en-US" sz="1500" b="1" dirty="0" err="1">
                <a:latin typeface="Courier New" pitchFamily="49" charset="0"/>
                <a:cs typeface="Courier New" pitchFamily="49" charset="0"/>
              </a:rPr>
              <a:t>i</a:t>
            </a:r>
            <a:r>
              <a:rPr lang="en-US" sz="1500" b="1" dirty="0">
                <a:latin typeface="Courier New" pitchFamily="49" charset="0"/>
                <a:cs typeface="Courier New" pitchFamily="49" charset="0"/>
              </a:rPr>
              <a:t> = 1; </a:t>
            </a:r>
            <a:r>
              <a:rPr lang="en-US" sz="1500" b="1" dirty="0" err="1">
                <a:latin typeface="Courier New" pitchFamily="49" charset="0"/>
                <a:cs typeface="Courier New" pitchFamily="49" charset="0"/>
              </a:rPr>
              <a:t>i</a:t>
            </a:r>
            <a:r>
              <a:rPr lang="en-US" sz="1500" b="1" dirty="0">
                <a:latin typeface="Courier New" pitchFamily="49" charset="0"/>
                <a:cs typeface="Courier New" pitchFamily="49" charset="0"/>
              </a:rPr>
              <a:t> &lt;= 5; </a:t>
            </a:r>
            <a:r>
              <a:rPr lang="en-US" sz="1500" b="1" dirty="0" err="1">
                <a:latin typeface="Courier New" pitchFamily="49" charset="0"/>
                <a:cs typeface="Courier New" pitchFamily="49" charset="0"/>
              </a:rPr>
              <a:t>i</a:t>
            </a:r>
            <a:r>
              <a:rPr lang="en-US" sz="1500" b="1" dirty="0">
                <a:latin typeface="Courier New" pitchFamily="49" charset="0"/>
                <a:cs typeface="Courier New" pitchFamily="49" charset="0"/>
              </a:rPr>
              <a:t>++) {</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 = (</a:t>
            </a:r>
            <a:r>
              <a:rPr lang="en-US" sz="1500" b="1" dirty="0" err="1">
                <a:latin typeface="Courier New" pitchFamily="49" charset="0"/>
                <a:cs typeface="Courier New" pitchFamily="49" charset="0"/>
              </a:rPr>
              <a:t>dllist</a:t>
            </a: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malloc</a:t>
            </a:r>
            <a:r>
              <a:rPr lang="en-US" sz="1500" b="1" dirty="0">
                <a:latin typeface="Courier New" pitchFamily="49" charset="0"/>
                <a:cs typeface="Courier New" pitchFamily="49" charset="0"/>
              </a:rPr>
              <a:t>(</a:t>
            </a:r>
            <a:r>
              <a:rPr lang="en-US" sz="1500" b="1" dirty="0" err="1">
                <a:latin typeface="Courier New" pitchFamily="49" charset="0"/>
                <a:cs typeface="Courier New" pitchFamily="49" charset="0"/>
              </a:rPr>
              <a:t>sizeof</a:t>
            </a:r>
            <a:r>
              <a:rPr lang="en-US" sz="1500" b="1" dirty="0">
                <a:latin typeface="Courier New" pitchFamily="49" charset="0"/>
                <a:cs typeface="Courier New" pitchFamily="49" charset="0"/>
              </a:rPr>
              <a:t>(</a:t>
            </a:r>
            <a:r>
              <a:rPr lang="en-US" sz="1500" b="1" dirty="0" err="1">
                <a:latin typeface="Courier New" pitchFamily="49" charset="0"/>
                <a:cs typeface="Courier New" pitchFamily="49" charset="0"/>
              </a:rPr>
              <a:t>dllist</a:t>
            </a:r>
            <a:r>
              <a:rPr lang="en-US" sz="1500" b="1" dirty="0">
                <a:latin typeface="Courier New" pitchFamily="49" charset="0"/>
                <a:cs typeface="Courier New" pitchFamily="49" charset="0"/>
              </a:rPr>
              <a:t>));</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-&gt;number = </a:t>
            </a:r>
            <a:r>
              <a:rPr lang="en-US" sz="1500" b="1" dirty="0" err="1">
                <a:latin typeface="Courier New" pitchFamily="49" charset="0"/>
                <a:cs typeface="Courier New" pitchFamily="49" charset="0"/>
              </a:rPr>
              <a:t>i</a:t>
            </a:r>
            <a:r>
              <a:rPr lang="en-US" sz="1500" b="1" dirty="0">
                <a:latin typeface="Courier New" pitchFamily="49" charset="0"/>
                <a:cs typeface="Courier New" pitchFamily="49" charset="0"/>
              </a:rPr>
              <a:t>;</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append_node</a:t>
            </a:r>
            <a:r>
              <a:rPr lang="en-US" sz="1500" b="1" dirty="0">
                <a:latin typeface="Courier New" pitchFamily="49" charset="0"/>
                <a:cs typeface="Courier New" pitchFamily="49" charset="0"/>
              </a:rPr>
              <a:t>(</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a:t>
            </a:r>
          </a:p>
          <a:p>
            <a:pPr>
              <a:buNone/>
            </a:pPr>
            <a:r>
              <a:rPr lang="en-US" sz="1500" b="1" dirty="0">
                <a:latin typeface="Courier New" pitchFamily="49" charset="0"/>
                <a:cs typeface="Courier New" pitchFamily="49" charset="0"/>
              </a:rPr>
              <a:t> }</a:t>
            </a:r>
          </a:p>
          <a:p>
            <a:pPr>
              <a:buNone/>
            </a:pPr>
            <a:r>
              <a:rPr lang="en-US" sz="1500" b="1" dirty="0">
                <a:solidFill>
                  <a:srgbClr val="C00000"/>
                </a:solidFill>
                <a:latin typeface="Courier New" pitchFamily="49" charset="0"/>
                <a:cs typeface="Courier New" pitchFamily="49" charset="0"/>
              </a:rPr>
              <a:t>/* print the </a:t>
            </a:r>
            <a:r>
              <a:rPr lang="en-US" sz="1500" b="1" dirty="0" err="1">
                <a:solidFill>
                  <a:srgbClr val="C00000"/>
                </a:solidFill>
                <a:latin typeface="Courier New" pitchFamily="49" charset="0"/>
                <a:cs typeface="Courier New" pitchFamily="49" charset="0"/>
              </a:rPr>
              <a:t>dll</a:t>
            </a:r>
            <a:r>
              <a:rPr lang="en-US" sz="1500" b="1" dirty="0">
                <a:solidFill>
                  <a:srgbClr val="C00000"/>
                </a:solidFill>
                <a:latin typeface="Courier New" pitchFamily="49" charset="0"/>
                <a:cs typeface="Courier New" pitchFamily="49" charset="0"/>
              </a:rPr>
              <a:t> list forward */</a:t>
            </a:r>
          </a:p>
          <a:p>
            <a:pPr>
              <a:buNone/>
            </a:pPr>
            <a:r>
              <a:rPr lang="en-US" sz="1500" b="1" dirty="0">
                <a:latin typeface="Courier New" pitchFamily="49" charset="0"/>
                <a:cs typeface="Courier New" pitchFamily="49" charset="0"/>
              </a:rPr>
              <a:t>  printf(" Traverse the </a:t>
            </a:r>
            <a:r>
              <a:rPr lang="en-US" sz="1500" b="1" dirty="0" err="1">
                <a:latin typeface="Courier New" pitchFamily="49" charset="0"/>
                <a:cs typeface="Courier New" pitchFamily="49" charset="0"/>
              </a:rPr>
              <a:t>dll</a:t>
            </a:r>
            <a:r>
              <a:rPr lang="en-US" sz="1500" b="1" dirty="0">
                <a:latin typeface="Courier New" pitchFamily="49" charset="0"/>
                <a:cs typeface="Courier New" pitchFamily="49" charset="0"/>
              </a:rPr>
              <a:t> list forward \n");</a:t>
            </a:r>
          </a:p>
          <a:p>
            <a:pPr>
              <a:buNone/>
            </a:pPr>
            <a:r>
              <a:rPr lang="en-US" sz="1500" b="1" dirty="0">
                <a:latin typeface="Courier New" pitchFamily="49" charset="0"/>
                <a:cs typeface="Courier New" pitchFamily="49" charset="0"/>
              </a:rPr>
              <a:t>  for(</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 = head; </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 != NULL; </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 = </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-&gt;next) </a:t>
            </a:r>
          </a:p>
          <a:p>
            <a:pPr>
              <a:buNone/>
            </a:pPr>
            <a:r>
              <a:rPr lang="en-US" sz="1500" b="1" dirty="0">
                <a:latin typeface="Courier New" pitchFamily="49" charset="0"/>
                <a:cs typeface="Courier New" pitchFamily="49" charset="0"/>
              </a:rPr>
              <a:t>       printf("%d\n", </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-&gt;number); </a:t>
            </a:r>
          </a:p>
          <a:p>
            <a:pPr>
              <a:buNone/>
            </a:pPr>
            <a:endParaRPr lang="en-US" sz="1500" b="1" dirty="0">
              <a:solidFill>
                <a:srgbClr val="C00000"/>
              </a:solidFill>
              <a:latin typeface="Courier New" pitchFamily="49" charset="0"/>
              <a:cs typeface="Courier New" pitchFamily="49" charset="0"/>
            </a:endParaRPr>
          </a:p>
          <a:p>
            <a:pPr>
              <a:buNone/>
            </a:pPr>
            <a:r>
              <a:rPr lang="en-US" sz="1500" b="1" dirty="0">
                <a:solidFill>
                  <a:srgbClr val="C00000"/>
                </a:solidFill>
                <a:latin typeface="Courier New" pitchFamily="49" charset="0"/>
                <a:cs typeface="Courier New" pitchFamily="49" charset="0"/>
              </a:rPr>
              <a:t> /* print the </a:t>
            </a:r>
            <a:r>
              <a:rPr lang="en-US" sz="1500" b="1" dirty="0" err="1">
                <a:solidFill>
                  <a:srgbClr val="C00000"/>
                </a:solidFill>
                <a:latin typeface="Courier New" pitchFamily="49" charset="0"/>
                <a:cs typeface="Courier New" pitchFamily="49" charset="0"/>
              </a:rPr>
              <a:t>dll</a:t>
            </a:r>
            <a:r>
              <a:rPr lang="en-US" sz="1500" b="1" dirty="0">
                <a:solidFill>
                  <a:srgbClr val="C00000"/>
                </a:solidFill>
                <a:latin typeface="Courier New" pitchFamily="49" charset="0"/>
                <a:cs typeface="Courier New" pitchFamily="49" charset="0"/>
              </a:rPr>
              <a:t> list backward */</a:t>
            </a:r>
          </a:p>
          <a:p>
            <a:pPr>
              <a:buNone/>
            </a:pPr>
            <a:r>
              <a:rPr lang="en-US" sz="1500" b="1" dirty="0">
                <a:latin typeface="Courier New" pitchFamily="49" charset="0"/>
                <a:cs typeface="Courier New" pitchFamily="49" charset="0"/>
              </a:rPr>
              <a:t> printf(" Traverse the </a:t>
            </a:r>
            <a:r>
              <a:rPr lang="en-US" sz="1500" b="1" dirty="0" err="1">
                <a:latin typeface="Courier New" pitchFamily="49" charset="0"/>
                <a:cs typeface="Courier New" pitchFamily="49" charset="0"/>
              </a:rPr>
              <a:t>dll</a:t>
            </a:r>
            <a:r>
              <a:rPr lang="en-US" sz="1500" b="1" dirty="0">
                <a:latin typeface="Courier New" pitchFamily="49" charset="0"/>
                <a:cs typeface="Courier New" pitchFamily="49" charset="0"/>
              </a:rPr>
              <a:t> list backward \n");</a:t>
            </a:r>
          </a:p>
          <a:p>
            <a:pPr>
              <a:buNone/>
            </a:pPr>
            <a:r>
              <a:rPr lang="en-US" sz="1500" b="1" dirty="0">
                <a:latin typeface="Courier New" pitchFamily="49" charset="0"/>
                <a:cs typeface="Courier New" pitchFamily="49" charset="0"/>
              </a:rPr>
              <a:t> for(</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 = tail; </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 != NULL; </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 = </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-&gt;</a:t>
            </a:r>
            <a:r>
              <a:rPr lang="en-US" sz="1500" b="1" dirty="0" err="1">
                <a:latin typeface="Courier New" pitchFamily="49" charset="0"/>
                <a:cs typeface="Courier New" pitchFamily="49" charset="0"/>
              </a:rPr>
              <a:t>prev</a:t>
            </a:r>
            <a:r>
              <a:rPr lang="en-US" sz="1500" b="1" dirty="0">
                <a:latin typeface="Courier New" pitchFamily="49" charset="0"/>
                <a:cs typeface="Courier New" pitchFamily="49" charset="0"/>
              </a:rPr>
              <a:t>) </a:t>
            </a:r>
          </a:p>
          <a:p>
            <a:pPr>
              <a:buNone/>
            </a:pPr>
            <a:r>
              <a:rPr lang="en-US" sz="1500" b="1" dirty="0">
                <a:latin typeface="Courier New" pitchFamily="49" charset="0"/>
                <a:cs typeface="Courier New" pitchFamily="49" charset="0"/>
              </a:rPr>
              <a:t>       printf("%d\n", </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-&gt;number); </a:t>
            </a:r>
          </a:p>
          <a:p>
            <a:pPr>
              <a:buNone/>
            </a:pPr>
            <a:r>
              <a:rPr lang="en-US" sz="1500" b="1" dirty="0">
                <a:solidFill>
                  <a:srgbClr val="C00000"/>
                </a:solidFill>
                <a:latin typeface="Courier New" pitchFamily="49" charset="0"/>
                <a:cs typeface="Courier New" pitchFamily="49" charset="0"/>
              </a:rPr>
              <a:t>/* destroy the </a:t>
            </a:r>
            <a:r>
              <a:rPr lang="en-US" sz="1500" b="1" dirty="0" err="1">
                <a:solidFill>
                  <a:srgbClr val="C00000"/>
                </a:solidFill>
                <a:latin typeface="Courier New" pitchFamily="49" charset="0"/>
                <a:cs typeface="Courier New" pitchFamily="49" charset="0"/>
              </a:rPr>
              <a:t>dll</a:t>
            </a:r>
            <a:r>
              <a:rPr lang="en-US" sz="1500" b="1" dirty="0">
                <a:solidFill>
                  <a:srgbClr val="C00000"/>
                </a:solidFill>
                <a:latin typeface="Courier New" pitchFamily="49" charset="0"/>
                <a:cs typeface="Courier New" pitchFamily="49" charset="0"/>
              </a:rPr>
              <a:t> list */</a:t>
            </a:r>
          </a:p>
          <a:p>
            <a:pPr>
              <a:buNone/>
            </a:pPr>
            <a:r>
              <a:rPr lang="en-US" sz="1500" b="1" dirty="0">
                <a:latin typeface="Courier New" pitchFamily="49" charset="0"/>
                <a:cs typeface="Courier New" pitchFamily="49" charset="0"/>
              </a:rPr>
              <a:t> while(head != NULL) </a:t>
            </a:r>
            <a:r>
              <a:rPr lang="en-US" sz="1500" b="1" dirty="0" err="1">
                <a:latin typeface="Courier New" pitchFamily="49" charset="0"/>
                <a:cs typeface="Courier New" pitchFamily="49" charset="0"/>
              </a:rPr>
              <a:t>delete_node</a:t>
            </a:r>
            <a:r>
              <a:rPr lang="en-US" sz="1500" b="1" dirty="0">
                <a:latin typeface="Courier New" pitchFamily="49" charset="0"/>
                <a:cs typeface="Courier New" pitchFamily="49" charset="0"/>
              </a:rPr>
              <a:t>(head);</a:t>
            </a:r>
          </a:p>
          <a:p>
            <a:pPr>
              <a:buNone/>
            </a:pPr>
            <a:r>
              <a:rPr lang="en-US" sz="1500" b="1" dirty="0">
                <a:latin typeface="Courier New" pitchFamily="49" charset="0"/>
                <a:cs typeface="Courier New" pitchFamily="49" charset="0"/>
              </a:rPr>
              <a:t> return 0;</a:t>
            </a:r>
          </a:p>
          <a:p>
            <a:pPr>
              <a:buNone/>
            </a:pPr>
            <a:r>
              <a:rPr lang="en-US" sz="1500" b="1" dirty="0">
                <a:latin typeface="Courier New" pitchFamily="49" charset="0"/>
                <a:cs typeface="Courier New" pitchFamily="49" charset="0"/>
              </a:rPr>
              <a:t>}</a:t>
            </a:r>
          </a:p>
          <a:p>
            <a:pPr>
              <a:buNone/>
            </a:pPr>
            <a:endParaRPr lang="en-US" sz="1500" b="1" dirty="0">
              <a:latin typeface="Courier New" pitchFamily="49" charset="0"/>
              <a:cs typeface="Courier New" pitchFamily="49" charset="0"/>
            </a:endParaRPr>
          </a:p>
          <a:p>
            <a:pPr>
              <a:buNone/>
            </a:pPr>
            <a:endParaRPr lang="en-US" sz="1500" b="1" dirty="0">
              <a:latin typeface="Courier New" pitchFamily="49" charset="0"/>
              <a:cs typeface="Courier New" pitchFamily="49" charset="0"/>
            </a:endParaRPr>
          </a:p>
        </p:txBody>
      </p:sp>
      <p:sp>
        <p:nvSpPr>
          <p:cNvPr id="3" name="Title 2"/>
          <p:cNvSpPr>
            <a:spLocks noGrp="1"/>
          </p:cNvSpPr>
          <p:nvPr>
            <p:ph type="title"/>
          </p:nvPr>
        </p:nvSpPr>
        <p:spPr/>
        <p:txBody>
          <a:bodyPr/>
          <a:lstStyle/>
          <a:p>
            <a:endParaRPr lang="en-US"/>
          </a:p>
        </p:txBody>
      </p:sp>
      <p:pic>
        <p:nvPicPr>
          <p:cNvPr id="2" name="Picture 1"/>
          <p:cNvPicPr>
            <a:picLocks noChangeAspect="1"/>
          </p:cNvPicPr>
          <p:nvPr/>
        </p:nvPicPr>
        <p:blipFill>
          <a:blip r:embed="rId3"/>
          <a:stretch>
            <a:fillRect/>
          </a:stretch>
        </p:blipFill>
        <p:spPr>
          <a:xfrm>
            <a:off x="4953000" y="2286000"/>
            <a:ext cx="4027488" cy="752227"/>
          </a:xfrm>
          <a:prstGeom prst="rect">
            <a:avLst/>
          </a:prstGeom>
        </p:spPr>
      </p:pic>
    </p:spTree>
    <p:extLst>
      <p:ext uri="{BB962C8B-B14F-4D97-AF65-F5344CB8AC3E}">
        <p14:creationId xmlns:p14="http://schemas.microsoft.com/office/powerpoint/2010/main" val="665738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144000" cy="5410200"/>
          </a:xfrm>
        </p:spPr>
        <p:txBody>
          <a:bodyPr/>
          <a:lstStyle/>
          <a:p>
            <a:pPr>
              <a:lnSpc>
                <a:spcPct val="120000"/>
              </a:lnSpc>
              <a:spcBef>
                <a:spcPts val="600"/>
              </a:spcBef>
            </a:pPr>
            <a:r>
              <a:rPr lang="en-US" sz="2200" dirty="0">
                <a:latin typeface="Times" panose="02020603050405020304" pitchFamily="18" charset="0"/>
                <a:cs typeface="Times" panose="02020603050405020304" pitchFamily="18" charset="0"/>
              </a:rPr>
              <a:t>Some common variants of linked list:</a:t>
            </a:r>
          </a:p>
          <a:p>
            <a:pPr lvl="1">
              <a:lnSpc>
                <a:spcPct val="120000"/>
              </a:lnSpc>
              <a:spcBef>
                <a:spcPts val="600"/>
              </a:spcBef>
            </a:pPr>
            <a:r>
              <a:rPr lang="en-AU" sz="2200" dirty="0">
                <a:solidFill>
                  <a:srgbClr val="C00000"/>
                </a:solidFill>
                <a:latin typeface="Times" panose="02020603050405020304" pitchFamily="18" charset="0"/>
                <a:cs typeface="Times" panose="02020603050405020304" pitchFamily="18" charset="0"/>
              </a:rPr>
              <a:t>Circular Linked Lists</a:t>
            </a:r>
          </a:p>
          <a:p>
            <a:pPr lvl="1">
              <a:lnSpc>
                <a:spcPct val="120000"/>
              </a:lnSpc>
              <a:spcBef>
                <a:spcPts val="600"/>
              </a:spcBef>
            </a:pPr>
            <a:r>
              <a:rPr lang="en-AU" sz="2200" dirty="0">
                <a:solidFill>
                  <a:srgbClr val="C00000"/>
                </a:solidFill>
                <a:latin typeface="Times" panose="02020603050405020304" pitchFamily="18" charset="0"/>
                <a:cs typeface="Times" panose="02020603050405020304" pitchFamily="18" charset="0"/>
              </a:rPr>
              <a:t>Circular Doubly Linked Lists</a:t>
            </a:r>
          </a:p>
          <a:p>
            <a:pPr lvl="1">
              <a:lnSpc>
                <a:spcPct val="120000"/>
              </a:lnSpc>
              <a:spcBef>
                <a:spcPts val="600"/>
              </a:spcBef>
            </a:pPr>
            <a:r>
              <a:rPr lang="en-AU" sz="2200" dirty="0">
                <a:solidFill>
                  <a:srgbClr val="C00000"/>
                </a:solidFill>
                <a:latin typeface="Times" panose="02020603050405020304" pitchFamily="18" charset="0"/>
                <a:cs typeface="Times" panose="02020603050405020304" pitchFamily="18" charset="0"/>
              </a:rPr>
              <a:t>Linked Lists of Lists</a:t>
            </a:r>
          </a:p>
          <a:p>
            <a:pPr>
              <a:lnSpc>
                <a:spcPct val="120000"/>
              </a:lnSpc>
              <a:spcBef>
                <a:spcPts val="600"/>
              </a:spcBef>
            </a:pPr>
            <a:r>
              <a:rPr lang="en-AU" sz="2200" dirty="0">
                <a:latin typeface="Times" panose="02020603050405020304" pitchFamily="18" charset="0"/>
                <a:cs typeface="Times" panose="02020603050405020304" pitchFamily="18" charset="0"/>
              </a:rPr>
              <a:t>Basic operations on these variants are built </a:t>
            </a:r>
            <a:r>
              <a:rPr lang="en-US" sz="2200" dirty="0">
                <a:latin typeface="Times" panose="02020603050405020304" pitchFamily="18" charset="0"/>
                <a:cs typeface="Times" panose="02020603050405020304" pitchFamily="18" charset="0"/>
              </a:rPr>
              <a:t>similarly to the singly linked list and the doubly linked list that we consider above.</a:t>
            </a:r>
          </a:p>
        </p:txBody>
      </p:sp>
      <p:sp>
        <p:nvSpPr>
          <p:cNvPr id="5" name="Title 4"/>
          <p:cNvSpPr>
            <a:spLocks noGrp="1"/>
          </p:cNvSpPr>
          <p:nvPr>
            <p:ph type="title"/>
          </p:nvPr>
        </p:nvSpPr>
        <p:spPr>
          <a:xfrm>
            <a:off x="0" y="0"/>
            <a:ext cx="9144000" cy="838200"/>
          </a:xfrm>
        </p:spPr>
        <p:txBody>
          <a:bodyPr/>
          <a:lstStyle/>
          <a:p>
            <a:r>
              <a:rPr lang="en-US" dirty="0"/>
              <a:t>Several variants of linked lists</a:t>
            </a:r>
          </a:p>
        </p:txBody>
      </p:sp>
    </p:spTree>
    <p:extLst>
      <p:ext uri="{BB962C8B-B14F-4D97-AF65-F5344CB8AC3E}">
        <p14:creationId xmlns:p14="http://schemas.microsoft.com/office/powerpoint/2010/main" val="7391096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3"/>
          <p:cNvSpPr>
            <a:spLocks noChangeArrowheads="1"/>
          </p:cNvSpPr>
          <p:nvPr/>
        </p:nvSpPr>
        <p:spPr bwMode="auto">
          <a:xfrm>
            <a:off x="2595586" y="20954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04" name="Line 4"/>
          <p:cNvSpPr>
            <a:spLocks noChangeShapeType="1"/>
          </p:cNvSpPr>
          <p:nvPr/>
        </p:nvSpPr>
        <p:spPr bwMode="auto">
          <a:xfrm>
            <a:off x="1147786" y="2247888"/>
            <a:ext cx="1447800" cy="0"/>
          </a:xfrm>
          <a:prstGeom prst="line">
            <a:avLst/>
          </a:prstGeom>
          <a:noFill/>
          <a:ln w="57150">
            <a:solidFill>
              <a:srgbClr val="FF0000"/>
            </a:solidFill>
            <a:round/>
            <a:headEnd type="oval" w="med" len="med"/>
            <a:tailEnd type="triangle" w="med" len="med"/>
          </a:ln>
          <a:effectLst/>
        </p:spPr>
        <p:txBody>
          <a:bodyPr wrap="none"/>
          <a:lstStyle/>
          <a:p>
            <a:endParaRPr lang="en-US"/>
          </a:p>
        </p:txBody>
      </p:sp>
      <p:sp>
        <p:nvSpPr>
          <p:cNvPr id="179205" name="Text Box 5"/>
          <p:cNvSpPr txBox="1">
            <a:spLocks noChangeArrowheads="1"/>
          </p:cNvSpPr>
          <p:nvPr/>
        </p:nvSpPr>
        <p:spPr bwMode="auto">
          <a:xfrm>
            <a:off x="1071586" y="1714488"/>
            <a:ext cx="685800" cy="457200"/>
          </a:xfrm>
          <a:prstGeom prst="rect">
            <a:avLst/>
          </a:prstGeom>
          <a:noFill/>
          <a:ln w="9525">
            <a:noFill/>
            <a:miter lim="800000"/>
            <a:headEnd/>
            <a:tailEnd/>
          </a:ln>
          <a:effectLst/>
        </p:spPr>
        <p:txBody>
          <a:bodyPr>
            <a:spAutoFit/>
          </a:bodyPr>
          <a:lstStyle/>
          <a:p>
            <a:pPr eaLnBrk="1" hangingPunct="1">
              <a:spcBef>
                <a:spcPct val="50000"/>
              </a:spcBef>
            </a:pPr>
            <a:r>
              <a:rPr lang="en-AU" sz="2400">
                <a:latin typeface="Times New Roman" pitchFamily="18" charset="0"/>
              </a:rPr>
              <a:t>list</a:t>
            </a:r>
          </a:p>
        </p:txBody>
      </p:sp>
      <p:sp>
        <p:nvSpPr>
          <p:cNvPr id="179206" name="Rectangle 6"/>
          <p:cNvSpPr>
            <a:spLocks noChangeArrowheads="1"/>
          </p:cNvSpPr>
          <p:nvPr/>
        </p:nvSpPr>
        <p:spPr bwMode="auto">
          <a:xfrm>
            <a:off x="3281386" y="20954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07" name="Rectangle 7"/>
          <p:cNvSpPr>
            <a:spLocks noChangeArrowheads="1"/>
          </p:cNvSpPr>
          <p:nvPr/>
        </p:nvSpPr>
        <p:spPr bwMode="auto">
          <a:xfrm>
            <a:off x="4271986" y="20954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08" name="Rectangle 8"/>
          <p:cNvSpPr>
            <a:spLocks noChangeArrowheads="1"/>
          </p:cNvSpPr>
          <p:nvPr/>
        </p:nvSpPr>
        <p:spPr bwMode="auto">
          <a:xfrm>
            <a:off x="4957786" y="20954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09" name="Rectangle 9"/>
          <p:cNvSpPr>
            <a:spLocks noChangeArrowheads="1"/>
          </p:cNvSpPr>
          <p:nvPr/>
        </p:nvSpPr>
        <p:spPr bwMode="auto">
          <a:xfrm>
            <a:off x="5948386" y="20954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10" name="Rectangle 10"/>
          <p:cNvSpPr>
            <a:spLocks noChangeArrowheads="1"/>
          </p:cNvSpPr>
          <p:nvPr/>
        </p:nvSpPr>
        <p:spPr bwMode="auto">
          <a:xfrm>
            <a:off x="6634186" y="20954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11" name="Line 11"/>
          <p:cNvSpPr>
            <a:spLocks noChangeShapeType="1"/>
          </p:cNvSpPr>
          <p:nvPr/>
        </p:nvSpPr>
        <p:spPr bwMode="auto">
          <a:xfrm>
            <a:off x="3662386" y="2324088"/>
            <a:ext cx="609600" cy="0"/>
          </a:xfrm>
          <a:prstGeom prst="line">
            <a:avLst/>
          </a:prstGeom>
          <a:noFill/>
          <a:ln w="57150">
            <a:solidFill>
              <a:schemeClr val="tx1"/>
            </a:solidFill>
            <a:round/>
            <a:headEnd type="oval" w="med" len="med"/>
            <a:tailEnd type="triangle" w="med" len="med"/>
          </a:ln>
          <a:effectLst/>
        </p:spPr>
        <p:txBody>
          <a:bodyPr wrap="none"/>
          <a:lstStyle/>
          <a:p>
            <a:endParaRPr lang="en-US"/>
          </a:p>
        </p:txBody>
      </p:sp>
      <p:sp>
        <p:nvSpPr>
          <p:cNvPr id="179212" name="Line 12"/>
          <p:cNvSpPr>
            <a:spLocks noChangeShapeType="1"/>
          </p:cNvSpPr>
          <p:nvPr/>
        </p:nvSpPr>
        <p:spPr bwMode="auto">
          <a:xfrm flipH="1">
            <a:off x="7319986" y="3924288"/>
            <a:ext cx="609600" cy="0"/>
          </a:xfrm>
          <a:prstGeom prst="line">
            <a:avLst/>
          </a:prstGeom>
          <a:noFill/>
          <a:ln w="57150">
            <a:solidFill>
              <a:schemeClr val="tx1"/>
            </a:solidFill>
            <a:round/>
            <a:headEnd/>
            <a:tailEnd type="triangle" w="med" len="med"/>
          </a:ln>
          <a:effectLst/>
        </p:spPr>
        <p:txBody>
          <a:bodyPr wrap="none"/>
          <a:lstStyle/>
          <a:p>
            <a:endParaRPr lang="en-US"/>
          </a:p>
        </p:txBody>
      </p:sp>
      <p:sp>
        <p:nvSpPr>
          <p:cNvPr id="179213" name="Rectangle 13"/>
          <p:cNvSpPr>
            <a:spLocks noChangeArrowheads="1"/>
          </p:cNvSpPr>
          <p:nvPr/>
        </p:nvSpPr>
        <p:spPr bwMode="auto">
          <a:xfrm>
            <a:off x="2595586" y="36956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14" name="Rectangle 14"/>
          <p:cNvSpPr>
            <a:spLocks noChangeArrowheads="1"/>
          </p:cNvSpPr>
          <p:nvPr/>
        </p:nvSpPr>
        <p:spPr bwMode="auto">
          <a:xfrm>
            <a:off x="3281386" y="36956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15" name="Rectangle 15"/>
          <p:cNvSpPr>
            <a:spLocks noChangeArrowheads="1"/>
          </p:cNvSpPr>
          <p:nvPr/>
        </p:nvSpPr>
        <p:spPr bwMode="auto">
          <a:xfrm>
            <a:off x="4271986" y="36956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16" name="Rectangle 16"/>
          <p:cNvSpPr>
            <a:spLocks noChangeArrowheads="1"/>
          </p:cNvSpPr>
          <p:nvPr/>
        </p:nvSpPr>
        <p:spPr bwMode="auto">
          <a:xfrm>
            <a:off x="4957786" y="36956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17" name="Rectangle 17"/>
          <p:cNvSpPr>
            <a:spLocks noChangeArrowheads="1"/>
          </p:cNvSpPr>
          <p:nvPr/>
        </p:nvSpPr>
        <p:spPr bwMode="auto">
          <a:xfrm>
            <a:off x="5948386" y="36956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18" name="Rectangle 18"/>
          <p:cNvSpPr>
            <a:spLocks noChangeArrowheads="1"/>
          </p:cNvSpPr>
          <p:nvPr/>
        </p:nvSpPr>
        <p:spPr bwMode="auto">
          <a:xfrm>
            <a:off x="6634186" y="36956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19" name="Line 19"/>
          <p:cNvSpPr>
            <a:spLocks noChangeShapeType="1"/>
          </p:cNvSpPr>
          <p:nvPr/>
        </p:nvSpPr>
        <p:spPr bwMode="auto">
          <a:xfrm flipH="1">
            <a:off x="3967186" y="3924288"/>
            <a:ext cx="609600" cy="0"/>
          </a:xfrm>
          <a:prstGeom prst="line">
            <a:avLst/>
          </a:prstGeom>
          <a:noFill/>
          <a:ln w="57150">
            <a:solidFill>
              <a:schemeClr val="tx1"/>
            </a:solidFill>
            <a:round/>
            <a:headEnd type="oval" w="med" len="med"/>
            <a:tailEnd type="triangle" w="med" len="med"/>
          </a:ln>
          <a:effectLst/>
        </p:spPr>
        <p:txBody>
          <a:bodyPr wrap="none"/>
          <a:lstStyle/>
          <a:p>
            <a:endParaRPr lang="en-US"/>
          </a:p>
        </p:txBody>
      </p:sp>
      <p:sp>
        <p:nvSpPr>
          <p:cNvPr id="179220" name="Line 20"/>
          <p:cNvSpPr>
            <a:spLocks noChangeShapeType="1"/>
          </p:cNvSpPr>
          <p:nvPr/>
        </p:nvSpPr>
        <p:spPr bwMode="auto">
          <a:xfrm>
            <a:off x="5338786" y="2324088"/>
            <a:ext cx="609600" cy="0"/>
          </a:xfrm>
          <a:prstGeom prst="line">
            <a:avLst/>
          </a:prstGeom>
          <a:noFill/>
          <a:ln w="57150">
            <a:solidFill>
              <a:schemeClr val="tx1"/>
            </a:solidFill>
            <a:round/>
            <a:headEnd type="oval" w="med" len="med"/>
            <a:tailEnd type="triangle" w="med" len="med"/>
          </a:ln>
          <a:effectLst/>
        </p:spPr>
        <p:txBody>
          <a:bodyPr wrap="none"/>
          <a:lstStyle/>
          <a:p>
            <a:endParaRPr lang="en-US"/>
          </a:p>
        </p:txBody>
      </p:sp>
      <p:sp>
        <p:nvSpPr>
          <p:cNvPr id="179221" name="Line 21"/>
          <p:cNvSpPr>
            <a:spLocks noChangeShapeType="1"/>
          </p:cNvSpPr>
          <p:nvPr/>
        </p:nvSpPr>
        <p:spPr bwMode="auto">
          <a:xfrm flipH="1">
            <a:off x="5643586" y="3924288"/>
            <a:ext cx="609600" cy="0"/>
          </a:xfrm>
          <a:prstGeom prst="line">
            <a:avLst/>
          </a:prstGeom>
          <a:noFill/>
          <a:ln w="57150">
            <a:solidFill>
              <a:schemeClr val="tx1"/>
            </a:solidFill>
            <a:round/>
            <a:headEnd type="oval" w="med" len="med"/>
            <a:tailEnd type="triangle" w="med" len="med"/>
          </a:ln>
          <a:effectLst/>
        </p:spPr>
        <p:txBody>
          <a:bodyPr wrap="none"/>
          <a:lstStyle/>
          <a:p>
            <a:endParaRPr lang="en-US"/>
          </a:p>
        </p:txBody>
      </p:sp>
      <p:sp>
        <p:nvSpPr>
          <p:cNvPr id="179222" name="Line 22"/>
          <p:cNvSpPr>
            <a:spLocks noChangeShapeType="1"/>
          </p:cNvSpPr>
          <p:nvPr/>
        </p:nvSpPr>
        <p:spPr bwMode="auto">
          <a:xfrm flipV="1">
            <a:off x="7929586" y="2324088"/>
            <a:ext cx="0" cy="1600200"/>
          </a:xfrm>
          <a:prstGeom prst="line">
            <a:avLst/>
          </a:prstGeom>
          <a:noFill/>
          <a:ln w="57150">
            <a:solidFill>
              <a:schemeClr val="tx1"/>
            </a:solidFill>
            <a:round/>
            <a:headEnd/>
            <a:tailEnd/>
          </a:ln>
          <a:effectLst/>
        </p:spPr>
        <p:txBody>
          <a:bodyPr wrap="none"/>
          <a:lstStyle/>
          <a:p>
            <a:endParaRPr lang="en-US"/>
          </a:p>
        </p:txBody>
      </p:sp>
      <p:sp>
        <p:nvSpPr>
          <p:cNvPr id="179223" name="Line 23"/>
          <p:cNvSpPr>
            <a:spLocks noChangeShapeType="1"/>
          </p:cNvSpPr>
          <p:nvPr/>
        </p:nvSpPr>
        <p:spPr bwMode="auto">
          <a:xfrm>
            <a:off x="7015186" y="2324088"/>
            <a:ext cx="914400" cy="0"/>
          </a:xfrm>
          <a:prstGeom prst="line">
            <a:avLst/>
          </a:prstGeom>
          <a:noFill/>
          <a:ln w="57150">
            <a:solidFill>
              <a:schemeClr val="tx1"/>
            </a:solidFill>
            <a:round/>
            <a:headEnd type="oval" w="med" len="med"/>
            <a:tailEnd/>
          </a:ln>
          <a:effectLst/>
        </p:spPr>
        <p:txBody>
          <a:bodyPr wrap="none"/>
          <a:lstStyle/>
          <a:p>
            <a:endParaRPr lang="en-US"/>
          </a:p>
        </p:txBody>
      </p:sp>
      <p:grpSp>
        <p:nvGrpSpPr>
          <p:cNvPr id="2" name="Group 24"/>
          <p:cNvGrpSpPr>
            <a:grpSpLocks/>
          </p:cNvGrpSpPr>
          <p:nvPr/>
        </p:nvGrpSpPr>
        <p:grpSpPr bwMode="auto">
          <a:xfrm>
            <a:off x="1985986" y="2476488"/>
            <a:ext cx="914400" cy="1447800"/>
            <a:chOff x="1104" y="1920"/>
            <a:chExt cx="576" cy="912"/>
          </a:xfrm>
        </p:grpSpPr>
        <p:sp>
          <p:nvSpPr>
            <p:cNvPr id="179225" name="Line 25"/>
            <p:cNvSpPr>
              <a:spLocks noChangeShapeType="1"/>
            </p:cNvSpPr>
            <p:nvPr/>
          </p:nvSpPr>
          <p:spPr bwMode="auto">
            <a:xfrm>
              <a:off x="1104" y="1920"/>
              <a:ext cx="384" cy="0"/>
            </a:xfrm>
            <a:prstGeom prst="line">
              <a:avLst/>
            </a:prstGeom>
            <a:noFill/>
            <a:ln w="57150">
              <a:solidFill>
                <a:schemeClr val="tx1"/>
              </a:solidFill>
              <a:round/>
              <a:headEnd/>
              <a:tailEnd type="triangle" w="med" len="med"/>
            </a:ln>
            <a:effectLst/>
          </p:spPr>
          <p:txBody>
            <a:bodyPr wrap="none"/>
            <a:lstStyle/>
            <a:p>
              <a:endParaRPr lang="en-US"/>
            </a:p>
          </p:txBody>
        </p:sp>
        <p:sp>
          <p:nvSpPr>
            <p:cNvPr id="179226" name="Line 26"/>
            <p:cNvSpPr>
              <a:spLocks noChangeShapeType="1"/>
            </p:cNvSpPr>
            <p:nvPr/>
          </p:nvSpPr>
          <p:spPr bwMode="auto">
            <a:xfrm flipH="1" flipV="1">
              <a:off x="1104" y="1920"/>
              <a:ext cx="0" cy="912"/>
            </a:xfrm>
            <a:prstGeom prst="line">
              <a:avLst/>
            </a:prstGeom>
            <a:noFill/>
            <a:ln w="57150">
              <a:solidFill>
                <a:schemeClr val="tx1"/>
              </a:solidFill>
              <a:round/>
              <a:headEnd/>
              <a:tailEnd/>
            </a:ln>
            <a:effectLst/>
          </p:spPr>
          <p:txBody>
            <a:bodyPr wrap="none"/>
            <a:lstStyle/>
            <a:p>
              <a:endParaRPr lang="en-US"/>
            </a:p>
          </p:txBody>
        </p:sp>
        <p:sp>
          <p:nvSpPr>
            <p:cNvPr id="179227" name="Line 27"/>
            <p:cNvSpPr>
              <a:spLocks noChangeShapeType="1"/>
            </p:cNvSpPr>
            <p:nvPr/>
          </p:nvSpPr>
          <p:spPr bwMode="auto">
            <a:xfrm flipH="1">
              <a:off x="1104" y="2832"/>
              <a:ext cx="576" cy="0"/>
            </a:xfrm>
            <a:prstGeom prst="line">
              <a:avLst/>
            </a:prstGeom>
            <a:noFill/>
            <a:ln w="57150">
              <a:solidFill>
                <a:schemeClr val="tx1"/>
              </a:solidFill>
              <a:round/>
              <a:headEnd type="oval" w="med" len="med"/>
              <a:tailEnd/>
            </a:ln>
            <a:effectLst/>
          </p:spPr>
          <p:txBody>
            <a:bodyPr wrap="none"/>
            <a:lstStyle/>
            <a:p>
              <a:endParaRPr lang="en-US"/>
            </a:p>
          </p:txBody>
        </p:sp>
      </p:grpSp>
      <p:sp>
        <p:nvSpPr>
          <p:cNvPr id="179228" name="Oval 28"/>
          <p:cNvSpPr>
            <a:spLocks noChangeArrowheads="1"/>
          </p:cNvSpPr>
          <p:nvPr/>
        </p:nvSpPr>
        <p:spPr bwMode="auto">
          <a:xfrm>
            <a:off x="2824186" y="3848088"/>
            <a:ext cx="152400" cy="1524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79229" name="Text Box 29"/>
          <p:cNvSpPr txBox="1">
            <a:spLocks noChangeArrowheads="1"/>
          </p:cNvSpPr>
          <p:nvPr/>
        </p:nvSpPr>
        <p:spPr bwMode="auto">
          <a:xfrm>
            <a:off x="2209800" y="4429132"/>
            <a:ext cx="4362464" cy="1569660"/>
          </a:xfrm>
          <a:prstGeom prst="rect">
            <a:avLst/>
          </a:prstGeom>
          <a:solidFill>
            <a:srgbClr val="000099"/>
          </a:solidFill>
          <a:ln w="9525">
            <a:noFill/>
            <a:miter lim="800000"/>
            <a:headEnd/>
            <a:tailEnd/>
          </a:ln>
          <a:effectLst/>
        </p:spPr>
        <p:txBody>
          <a:bodyPr wrap="square">
            <a:spAutoFit/>
          </a:bodyPr>
          <a:lstStyle/>
          <a:p>
            <a:pPr eaLnBrk="1" hangingPunct="1">
              <a:spcBef>
                <a:spcPts val="0"/>
              </a:spcBef>
            </a:pPr>
            <a:r>
              <a:rPr lang="en-AU" sz="2400" b="1" i="0" dirty="0" err="1">
                <a:solidFill>
                  <a:schemeClr val="bg1"/>
                </a:solidFill>
                <a:latin typeface="Courier New" pitchFamily="49" charset="0"/>
                <a:cs typeface="Courier New" pitchFamily="49" charset="0"/>
              </a:rPr>
              <a:t>typedef</a:t>
            </a:r>
            <a:r>
              <a:rPr lang="en-AU" sz="2400" b="1" i="0" dirty="0">
                <a:solidFill>
                  <a:schemeClr val="bg1"/>
                </a:solidFill>
                <a:latin typeface="Courier New" pitchFamily="49" charset="0"/>
                <a:cs typeface="Courier New" pitchFamily="49" charset="0"/>
              </a:rPr>
              <a:t> </a:t>
            </a:r>
            <a:r>
              <a:rPr lang="en-AU" sz="2400" b="1" i="0" dirty="0" err="1">
                <a:solidFill>
                  <a:schemeClr val="bg1"/>
                </a:solidFill>
                <a:latin typeface="Courier New" pitchFamily="49" charset="0"/>
                <a:cs typeface="Courier New" pitchFamily="49" charset="0"/>
              </a:rPr>
              <a:t>struct</a:t>
            </a:r>
            <a:r>
              <a:rPr lang="en-AU" sz="2400" b="1" i="0" dirty="0">
                <a:solidFill>
                  <a:schemeClr val="bg1"/>
                </a:solidFill>
                <a:latin typeface="Courier New" pitchFamily="49" charset="0"/>
                <a:cs typeface="Courier New" pitchFamily="49" charset="0"/>
              </a:rPr>
              <a:t> {</a:t>
            </a:r>
          </a:p>
          <a:p>
            <a:pPr eaLnBrk="1" hangingPunct="1">
              <a:spcBef>
                <a:spcPts val="0"/>
              </a:spcBef>
            </a:pPr>
            <a:r>
              <a:rPr lang="en-AU" sz="2400" b="1" i="0" dirty="0">
                <a:solidFill>
                  <a:schemeClr val="bg1"/>
                </a:solidFill>
                <a:latin typeface="Courier New" pitchFamily="49" charset="0"/>
                <a:cs typeface="Courier New" pitchFamily="49" charset="0"/>
              </a:rPr>
              <a:t> </a:t>
            </a:r>
            <a:r>
              <a:rPr lang="en-AU" sz="2400" b="1" i="0" dirty="0" err="1">
                <a:solidFill>
                  <a:schemeClr val="bg1"/>
                </a:solidFill>
                <a:latin typeface="Courier New" pitchFamily="49" charset="0"/>
                <a:cs typeface="Courier New" pitchFamily="49" charset="0"/>
              </a:rPr>
              <a:t>NodeType</a:t>
            </a:r>
            <a:r>
              <a:rPr lang="en-AU" sz="2400" b="1" i="0" dirty="0">
                <a:solidFill>
                  <a:schemeClr val="bg1"/>
                </a:solidFill>
                <a:latin typeface="Courier New" pitchFamily="49" charset="0"/>
                <a:cs typeface="Courier New" pitchFamily="49" charset="0"/>
              </a:rPr>
              <a:t> data;</a:t>
            </a:r>
          </a:p>
          <a:p>
            <a:pPr eaLnBrk="1" hangingPunct="1">
              <a:spcBef>
                <a:spcPts val="0"/>
              </a:spcBef>
            </a:pPr>
            <a:r>
              <a:rPr lang="en-AU" sz="2400" b="1" dirty="0">
                <a:solidFill>
                  <a:schemeClr val="bg1"/>
                </a:solidFill>
                <a:latin typeface="Courier New" pitchFamily="49" charset="0"/>
                <a:cs typeface="Courier New" pitchFamily="49" charset="0"/>
              </a:rPr>
              <a:t> </a:t>
            </a:r>
            <a:r>
              <a:rPr lang="en-AU" sz="2400" b="1" dirty="0" err="1">
                <a:solidFill>
                  <a:schemeClr val="bg1"/>
                </a:solidFill>
                <a:latin typeface="Courier New" pitchFamily="49" charset="0"/>
                <a:cs typeface="Courier New" pitchFamily="49" charset="0"/>
              </a:rPr>
              <a:t>struct</a:t>
            </a:r>
            <a:r>
              <a:rPr lang="en-AU" sz="2400" b="1" dirty="0">
                <a:solidFill>
                  <a:schemeClr val="bg1"/>
                </a:solidFill>
                <a:latin typeface="Courier New" pitchFamily="49" charset="0"/>
                <a:cs typeface="Courier New" pitchFamily="49" charset="0"/>
              </a:rPr>
              <a:t> node</a:t>
            </a:r>
            <a:r>
              <a:rPr lang="en-AU" sz="2400" b="1" i="0" dirty="0">
                <a:solidFill>
                  <a:schemeClr val="bg1"/>
                </a:solidFill>
                <a:latin typeface="Courier New" pitchFamily="49" charset="0"/>
                <a:cs typeface="Courier New" pitchFamily="49" charset="0"/>
              </a:rPr>
              <a:t> * next;    </a:t>
            </a:r>
          </a:p>
          <a:p>
            <a:pPr eaLnBrk="1" hangingPunct="1">
              <a:spcBef>
                <a:spcPts val="0"/>
              </a:spcBef>
            </a:pPr>
            <a:r>
              <a:rPr lang="en-AU" sz="2400" b="1" i="0" dirty="0">
                <a:solidFill>
                  <a:schemeClr val="bg1"/>
                </a:solidFill>
                <a:latin typeface="Courier New" pitchFamily="49" charset="0"/>
                <a:cs typeface="Courier New" pitchFamily="49" charset="0"/>
              </a:rPr>
              <a:t>}next;</a:t>
            </a:r>
          </a:p>
        </p:txBody>
      </p:sp>
      <p:grpSp>
        <p:nvGrpSpPr>
          <p:cNvPr id="30" name="Group 29"/>
          <p:cNvGrpSpPr/>
          <p:nvPr/>
        </p:nvGrpSpPr>
        <p:grpSpPr>
          <a:xfrm>
            <a:off x="7000892" y="5214950"/>
            <a:ext cx="1857388" cy="500066"/>
            <a:chOff x="6572264" y="5143512"/>
            <a:chExt cx="1857388" cy="500066"/>
          </a:xfrm>
        </p:grpSpPr>
        <p:sp>
          <p:nvSpPr>
            <p:cNvPr id="31" name="Rectangular Callout 30"/>
            <p:cNvSpPr/>
            <p:nvPr/>
          </p:nvSpPr>
          <p:spPr bwMode="auto">
            <a:xfrm>
              <a:off x="6572264" y="5143512"/>
              <a:ext cx="1857388" cy="500066"/>
            </a:xfrm>
            <a:prstGeom prst="wedgeRectCallout">
              <a:avLst>
                <a:gd name="adj1" fmla="val -108380"/>
                <a:gd name="adj2" fmla="val -75382"/>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1" u="none" strike="noStrike" cap="none" normalizeH="0" baseline="0">
                <a:ln>
                  <a:noFill/>
                </a:ln>
                <a:solidFill>
                  <a:schemeClr val="tx1"/>
                </a:solidFill>
                <a:effectLst/>
                <a:latin typeface="Tahoma" pitchFamily="34" charset="0"/>
                <a:ea typeface="新細明體" charset="-120"/>
              </a:endParaRPr>
            </a:p>
          </p:txBody>
        </p:sp>
        <p:sp>
          <p:nvSpPr>
            <p:cNvPr id="32" name="TextBox 31"/>
            <p:cNvSpPr txBox="1"/>
            <p:nvPr/>
          </p:nvSpPr>
          <p:spPr>
            <a:xfrm>
              <a:off x="6572264" y="5214950"/>
              <a:ext cx="1785950" cy="369332"/>
            </a:xfrm>
            <a:prstGeom prst="rect">
              <a:avLst/>
            </a:prstGeom>
            <a:noFill/>
          </p:spPr>
          <p:txBody>
            <a:bodyPr wrap="square" rtlCol="0">
              <a:spAutoFit/>
            </a:bodyPr>
            <a:lstStyle/>
            <a:p>
              <a:r>
                <a:rPr lang="en-US" sz="1800" b="1" dirty="0">
                  <a:solidFill>
                    <a:schemeClr val="bg1"/>
                  </a:solidFill>
                  <a:latin typeface="+mn-lt"/>
                </a:rPr>
                <a:t>Store data</a:t>
              </a:r>
              <a:endParaRPr lang="en-US" sz="1800" b="1" i="0" dirty="0">
                <a:solidFill>
                  <a:schemeClr val="bg1"/>
                </a:solidFill>
                <a:latin typeface="+mn-lt"/>
              </a:endParaRPr>
            </a:p>
          </p:txBody>
        </p:sp>
      </p:grpSp>
      <p:sp>
        <p:nvSpPr>
          <p:cNvPr id="3" name="Title 2"/>
          <p:cNvSpPr>
            <a:spLocks noGrp="1"/>
          </p:cNvSpPr>
          <p:nvPr>
            <p:ph type="title"/>
          </p:nvPr>
        </p:nvSpPr>
        <p:spPr>
          <a:xfrm>
            <a:off x="0" y="0"/>
            <a:ext cx="9144000" cy="838200"/>
          </a:xfrm>
        </p:spPr>
        <p:txBody>
          <a:bodyPr/>
          <a:lstStyle/>
          <a:p>
            <a:r>
              <a:rPr lang="en-US" dirty="0"/>
              <a:t>Circular linked list</a:t>
            </a:r>
          </a:p>
        </p:txBody>
      </p:sp>
    </p:spTree>
    <p:extLst>
      <p:ext uri="{BB962C8B-B14F-4D97-AF65-F5344CB8AC3E}">
        <p14:creationId xmlns:p14="http://schemas.microsoft.com/office/powerpoint/2010/main" val="19078879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9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29" grpId="0" animBg="1"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8" name="Line 4"/>
          <p:cNvSpPr>
            <a:spLocks noChangeShapeType="1"/>
          </p:cNvSpPr>
          <p:nvPr/>
        </p:nvSpPr>
        <p:spPr bwMode="auto">
          <a:xfrm>
            <a:off x="1219176" y="2166942"/>
            <a:ext cx="1447800" cy="0"/>
          </a:xfrm>
          <a:prstGeom prst="line">
            <a:avLst/>
          </a:prstGeom>
          <a:noFill/>
          <a:ln w="57150">
            <a:solidFill>
              <a:srgbClr val="FF0000"/>
            </a:solidFill>
            <a:round/>
            <a:headEnd type="oval" w="med" len="med"/>
            <a:tailEnd type="triangle" w="med" len="med"/>
          </a:ln>
          <a:effectLst/>
        </p:spPr>
        <p:txBody>
          <a:bodyPr wrap="none"/>
          <a:lstStyle/>
          <a:p>
            <a:endParaRPr lang="en-US"/>
          </a:p>
        </p:txBody>
      </p:sp>
      <p:sp>
        <p:nvSpPr>
          <p:cNvPr id="180229" name="Text Box 5"/>
          <p:cNvSpPr txBox="1">
            <a:spLocks noChangeArrowheads="1"/>
          </p:cNvSpPr>
          <p:nvPr/>
        </p:nvSpPr>
        <p:spPr bwMode="auto">
          <a:xfrm>
            <a:off x="1142976" y="1633542"/>
            <a:ext cx="685800" cy="457200"/>
          </a:xfrm>
          <a:prstGeom prst="rect">
            <a:avLst/>
          </a:prstGeom>
          <a:noFill/>
          <a:ln w="9525">
            <a:noFill/>
            <a:miter lim="800000"/>
            <a:headEnd/>
            <a:tailEnd/>
          </a:ln>
          <a:effectLst/>
        </p:spPr>
        <p:txBody>
          <a:bodyPr>
            <a:spAutoFit/>
          </a:bodyPr>
          <a:lstStyle/>
          <a:p>
            <a:pPr eaLnBrk="1" hangingPunct="1">
              <a:spcBef>
                <a:spcPct val="50000"/>
              </a:spcBef>
            </a:pPr>
            <a:r>
              <a:rPr lang="en-AU" sz="2400">
                <a:latin typeface="Times New Roman" pitchFamily="18" charset="0"/>
              </a:rPr>
              <a:t>list</a:t>
            </a:r>
          </a:p>
        </p:txBody>
      </p:sp>
      <p:sp>
        <p:nvSpPr>
          <p:cNvPr id="180230" name="Rectangle 6"/>
          <p:cNvSpPr>
            <a:spLocks noChangeArrowheads="1"/>
          </p:cNvSpPr>
          <p:nvPr/>
        </p:nvSpPr>
        <p:spPr bwMode="auto">
          <a:xfrm>
            <a:off x="3352776" y="2014542"/>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32" name="Rectangle 8"/>
          <p:cNvSpPr>
            <a:spLocks noChangeArrowheads="1"/>
          </p:cNvSpPr>
          <p:nvPr/>
        </p:nvSpPr>
        <p:spPr bwMode="auto">
          <a:xfrm>
            <a:off x="5029176" y="2014542"/>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33" name="Rectangle 9"/>
          <p:cNvSpPr>
            <a:spLocks noChangeArrowheads="1"/>
          </p:cNvSpPr>
          <p:nvPr/>
        </p:nvSpPr>
        <p:spPr bwMode="auto">
          <a:xfrm>
            <a:off x="6019776" y="2014542"/>
            <a:ext cx="3810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34" name="Rectangle 10"/>
          <p:cNvSpPr>
            <a:spLocks noChangeArrowheads="1"/>
          </p:cNvSpPr>
          <p:nvPr/>
        </p:nvSpPr>
        <p:spPr bwMode="auto">
          <a:xfrm>
            <a:off x="6705576" y="2014542"/>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35" name="Line 11"/>
          <p:cNvSpPr>
            <a:spLocks noChangeShapeType="1"/>
          </p:cNvSpPr>
          <p:nvPr/>
        </p:nvSpPr>
        <p:spPr bwMode="auto">
          <a:xfrm>
            <a:off x="3733776" y="2243142"/>
            <a:ext cx="609600" cy="0"/>
          </a:xfrm>
          <a:prstGeom prst="line">
            <a:avLst/>
          </a:prstGeom>
          <a:noFill/>
          <a:ln w="57150">
            <a:solidFill>
              <a:schemeClr val="tx1"/>
            </a:solidFill>
            <a:round/>
            <a:headEnd type="oval" w="med" len="med"/>
            <a:tailEnd type="triangle" w="med" len="med"/>
          </a:ln>
          <a:effectLst/>
        </p:spPr>
        <p:txBody>
          <a:bodyPr wrap="none"/>
          <a:lstStyle/>
          <a:p>
            <a:endParaRPr lang="en-US"/>
          </a:p>
        </p:txBody>
      </p:sp>
      <p:sp>
        <p:nvSpPr>
          <p:cNvPr id="180236" name="Line 12"/>
          <p:cNvSpPr>
            <a:spLocks noChangeShapeType="1"/>
          </p:cNvSpPr>
          <p:nvPr/>
        </p:nvSpPr>
        <p:spPr bwMode="auto">
          <a:xfrm flipH="1">
            <a:off x="7391376" y="3843342"/>
            <a:ext cx="609600" cy="0"/>
          </a:xfrm>
          <a:prstGeom prst="line">
            <a:avLst/>
          </a:prstGeom>
          <a:noFill/>
          <a:ln w="57150">
            <a:solidFill>
              <a:schemeClr val="tx1"/>
            </a:solidFill>
            <a:round/>
            <a:headEnd/>
            <a:tailEnd type="triangle" w="med" len="med"/>
          </a:ln>
          <a:effectLst/>
        </p:spPr>
        <p:txBody>
          <a:bodyPr wrap="none"/>
          <a:lstStyle/>
          <a:p>
            <a:endParaRPr lang="en-US"/>
          </a:p>
        </p:txBody>
      </p:sp>
      <p:sp>
        <p:nvSpPr>
          <p:cNvPr id="180237" name="Rectangle 13"/>
          <p:cNvSpPr>
            <a:spLocks noChangeArrowheads="1"/>
          </p:cNvSpPr>
          <p:nvPr/>
        </p:nvSpPr>
        <p:spPr bwMode="auto">
          <a:xfrm>
            <a:off x="2666976" y="3614742"/>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39" name="Rectangle 15"/>
          <p:cNvSpPr>
            <a:spLocks noChangeArrowheads="1"/>
          </p:cNvSpPr>
          <p:nvPr/>
        </p:nvSpPr>
        <p:spPr bwMode="auto">
          <a:xfrm>
            <a:off x="4343376" y="3614742"/>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41" name="Rectangle 17"/>
          <p:cNvSpPr>
            <a:spLocks noChangeArrowheads="1"/>
          </p:cNvSpPr>
          <p:nvPr/>
        </p:nvSpPr>
        <p:spPr bwMode="auto">
          <a:xfrm>
            <a:off x="6019776" y="3614742"/>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43" name="Line 19"/>
          <p:cNvSpPr>
            <a:spLocks noChangeShapeType="1"/>
          </p:cNvSpPr>
          <p:nvPr/>
        </p:nvSpPr>
        <p:spPr bwMode="auto">
          <a:xfrm flipH="1">
            <a:off x="4038576" y="3843342"/>
            <a:ext cx="609600" cy="0"/>
          </a:xfrm>
          <a:prstGeom prst="line">
            <a:avLst/>
          </a:prstGeom>
          <a:noFill/>
          <a:ln w="57150">
            <a:solidFill>
              <a:schemeClr val="tx1"/>
            </a:solidFill>
            <a:round/>
            <a:headEnd type="oval" w="med" len="med"/>
            <a:tailEnd type="triangle" w="med" len="med"/>
          </a:ln>
          <a:effectLst/>
        </p:spPr>
        <p:txBody>
          <a:bodyPr wrap="none"/>
          <a:lstStyle/>
          <a:p>
            <a:endParaRPr lang="en-US"/>
          </a:p>
        </p:txBody>
      </p:sp>
      <p:sp>
        <p:nvSpPr>
          <p:cNvPr id="180244" name="Line 20"/>
          <p:cNvSpPr>
            <a:spLocks noChangeShapeType="1"/>
          </p:cNvSpPr>
          <p:nvPr/>
        </p:nvSpPr>
        <p:spPr bwMode="auto">
          <a:xfrm>
            <a:off x="5410176" y="2243142"/>
            <a:ext cx="609600" cy="0"/>
          </a:xfrm>
          <a:prstGeom prst="line">
            <a:avLst/>
          </a:prstGeom>
          <a:noFill/>
          <a:ln w="57150">
            <a:solidFill>
              <a:schemeClr val="tx1"/>
            </a:solidFill>
            <a:round/>
            <a:headEnd type="oval" w="med" len="med"/>
            <a:tailEnd type="triangle" w="med" len="med"/>
          </a:ln>
          <a:effectLst/>
        </p:spPr>
        <p:txBody>
          <a:bodyPr wrap="none"/>
          <a:lstStyle/>
          <a:p>
            <a:endParaRPr lang="en-US"/>
          </a:p>
        </p:txBody>
      </p:sp>
      <p:sp>
        <p:nvSpPr>
          <p:cNvPr id="180245" name="Line 21"/>
          <p:cNvSpPr>
            <a:spLocks noChangeShapeType="1"/>
          </p:cNvSpPr>
          <p:nvPr/>
        </p:nvSpPr>
        <p:spPr bwMode="auto">
          <a:xfrm flipH="1">
            <a:off x="5714976" y="3843342"/>
            <a:ext cx="609600" cy="0"/>
          </a:xfrm>
          <a:prstGeom prst="line">
            <a:avLst/>
          </a:prstGeom>
          <a:noFill/>
          <a:ln w="57150">
            <a:solidFill>
              <a:schemeClr val="tx1"/>
            </a:solidFill>
            <a:round/>
            <a:headEnd type="oval" w="med" len="med"/>
            <a:tailEnd type="triangle" w="med" len="med"/>
          </a:ln>
          <a:effectLst/>
        </p:spPr>
        <p:txBody>
          <a:bodyPr wrap="none"/>
          <a:lstStyle/>
          <a:p>
            <a:endParaRPr lang="en-US"/>
          </a:p>
        </p:txBody>
      </p:sp>
      <p:sp>
        <p:nvSpPr>
          <p:cNvPr id="180246" name="Line 22"/>
          <p:cNvSpPr>
            <a:spLocks noChangeShapeType="1"/>
          </p:cNvSpPr>
          <p:nvPr/>
        </p:nvSpPr>
        <p:spPr bwMode="auto">
          <a:xfrm flipV="1">
            <a:off x="8000976" y="2243142"/>
            <a:ext cx="0" cy="1600200"/>
          </a:xfrm>
          <a:prstGeom prst="line">
            <a:avLst/>
          </a:prstGeom>
          <a:noFill/>
          <a:ln w="57150">
            <a:solidFill>
              <a:schemeClr val="tx1"/>
            </a:solidFill>
            <a:round/>
            <a:headEnd/>
            <a:tailEnd/>
          </a:ln>
          <a:effectLst/>
        </p:spPr>
        <p:txBody>
          <a:bodyPr wrap="none"/>
          <a:lstStyle/>
          <a:p>
            <a:endParaRPr lang="en-US"/>
          </a:p>
        </p:txBody>
      </p:sp>
      <p:sp>
        <p:nvSpPr>
          <p:cNvPr id="180247" name="Line 23"/>
          <p:cNvSpPr>
            <a:spLocks noChangeShapeType="1"/>
          </p:cNvSpPr>
          <p:nvPr/>
        </p:nvSpPr>
        <p:spPr bwMode="auto">
          <a:xfrm>
            <a:off x="7086576" y="2243142"/>
            <a:ext cx="914400" cy="0"/>
          </a:xfrm>
          <a:prstGeom prst="line">
            <a:avLst/>
          </a:prstGeom>
          <a:noFill/>
          <a:ln w="57150">
            <a:solidFill>
              <a:schemeClr val="tx1"/>
            </a:solidFill>
            <a:round/>
            <a:headEnd type="oval" w="med" len="med"/>
            <a:tailEnd/>
          </a:ln>
          <a:effectLst/>
        </p:spPr>
        <p:txBody>
          <a:bodyPr wrap="none"/>
          <a:lstStyle/>
          <a:p>
            <a:endParaRPr lang="en-US"/>
          </a:p>
        </p:txBody>
      </p:sp>
      <p:grpSp>
        <p:nvGrpSpPr>
          <p:cNvPr id="2" name="Group 24"/>
          <p:cNvGrpSpPr>
            <a:grpSpLocks/>
          </p:cNvGrpSpPr>
          <p:nvPr/>
        </p:nvGrpSpPr>
        <p:grpSpPr bwMode="auto">
          <a:xfrm>
            <a:off x="2057376" y="2395542"/>
            <a:ext cx="914400" cy="1447800"/>
            <a:chOff x="1104" y="1920"/>
            <a:chExt cx="576" cy="912"/>
          </a:xfrm>
        </p:grpSpPr>
        <p:sp>
          <p:nvSpPr>
            <p:cNvPr id="180249" name="Line 25"/>
            <p:cNvSpPr>
              <a:spLocks noChangeShapeType="1"/>
            </p:cNvSpPr>
            <p:nvPr/>
          </p:nvSpPr>
          <p:spPr bwMode="auto">
            <a:xfrm>
              <a:off x="1104" y="1920"/>
              <a:ext cx="384" cy="0"/>
            </a:xfrm>
            <a:prstGeom prst="line">
              <a:avLst/>
            </a:prstGeom>
            <a:noFill/>
            <a:ln w="57150">
              <a:solidFill>
                <a:schemeClr val="tx1"/>
              </a:solidFill>
              <a:round/>
              <a:headEnd/>
              <a:tailEnd type="triangle" w="med" len="med"/>
            </a:ln>
            <a:effectLst/>
          </p:spPr>
          <p:txBody>
            <a:bodyPr wrap="none"/>
            <a:lstStyle/>
            <a:p>
              <a:endParaRPr lang="en-US"/>
            </a:p>
          </p:txBody>
        </p:sp>
        <p:sp>
          <p:nvSpPr>
            <p:cNvPr id="180250" name="Line 26"/>
            <p:cNvSpPr>
              <a:spLocks noChangeShapeType="1"/>
            </p:cNvSpPr>
            <p:nvPr/>
          </p:nvSpPr>
          <p:spPr bwMode="auto">
            <a:xfrm flipH="1" flipV="1">
              <a:off x="1104" y="1920"/>
              <a:ext cx="0" cy="912"/>
            </a:xfrm>
            <a:prstGeom prst="line">
              <a:avLst/>
            </a:prstGeom>
            <a:noFill/>
            <a:ln w="57150">
              <a:solidFill>
                <a:schemeClr val="tx1"/>
              </a:solidFill>
              <a:round/>
              <a:headEnd/>
              <a:tailEnd/>
            </a:ln>
            <a:effectLst/>
          </p:spPr>
          <p:txBody>
            <a:bodyPr wrap="none"/>
            <a:lstStyle/>
            <a:p>
              <a:endParaRPr lang="en-US"/>
            </a:p>
          </p:txBody>
        </p:sp>
        <p:sp>
          <p:nvSpPr>
            <p:cNvPr id="180251" name="Line 27"/>
            <p:cNvSpPr>
              <a:spLocks noChangeShapeType="1"/>
            </p:cNvSpPr>
            <p:nvPr/>
          </p:nvSpPr>
          <p:spPr bwMode="auto">
            <a:xfrm flipH="1">
              <a:off x="1104" y="2832"/>
              <a:ext cx="576" cy="0"/>
            </a:xfrm>
            <a:prstGeom prst="line">
              <a:avLst/>
            </a:prstGeom>
            <a:noFill/>
            <a:ln w="57150">
              <a:solidFill>
                <a:schemeClr val="tx1"/>
              </a:solidFill>
              <a:round/>
              <a:headEnd type="oval" w="med" len="med"/>
              <a:tailEnd/>
            </a:ln>
            <a:effectLst/>
          </p:spPr>
          <p:txBody>
            <a:bodyPr wrap="none"/>
            <a:lstStyle/>
            <a:p>
              <a:endParaRPr lang="en-US"/>
            </a:p>
          </p:txBody>
        </p:sp>
      </p:grpSp>
      <p:sp>
        <p:nvSpPr>
          <p:cNvPr id="180254" name="Oval 30"/>
          <p:cNvSpPr>
            <a:spLocks noChangeArrowheads="1"/>
          </p:cNvSpPr>
          <p:nvPr/>
        </p:nvSpPr>
        <p:spPr bwMode="auto">
          <a:xfrm>
            <a:off x="2895576" y="3767142"/>
            <a:ext cx="152400" cy="1524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80273" name="Rectangle 49"/>
          <p:cNvSpPr>
            <a:spLocks noChangeArrowheads="1"/>
          </p:cNvSpPr>
          <p:nvPr/>
        </p:nvSpPr>
        <p:spPr bwMode="auto">
          <a:xfrm>
            <a:off x="6400776" y="2014542"/>
            <a:ext cx="304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74" name="Rectangle 50"/>
          <p:cNvSpPr>
            <a:spLocks noChangeArrowheads="1"/>
          </p:cNvSpPr>
          <p:nvPr/>
        </p:nvSpPr>
        <p:spPr bwMode="auto">
          <a:xfrm>
            <a:off x="4343376" y="2014542"/>
            <a:ext cx="3810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75" name="Rectangle 51"/>
          <p:cNvSpPr>
            <a:spLocks noChangeArrowheads="1"/>
          </p:cNvSpPr>
          <p:nvPr/>
        </p:nvSpPr>
        <p:spPr bwMode="auto">
          <a:xfrm>
            <a:off x="4724376" y="2014542"/>
            <a:ext cx="304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76" name="Rectangle 52"/>
          <p:cNvSpPr>
            <a:spLocks noChangeArrowheads="1"/>
          </p:cNvSpPr>
          <p:nvPr/>
        </p:nvSpPr>
        <p:spPr bwMode="auto">
          <a:xfrm>
            <a:off x="2666976" y="2014542"/>
            <a:ext cx="3810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77" name="Rectangle 53"/>
          <p:cNvSpPr>
            <a:spLocks noChangeArrowheads="1"/>
          </p:cNvSpPr>
          <p:nvPr/>
        </p:nvSpPr>
        <p:spPr bwMode="auto">
          <a:xfrm>
            <a:off x="3047976" y="2014542"/>
            <a:ext cx="304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78" name="Rectangle 54"/>
          <p:cNvSpPr>
            <a:spLocks noChangeArrowheads="1"/>
          </p:cNvSpPr>
          <p:nvPr/>
        </p:nvSpPr>
        <p:spPr bwMode="auto">
          <a:xfrm>
            <a:off x="6705576" y="3614742"/>
            <a:ext cx="304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79" name="Rectangle 55"/>
          <p:cNvSpPr>
            <a:spLocks noChangeArrowheads="1"/>
          </p:cNvSpPr>
          <p:nvPr/>
        </p:nvSpPr>
        <p:spPr bwMode="auto">
          <a:xfrm>
            <a:off x="7010376" y="3614742"/>
            <a:ext cx="3810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80" name="Rectangle 56"/>
          <p:cNvSpPr>
            <a:spLocks noChangeArrowheads="1"/>
          </p:cNvSpPr>
          <p:nvPr/>
        </p:nvSpPr>
        <p:spPr bwMode="auto">
          <a:xfrm>
            <a:off x="5029176" y="3614742"/>
            <a:ext cx="304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81" name="Rectangle 57"/>
          <p:cNvSpPr>
            <a:spLocks noChangeArrowheads="1"/>
          </p:cNvSpPr>
          <p:nvPr/>
        </p:nvSpPr>
        <p:spPr bwMode="auto">
          <a:xfrm>
            <a:off x="5333976" y="3614742"/>
            <a:ext cx="3810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82" name="Rectangle 58"/>
          <p:cNvSpPr>
            <a:spLocks noChangeArrowheads="1"/>
          </p:cNvSpPr>
          <p:nvPr/>
        </p:nvSpPr>
        <p:spPr bwMode="auto">
          <a:xfrm>
            <a:off x="3352776" y="3614742"/>
            <a:ext cx="304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83" name="Rectangle 59"/>
          <p:cNvSpPr>
            <a:spLocks noChangeArrowheads="1"/>
          </p:cNvSpPr>
          <p:nvPr/>
        </p:nvSpPr>
        <p:spPr bwMode="auto">
          <a:xfrm>
            <a:off x="3657576" y="3614742"/>
            <a:ext cx="3810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nvGrpSpPr>
          <p:cNvPr id="3" name="Group 60"/>
          <p:cNvGrpSpPr>
            <a:grpSpLocks/>
          </p:cNvGrpSpPr>
          <p:nvPr/>
        </p:nvGrpSpPr>
        <p:grpSpPr bwMode="auto">
          <a:xfrm>
            <a:off x="4648176" y="1633542"/>
            <a:ext cx="1524000" cy="609600"/>
            <a:chOff x="2112" y="1296"/>
            <a:chExt cx="960" cy="384"/>
          </a:xfrm>
        </p:grpSpPr>
        <p:sp>
          <p:nvSpPr>
            <p:cNvPr id="180257" name="Line 33"/>
            <p:cNvSpPr>
              <a:spLocks noChangeShapeType="1"/>
            </p:cNvSpPr>
            <p:nvPr/>
          </p:nvSpPr>
          <p:spPr bwMode="auto">
            <a:xfrm flipV="1">
              <a:off x="2112" y="1296"/>
              <a:ext cx="0" cy="240"/>
            </a:xfrm>
            <a:prstGeom prst="line">
              <a:avLst/>
            </a:prstGeom>
            <a:noFill/>
            <a:ln w="57150">
              <a:solidFill>
                <a:srgbClr val="FF0000"/>
              </a:solidFill>
              <a:round/>
              <a:headEnd type="triangle" w="med" len="med"/>
              <a:tailEnd/>
            </a:ln>
            <a:effectLst/>
          </p:spPr>
          <p:txBody>
            <a:bodyPr wrap="none"/>
            <a:lstStyle/>
            <a:p>
              <a:endParaRPr lang="en-US"/>
            </a:p>
          </p:txBody>
        </p:sp>
        <p:sp>
          <p:nvSpPr>
            <p:cNvPr id="180258" name="Line 34"/>
            <p:cNvSpPr>
              <a:spLocks noChangeShapeType="1"/>
            </p:cNvSpPr>
            <p:nvPr/>
          </p:nvSpPr>
          <p:spPr bwMode="auto">
            <a:xfrm>
              <a:off x="2112" y="1296"/>
              <a:ext cx="960" cy="0"/>
            </a:xfrm>
            <a:prstGeom prst="line">
              <a:avLst/>
            </a:prstGeom>
            <a:noFill/>
            <a:ln w="57150">
              <a:solidFill>
                <a:srgbClr val="FF0000"/>
              </a:solidFill>
              <a:round/>
              <a:headEnd/>
              <a:tailEnd/>
            </a:ln>
            <a:effectLst/>
          </p:spPr>
          <p:txBody>
            <a:bodyPr wrap="none"/>
            <a:lstStyle/>
            <a:p>
              <a:endParaRPr lang="en-US"/>
            </a:p>
          </p:txBody>
        </p:sp>
        <p:sp>
          <p:nvSpPr>
            <p:cNvPr id="180259" name="Line 35"/>
            <p:cNvSpPr>
              <a:spLocks noChangeShapeType="1"/>
            </p:cNvSpPr>
            <p:nvPr/>
          </p:nvSpPr>
          <p:spPr bwMode="auto">
            <a:xfrm flipV="1">
              <a:off x="3072" y="1296"/>
              <a:ext cx="0" cy="384"/>
            </a:xfrm>
            <a:prstGeom prst="line">
              <a:avLst/>
            </a:prstGeom>
            <a:noFill/>
            <a:ln w="57150">
              <a:solidFill>
                <a:srgbClr val="FF0000"/>
              </a:solidFill>
              <a:round/>
              <a:headEnd type="oval" w="med" len="med"/>
              <a:tailEnd/>
            </a:ln>
            <a:effectLst/>
          </p:spPr>
          <p:txBody>
            <a:bodyPr wrap="none"/>
            <a:lstStyle/>
            <a:p>
              <a:endParaRPr lang="en-US"/>
            </a:p>
          </p:txBody>
        </p:sp>
      </p:grpSp>
      <p:grpSp>
        <p:nvGrpSpPr>
          <p:cNvPr id="4" name="Group 61"/>
          <p:cNvGrpSpPr>
            <a:grpSpLocks/>
          </p:cNvGrpSpPr>
          <p:nvPr/>
        </p:nvGrpSpPr>
        <p:grpSpPr bwMode="auto">
          <a:xfrm>
            <a:off x="2971776" y="1633542"/>
            <a:ext cx="1524000" cy="609600"/>
            <a:chOff x="2112" y="1296"/>
            <a:chExt cx="960" cy="384"/>
          </a:xfrm>
        </p:grpSpPr>
        <p:sp>
          <p:nvSpPr>
            <p:cNvPr id="180286" name="Line 62"/>
            <p:cNvSpPr>
              <a:spLocks noChangeShapeType="1"/>
            </p:cNvSpPr>
            <p:nvPr/>
          </p:nvSpPr>
          <p:spPr bwMode="auto">
            <a:xfrm flipV="1">
              <a:off x="2112" y="1296"/>
              <a:ext cx="0" cy="240"/>
            </a:xfrm>
            <a:prstGeom prst="line">
              <a:avLst/>
            </a:prstGeom>
            <a:noFill/>
            <a:ln w="57150">
              <a:solidFill>
                <a:srgbClr val="FF0000"/>
              </a:solidFill>
              <a:round/>
              <a:headEnd type="triangle" w="med" len="med"/>
              <a:tailEnd/>
            </a:ln>
            <a:effectLst/>
          </p:spPr>
          <p:txBody>
            <a:bodyPr wrap="none"/>
            <a:lstStyle/>
            <a:p>
              <a:endParaRPr lang="en-US"/>
            </a:p>
          </p:txBody>
        </p:sp>
        <p:sp>
          <p:nvSpPr>
            <p:cNvPr id="180287" name="Line 63"/>
            <p:cNvSpPr>
              <a:spLocks noChangeShapeType="1"/>
            </p:cNvSpPr>
            <p:nvPr/>
          </p:nvSpPr>
          <p:spPr bwMode="auto">
            <a:xfrm>
              <a:off x="2112" y="1296"/>
              <a:ext cx="960" cy="0"/>
            </a:xfrm>
            <a:prstGeom prst="line">
              <a:avLst/>
            </a:prstGeom>
            <a:noFill/>
            <a:ln w="57150">
              <a:solidFill>
                <a:srgbClr val="FF0000"/>
              </a:solidFill>
              <a:round/>
              <a:headEnd/>
              <a:tailEnd/>
            </a:ln>
            <a:effectLst/>
          </p:spPr>
          <p:txBody>
            <a:bodyPr wrap="none"/>
            <a:lstStyle/>
            <a:p>
              <a:endParaRPr lang="en-US"/>
            </a:p>
          </p:txBody>
        </p:sp>
        <p:sp>
          <p:nvSpPr>
            <p:cNvPr id="180288" name="Line 64"/>
            <p:cNvSpPr>
              <a:spLocks noChangeShapeType="1"/>
            </p:cNvSpPr>
            <p:nvPr/>
          </p:nvSpPr>
          <p:spPr bwMode="auto">
            <a:xfrm flipV="1">
              <a:off x="3072" y="1296"/>
              <a:ext cx="0" cy="384"/>
            </a:xfrm>
            <a:prstGeom prst="line">
              <a:avLst/>
            </a:prstGeom>
            <a:noFill/>
            <a:ln w="57150">
              <a:solidFill>
                <a:srgbClr val="FF0000"/>
              </a:solidFill>
              <a:round/>
              <a:headEnd type="oval" w="med" len="med"/>
              <a:tailEnd/>
            </a:ln>
            <a:effectLst/>
          </p:spPr>
          <p:txBody>
            <a:bodyPr wrap="none"/>
            <a:lstStyle/>
            <a:p>
              <a:endParaRPr lang="en-US"/>
            </a:p>
          </p:txBody>
        </p:sp>
      </p:grpSp>
      <p:grpSp>
        <p:nvGrpSpPr>
          <p:cNvPr id="5" name="Group 69"/>
          <p:cNvGrpSpPr>
            <a:grpSpLocks/>
          </p:cNvGrpSpPr>
          <p:nvPr/>
        </p:nvGrpSpPr>
        <p:grpSpPr bwMode="auto">
          <a:xfrm>
            <a:off x="5562576" y="3233742"/>
            <a:ext cx="1524000" cy="609600"/>
            <a:chOff x="2592" y="3360"/>
            <a:chExt cx="960" cy="384"/>
          </a:xfrm>
        </p:grpSpPr>
        <p:sp>
          <p:nvSpPr>
            <p:cNvPr id="180290" name="Line 66"/>
            <p:cNvSpPr>
              <a:spLocks noChangeShapeType="1"/>
            </p:cNvSpPr>
            <p:nvPr/>
          </p:nvSpPr>
          <p:spPr bwMode="auto">
            <a:xfrm flipV="1">
              <a:off x="3552" y="3360"/>
              <a:ext cx="0" cy="240"/>
            </a:xfrm>
            <a:prstGeom prst="line">
              <a:avLst/>
            </a:prstGeom>
            <a:noFill/>
            <a:ln w="57150">
              <a:solidFill>
                <a:srgbClr val="FF0000"/>
              </a:solidFill>
              <a:round/>
              <a:headEnd type="triangle" w="med" len="med"/>
              <a:tailEnd/>
            </a:ln>
            <a:effectLst/>
          </p:spPr>
          <p:txBody>
            <a:bodyPr wrap="none"/>
            <a:lstStyle/>
            <a:p>
              <a:endParaRPr lang="en-US"/>
            </a:p>
          </p:txBody>
        </p:sp>
        <p:sp>
          <p:nvSpPr>
            <p:cNvPr id="180291" name="Line 67"/>
            <p:cNvSpPr>
              <a:spLocks noChangeShapeType="1"/>
            </p:cNvSpPr>
            <p:nvPr/>
          </p:nvSpPr>
          <p:spPr bwMode="auto">
            <a:xfrm>
              <a:off x="2592" y="3360"/>
              <a:ext cx="960" cy="0"/>
            </a:xfrm>
            <a:prstGeom prst="line">
              <a:avLst/>
            </a:prstGeom>
            <a:noFill/>
            <a:ln w="57150">
              <a:solidFill>
                <a:srgbClr val="FF0000"/>
              </a:solidFill>
              <a:round/>
              <a:headEnd/>
              <a:tailEnd/>
            </a:ln>
            <a:effectLst/>
          </p:spPr>
          <p:txBody>
            <a:bodyPr wrap="none"/>
            <a:lstStyle/>
            <a:p>
              <a:endParaRPr lang="en-US"/>
            </a:p>
          </p:txBody>
        </p:sp>
        <p:sp>
          <p:nvSpPr>
            <p:cNvPr id="180292" name="Line 68"/>
            <p:cNvSpPr>
              <a:spLocks noChangeShapeType="1"/>
            </p:cNvSpPr>
            <p:nvPr/>
          </p:nvSpPr>
          <p:spPr bwMode="auto">
            <a:xfrm flipV="1">
              <a:off x="2592" y="3360"/>
              <a:ext cx="0" cy="384"/>
            </a:xfrm>
            <a:prstGeom prst="line">
              <a:avLst/>
            </a:prstGeom>
            <a:noFill/>
            <a:ln w="57150">
              <a:solidFill>
                <a:srgbClr val="FF0000"/>
              </a:solidFill>
              <a:round/>
              <a:headEnd type="oval" w="med" len="med"/>
              <a:tailEnd/>
            </a:ln>
            <a:effectLst/>
          </p:spPr>
          <p:txBody>
            <a:bodyPr wrap="none"/>
            <a:lstStyle/>
            <a:p>
              <a:endParaRPr lang="en-US"/>
            </a:p>
          </p:txBody>
        </p:sp>
      </p:grpSp>
      <p:grpSp>
        <p:nvGrpSpPr>
          <p:cNvPr id="6" name="Group 70"/>
          <p:cNvGrpSpPr>
            <a:grpSpLocks/>
          </p:cNvGrpSpPr>
          <p:nvPr/>
        </p:nvGrpSpPr>
        <p:grpSpPr bwMode="auto">
          <a:xfrm>
            <a:off x="3886176" y="3233742"/>
            <a:ext cx="1524000" cy="609600"/>
            <a:chOff x="2592" y="3360"/>
            <a:chExt cx="960" cy="384"/>
          </a:xfrm>
        </p:grpSpPr>
        <p:sp>
          <p:nvSpPr>
            <p:cNvPr id="180295" name="Line 71"/>
            <p:cNvSpPr>
              <a:spLocks noChangeShapeType="1"/>
            </p:cNvSpPr>
            <p:nvPr/>
          </p:nvSpPr>
          <p:spPr bwMode="auto">
            <a:xfrm flipV="1">
              <a:off x="3552" y="3360"/>
              <a:ext cx="0" cy="240"/>
            </a:xfrm>
            <a:prstGeom prst="line">
              <a:avLst/>
            </a:prstGeom>
            <a:noFill/>
            <a:ln w="57150">
              <a:solidFill>
                <a:srgbClr val="FF0000"/>
              </a:solidFill>
              <a:round/>
              <a:headEnd type="triangle" w="med" len="med"/>
              <a:tailEnd/>
            </a:ln>
            <a:effectLst/>
          </p:spPr>
          <p:txBody>
            <a:bodyPr wrap="none"/>
            <a:lstStyle/>
            <a:p>
              <a:endParaRPr lang="en-US"/>
            </a:p>
          </p:txBody>
        </p:sp>
        <p:sp>
          <p:nvSpPr>
            <p:cNvPr id="180296" name="Line 72"/>
            <p:cNvSpPr>
              <a:spLocks noChangeShapeType="1"/>
            </p:cNvSpPr>
            <p:nvPr/>
          </p:nvSpPr>
          <p:spPr bwMode="auto">
            <a:xfrm>
              <a:off x="2592" y="3360"/>
              <a:ext cx="960" cy="0"/>
            </a:xfrm>
            <a:prstGeom prst="line">
              <a:avLst/>
            </a:prstGeom>
            <a:noFill/>
            <a:ln w="57150">
              <a:solidFill>
                <a:srgbClr val="FF0000"/>
              </a:solidFill>
              <a:round/>
              <a:headEnd/>
              <a:tailEnd/>
            </a:ln>
            <a:effectLst/>
          </p:spPr>
          <p:txBody>
            <a:bodyPr wrap="none"/>
            <a:lstStyle/>
            <a:p>
              <a:endParaRPr lang="en-US"/>
            </a:p>
          </p:txBody>
        </p:sp>
        <p:sp>
          <p:nvSpPr>
            <p:cNvPr id="180297" name="Line 73"/>
            <p:cNvSpPr>
              <a:spLocks noChangeShapeType="1"/>
            </p:cNvSpPr>
            <p:nvPr/>
          </p:nvSpPr>
          <p:spPr bwMode="auto">
            <a:xfrm flipV="1">
              <a:off x="2592" y="3360"/>
              <a:ext cx="0" cy="384"/>
            </a:xfrm>
            <a:prstGeom prst="line">
              <a:avLst/>
            </a:prstGeom>
            <a:noFill/>
            <a:ln w="57150">
              <a:solidFill>
                <a:srgbClr val="FF0000"/>
              </a:solidFill>
              <a:round/>
              <a:headEnd type="oval" w="med" len="med"/>
              <a:tailEnd/>
            </a:ln>
            <a:effectLst/>
          </p:spPr>
          <p:txBody>
            <a:bodyPr wrap="none"/>
            <a:lstStyle/>
            <a:p>
              <a:endParaRPr lang="en-US"/>
            </a:p>
          </p:txBody>
        </p:sp>
      </p:grpSp>
      <p:sp>
        <p:nvSpPr>
          <p:cNvPr id="180298" name="Line 74"/>
          <p:cNvSpPr>
            <a:spLocks noChangeShapeType="1"/>
          </p:cNvSpPr>
          <p:nvPr/>
        </p:nvSpPr>
        <p:spPr bwMode="auto">
          <a:xfrm flipV="1">
            <a:off x="7238976" y="2471742"/>
            <a:ext cx="0" cy="1371600"/>
          </a:xfrm>
          <a:prstGeom prst="line">
            <a:avLst/>
          </a:prstGeom>
          <a:noFill/>
          <a:ln w="57150">
            <a:solidFill>
              <a:srgbClr val="FF0000"/>
            </a:solidFill>
            <a:round/>
            <a:headEnd type="oval" w="med" len="med"/>
            <a:tailEnd type="triangle" w="med" len="med"/>
          </a:ln>
          <a:effectLst/>
        </p:spPr>
        <p:txBody>
          <a:bodyPr wrap="none"/>
          <a:lstStyle/>
          <a:p>
            <a:endParaRPr lang="en-US"/>
          </a:p>
        </p:txBody>
      </p:sp>
      <p:sp>
        <p:nvSpPr>
          <p:cNvPr id="180299" name="Line 75"/>
          <p:cNvSpPr>
            <a:spLocks noChangeShapeType="1"/>
          </p:cNvSpPr>
          <p:nvPr/>
        </p:nvSpPr>
        <p:spPr bwMode="auto">
          <a:xfrm>
            <a:off x="2895576" y="2243142"/>
            <a:ext cx="0" cy="1371600"/>
          </a:xfrm>
          <a:prstGeom prst="line">
            <a:avLst/>
          </a:prstGeom>
          <a:noFill/>
          <a:ln w="57150">
            <a:solidFill>
              <a:srgbClr val="FF0000"/>
            </a:solidFill>
            <a:round/>
            <a:headEnd type="oval" w="med" len="med"/>
            <a:tailEnd type="triangle" w="med" len="med"/>
          </a:ln>
          <a:effectLst/>
        </p:spPr>
        <p:txBody>
          <a:bodyPr wrap="none"/>
          <a:lstStyle/>
          <a:p>
            <a:endParaRPr lang="en-US"/>
          </a:p>
        </p:txBody>
      </p:sp>
      <p:sp>
        <p:nvSpPr>
          <p:cNvPr id="180300" name="Text Box 76"/>
          <p:cNvSpPr txBox="1">
            <a:spLocks noChangeArrowheads="1"/>
          </p:cNvSpPr>
          <p:nvPr/>
        </p:nvSpPr>
        <p:spPr bwMode="auto">
          <a:xfrm>
            <a:off x="2209800" y="4429132"/>
            <a:ext cx="3719522" cy="1631216"/>
          </a:xfrm>
          <a:prstGeom prst="rect">
            <a:avLst/>
          </a:prstGeom>
          <a:solidFill>
            <a:srgbClr val="000099"/>
          </a:solidFill>
          <a:ln w="9525">
            <a:noFill/>
            <a:miter lim="800000"/>
            <a:headEnd/>
            <a:tailEnd/>
          </a:ln>
          <a:effectLst/>
        </p:spPr>
        <p:txBody>
          <a:bodyPr wrap="square">
            <a:spAutoFit/>
          </a:bodyPr>
          <a:lstStyle/>
          <a:p>
            <a:pPr eaLnBrk="1" hangingPunct="1">
              <a:spcBef>
                <a:spcPts val="0"/>
              </a:spcBef>
            </a:pPr>
            <a:r>
              <a:rPr lang="en-AU" sz="2000" b="1" i="0" dirty="0" err="1">
                <a:solidFill>
                  <a:schemeClr val="bg1"/>
                </a:solidFill>
                <a:latin typeface="Courier New" pitchFamily="49" charset="0"/>
                <a:cs typeface="Courier New" pitchFamily="49" charset="0"/>
              </a:rPr>
              <a:t>typedef</a:t>
            </a:r>
            <a:r>
              <a:rPr lang="en-AU" sz="2000" b="1" i="0" dirty="0">
                <a:solidFill>
                  <a:schemeClr val="bg1"/>
                </a:solidFill>
                <a:latin typeface="Courier New" pitchFamily="49" charset="0"/>
                <a:cs typeface="Courier New" pitchFamily="49" charset="0"/>
              </a:rPr>
              <a:t> </a:t>
            </a:r>
            <a:r>
              <a:rPr lang="en-AU" sz="2000" b="1" i="0" dirty="0" err="1">
                <a:solidFill>
                  <a:schemeClr val="bg1"/>
                </a:solidFill>
                <a:latin typeface="Courier New" pitchFamily="49" charset="0"/>
                <a:cs typeface="Courier New" pitchFamily="49" charset="0"/>
              </a:rPr>
              <a:t>struct</a:t>
            </a:r>
            <a:r>
              <a:rPr lang="en-AU" sz="2000" b="1" i="0" dirty="0">
                <a:solidFill>
                  <a:schemeClr val="bg1"/>
                </a:solidFill>
                <a:latin typeface="Courier New" pitchFamily="49" charset="0"/>
                <a:cs typeface="Courier New" pitchFamily="49" charset="0"/>
              </a:rPr>
              <a:t> {      </a:t>
            </a:r>
          </a:p>
          <a:p>
            <a:pPr eaLnBrk="1" hangingPunct="1">
              <a:spcBef>
                <a:spcPts val="0"/>
              </a:spcBef>
            </a:pPr>
            <a:r>
              <a:rPr lang="en-AU" sz="2000" b="1" i="0" dirty="0">
                <a:solidFill>
                  <a:schemeClr val="bg1"/>
                </a:solidFill>
                <a:latin typeface="Courier New" pitchFamily="49" charset="0"/>
                <a:cs typeface="Courier New" pitchFamily="49" charset="0"/>
              </a:rPr>
              <a:t>  </a:t>
            </a:r>
            <a:r>
              <a:rPr lang="en-AU" sz="2000" b="1" i="0" dirty="0" err="1">
                <a:solidFill>
                  <a:schemeClr val="bg1"/>
                </a:solidFill>
                <a:latin typeface="Courier New" pitchFamily="49" charset="0"/>
                <a:cs typeface="Courier New" pitchFamily="49" charset="0"/>
              </a:rPr>
              <a:t>NodeType</a:t>
            </a:r>
            <a:r>
              <a:rPr lang="en-AU" sz="2000" b="1" i="0" dirty="0">
                <a:solidFill>
                  <a:schemeClr val="bg1"/>
                </a:solidFill>
                <a:latin typeface="Courier New" pitchFamily="49" charset="0"/>
                <a:cs typeface="Courier New" pitchFamily="49" charset="0"/>
              </a:rPr>
              <a:t> data;    </a:t>
            </a:r>
          </a:p>
          <a:p>
            <a:pPr>
              <a:spcBef>
                <a:spcPts val="0"/>
              </a:spcBef>
            </a:pPr>
            <a:r>
              <a:rPr lang="en-AU" sz="2000" b="1" i="0" dirty="0">
                <a:solidFill>
                  <a:schemeClr val="bg1"/>
                </a:solidFill>
                <a:latin typeface="Courier New" pitchFamily="49" charset="0"/>
                <a:cs typeface="Courier New" pitchFamily="49" charset="0"/>
              </a:rPr>
              <a:t>  </a:t>
            </a:r>
            <a:r>
              <a:rPr lang="en-AU" sz="2000" b="1" i="0" dirty="0" err="1">
                <a:solidFill>
                  <a:schemeClr val="bg1"/>
                </a:solidFill>
                <a:latin typeface="Courier New" pitchFamily="49" charset="0"/>
                <a:cs typeface="Courier New" pitchFamily="49" charset="0"/>
              </a:rPr>
              <a:t>struct</a:t>
            </a:r>
            <a:r>
              <a:rPr lang="en-AU" sz="2000" b="1" i="0" dirty="0">
                <a:solidFill>
                  <a:schemeClr val="bg1"/>
                </a:solidFill>
                <a:latin typeface="Courier New" pitchFamily="49" charset="0"/>
                <a:cs typeface="Courier New" pitchFamily="49" charset="0"/>
              </a:rPr>
              <a:t> node * </a:t>
            </a:r>
            <a:r>
              <a:rPr lang="en-AU" sz="2000" b="1" i="0" dirty="0" err="1">
                <a:solidFill>
                  <a:schemeClr val="bg1"/>
                </a:solidFill>
                <a:latin typeface="Courier New" pitchFamily="49" charset="0"/>
                <a:cs typeface="Courier New" pitchFamily="49" charset="0"/>
              </a:rPr>
              <a:t>prev</a:t>
            </a:r>
            <a:r>
              <a:rPr lang="en-AU" sz="2000" b="1" i="0" dirty="0">
                <a:solidFill>
                  <a:schemeClr val="bg1"/>
                </a:solidFill>
                <a:latin typeface="Courier New" pitchFamily="49" charset="0"/>
                <a:cs typeface="Courier New" pitchFamily="49" charset="0"/>
              </a:rPr>
              <a:t>;    </a:t>
            </a:r>
          </a:p>
          <a:p>
            <a:pPr eaLnBrk="1" hangingPunct="1">
              <a:spcBef>
                <a:spcPts val="0"/>
              </a:spcBef>
            </a:pPr>
            <a:r>
              <a:rPr lang="en-AU" sz="2000" b="1" i="0" dirty="0">
                <a:solidFill>
                  <a:schemeClr val="bg1"/>
                </a:solidFill>
                <a:latin typeface="Courier New" pitchFamily="49" charset="0"/>
                <a:cs typeface="Courier New" pitchFamily="49" charset="0"/>
              </a:rPr>
              <a:t>  </a:t>
            </a:r>
            <a:r>
              <a:rPr lang="en-AU" sz="2000" b="1" i="0" dirty="0" err="1">
                <a:solidFill>
                  <a:schemeClr val="bg1"/>
                </a:solidFill>
                <a:latin typeface="Courier New" pitchFamily="49" charset="0"/>
                <a:cs typeface="Courier New" pitchFamily="49" charset="0"/>
              </a:rPr>
              <a:t>struct</a:t>
            </a:r>
            <a:r>
              <a:rPr lang="en-AU" sz="2000" b="1" i="0" dirty="0">
                <a:solidFill>
                  <a:schemeClr val="bg1"/>
                </a:solidFill>
                <a:latin typeface="Courier New" pitchFamily="49" charset="0"/>
                <a:cs typeface="Courier New" pitchFamily="49" charset="0"/>
              </a:rPr>
              <a:t> node * next;    </a:t>
            </a:r>
          </a:p>
          <a:p>
            <a:pPr eaLnBrk="1" hangingPunct="1">
              <a:spcBef>
                <a:spcPts val="0"/>
              </a:spcBef>
            </a:pPr>
            <a:r>
              <a:rPr lang="en-AU" sz="2000" b="1" i="0" dirty="0">
                <a:solidFill>
                  <a:schemeClr val="bg1"/>
                </a:solidFill>
                <a:latin typeface="Courier New" pitchFamily="49" charset="0"/>
                <a:cs typeface="Courier New" pitchFamily="49" charset="0"/>
              </a:rPr>
              <a:t>}node;</a:t>
            </a:r>
          </a:p>
        </p:txBody>
      </p:sp>
      <p:grpSp>
        <p:nvGrpSpPr>
          <p:cNvPr id="56" name="Group 55"/>
          <p:cNvGrpSpPr/>
          <p:nvPr/>
        </p:nvGrpSpPr>
        <p:grpSpPr>
          <a:xfrm>
            <a:off x="6572264" y="5143512"/>
            <a:ext cx="1857388" cy="500066"/>
            <a:chOff x="6572264" y="5143512"/>
            <a:chExt cx="1857388" cy="500066"/>
          </a:xfrm>
        </p:grpSpPr>
        <p:sp>
          <p:nvSpPr>
            <p:cNvPr id="55" name="Rectangular Callout 54"/>
            <p:cNvSpPr/>
            <p:nvPr/>
          </p:nvSpPr>
          <p:spPr bwMode="auto">
            <a:xfrm>
              <a:off x="6572264" y="5143512"/>
              <a:ext cx="1857388" cy="500066"/>
            </a:xfrm>
            <a:prstGeom prst="wedgeRectCallout">
              <a:avLst>
                <a:gd name="adj1" fmla="val -108380"/>
                <a:gd name="adj2" fmla="val -75382"/>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1" u="none" strike="noStrike" cap="none" normalizeH="0" baseline="0">
                <a:ln>
                  <a:noFill/>
                </a:ln>
                <a:solidFill>
                  <a:schemeClr val="tx1"/>
                </a:solidFill>
                <a:effectLst/>
                <a:latin typeface="Tahoma" pitchFamily="34" charset="0"/>
                <a:ea typeface="新細明體" charset="-120"/>
              </a:endParaRPr>
            </a:p>
          </p:txBody>
        </p:sp>
        <p:sp>
          <p:nvSpPr>
            <p:cNvPr id="54" name="TextBox 53"/>
            <p:cNvSpPr txBox="1"/>
            <p:nvPr/>
          </p:nvSpPr>
          <p:spPr>
            <a:xfrm>
              <a:off x="6572264" y="5214950"/>
              <a:ext cx="1785950" cy="369332"/>
            </a:xfrm>
            <a:prstGeom prst="rect">
              <a:avLst/>
            </a:prstGeom>
            <a:noFill/>
          </p:spPr>
          <p:txBody>
            <a:bodyPr wrap="square" rtlCol="0">
              <a:spAutoFit/>
            </a:bodyPr>
            <a:lstStyle/>
            <a:p>
              <a:r>
                <a:rPr lang="en-US" sz="1800" b="1" dirty="0">
                  <a:solidFill>
                    <a:schemeClr val="bg1"/>
                  </a:solidFill>
                  <a:latin typeface="+mn-lt"/>
                </a:rPr>
                <a:t>Store data</a:t>
              </a:r>
              <a:endParaRPr lang="en-US" sz="1800" b="1" i="0" dirty="0">
                <a:solidFill>
                  <a:schemeClr val="bg1"/>
                </a:solidFill>
                <a:latin typeface="+mn-lt"/>
              </a:endParaRPr>
            </a:p>
          </p:txBody>
        </p:sp>
      </p:grpSp>
      <p:sp>
        <p:nvSpPr>
          <p:cNvPr id="7" name="Title 6"/>
          <p:cNvSpPr>
            <a:spLocks noGrp="1"/>
          </p:cNvSpPr>
          <p:nvPr>
            <p:ph type="title"/>
          </p:nvPr>
        </p:nvSpPr>
        <p:spPr>
          <a:xfrm>
            <a:off x="0" y="0"/>
            <a:ext cx="9144000" cy="838200"/>
          </a:xfrm>
        </p:spPr>
        <p:txBody>
          <a:bodyPr/>
          <a:lstStyle/>
          <a:p>
            <a:r>
              <a:rPr lang="en-AU" dirty="0"/>
              <a:t>Circular Doubly Linked Lists</a:t>
            </a:r>
            <a:endParaRPr lang="en-US" dirty="0"/>
          </a:p>
        </p:txBody>
      </p:sp>
    </p:spTree>
    <p:extLst>
      <p:ext uri="{BB962C8B-B14F-4D97-AF65-F5344CB8AC3E}">
        <p14:creationId xmlns:p14="http://schemas.microsoft.com/office/powerpoint/2010/main" val="1680465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02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802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80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98" grpId="0" animBg="1"/>
      <p:bldP spid="180299" grpId="0" animBg="1"/>
      <p:bldP spid="180300" grpId="0" animBg="1"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9144000" cy="838200"/>
          </a:xfrm>
        </p:spPr>
        <p:txBody>
          <a:bodyPr/>
          <a:lstStyle/>
          <a:p>
            <a:r>
              <a:rPr lang="en-AU" dirty="0"/>
              <a:t>Linked Lists of Lists</a:t>
            </a:r>
            <a:endParaRPr lang="en-US" dirty="0"/>
          </a:p>
        </p:txBody>
      </p:sp>
      <p:grpSp>
        <p:nvGrpSpPr>
          <p:cNvPr id="57" name="Group 3"/>
          <p:cNvGrpSpPr>
            <a:grpSpLocks/>
          </p:cNvGrpSpPr>
          <p:nvPr/>
        </p:nvGrpSpPr>
        <p:grpSpPr bwMode="auto">
          <a:xfrm>
            <a:off x="76200" y="762000"/>
            <a:ext cx="6553200" cy="1219200"/>
            <a:chOff x="192" y="1440"/>
            <a:chExt cx="4128" cy="768"/>
          </a:xfrm>
        </p:grpSpPr>
        <p:sp>
          <p:nvSpPr>
            <p:cNvPr id="58" name="Rectangle 4"/>
            <p:cNvSpPr>
              <a:spLocks noChangeArrowheads="1"/>
            </p:cNvSpPr>
            <p:nvPr/>
          </p:nvSpPr>
          <p:spPr bwMode="auto">
            <a:xfrm>
              <a:off x="768" y="1680"/>
              <a:ext cx="432" cy="288"/>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59" name="Line 5"/>
            <p:cNvSpPr>
              <a:spLocks noChangeShapeType="1"/>
            </p:cNvSpPr>
            <p:nvPr/>
          </p:nvSpPr>
          <p:spPr bwMode="auto">
            <a:xfrm>
              <a:off x="240" y="1824"/>
              <a:ext cx="528" cy="0"/>
            </a:xfrm>
            <a:prstGeom prst="line">
              <a:avLst/>
            </a:prstGeom>
            <a:noFill/>
            <a:ln w="57150">
              <a:solidFill>
                <a:srgbClr val="FF0000"/>
              </a:solidFill>
              <a:round/>
              <a:headEnd type="oval" w="med" len="med"/>
              <a:tailEnd type="triangle" w="med" len="med"/>
            </a:ln>
            <a:effectLst/>
          </p:spPr>
          <p:txBody>
            <a:bodyPr wrap="none"/>
            <a:lstStyle/>
            <a:p>
              <a:endParaRPr lang="en-US"/>
            </a:p>
          </p:txBody>
        </p:sp>
        <p:sp>
          <p:nvSpPr>
            <p:cNvPr id="60" name="Text Box 6"/>
            <p:cNvSpPr txBox="1">
              <a:spLocks noChangeArrowheads="1"/>
            </p:cNvSpPr>
            <p:nvPr/>
          </p:nvSpPr>
          <p:spPr bwMode="auto">
            <a:xfrm>
              <a:off x="192" y="1440"/>
              <a:ext cx="432" cy="288"/>
            </a:xfrm>
            <a:prstGeom prst="rect">
              <a:avLst/>
            </a:prstGeom>
            <a:noFill/>
            <a:ln w="9525">
              <a:noFill/>
              <a:miter lim="800000"/>
              <a:headEnd/>
              <a:tailEnd/>
            </a:ln>
            <a:effectLst/>
          </p:spPr>
          <p:txBody>
            <a:bodyPr>
              <a:spAutoFit/>
            </a:bodyPr>
            <a:lstStyle/>
            <a:p>
              <a:pPr eaLnBrk="1" hangingPunct="1">
                <a:spcBef>
                  <a:spcPct val="50000"/>
                </a:spcBef>
              </a:pPr>
              <a:r>
                <a:rPr lang="en-AU" sz="2400" dirty="0">
                  <a:latin typeface="Times New Roman" pitchFamily="18" charset="0"/>
                </a:rPr>
                <a:t>list</a:t>
              </a:r>
            </a:p>
          </p:txBody>
        </p:sp>
        <p:sp>
          <p:nvSpPr>
            <p:cNvPr id="61" name="Rectangle 7"/>
            <p:cNvSpPr>
              <a:spLocks noChangeArrowheads="1"/>
            </p:cNvSpPr>
            <p:nvPr/>
          </p:nvSpPr>
          <p:spPr bwMode="auto">
            <a:xfrm>
              <a:off x="1200" y="1680"/>
              <a:ext cx="432" cy="288"/>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2" name="Rectangle 8"/>
            <p:cNvSpPr>
              <a:spLocks noChangeArrowheads="1"/>
            </p:cNvSpPr>
            <p:nvPr/>
          </p:nvSpPr>
          <p:spPr bwMode="auto">
            <a:xfrm>
              <a:off x="1824" y="1680"/>
              <a:ext cx="432" cy="288"/>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3" name="Rectangle 9"/>
            <p:cNvSpPr>
              <a:spLocks noChangeArrowheads="1"/>
            </p:cNvSpPr>
            <p:nvPr/>
          </p:nvSpPr>
          <p:spPr bwMode="auto">
            <a:xfrm>
              <a:off x="2256" y="1680"/>
              <a:ext cx="432" cy="288"/>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4" name="Rectangle 10"/>
            <p:cNvSpPr>
              <a:spLocks noChangeArrowheads="1"/>
            </p:cNvSpPr>
            <p:nvPr/>
          </p:nvSpPr>
          <p:spPr bwMode="auto">
            <a:xfrm>
              <a:off x="2928" y="1680"/>
              <a:ext cx="432" cy="288"/>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5" name="Rectangle 11"/>
            <p:cNvSpPr>
              <a:spLocks noChangeArrowheads="1"/>
            </p:cNvSpPr>
            <p:nvPr/>
          </p:nvSpPr>
          <p:spPr bwMode="auto">
            <a:xfrm>
              <a:off x="3360" y="1680"/>
              <a:ext cx="432" cy="288"/>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6" name="Line 12"/>
            <p:cNvSpPr>
              <a:spLocks noChangeShapeType="1"/>
            </p:cNvSpPr>
            <p:nvPr/>
          </p:nvSpPr>
          <p:spPr bwMode="auto">
            <a:xfrm>
              <a:off x="4176" y="1824"/>
              <a:ext cx="144" cy="0"/>
            </a:xfrm>
            <a:prstGeom prst="line">
              <a:avLst/>
            </a:prstGeom>
            <a:noFill/>
            <a:ln w="38100">
              <a:solidFill>
                <a:schemeClr val="tx1"/>
              </a:solidFill>
              <a:prstDash val="sysDot"/>
              <a:round/>
              <a:headEnd/>
              <a:tailEnd/>
            </a:ln>
            <a:effectLst/>
          </p:spPr>
          <p:txBody>
            <a:bodyPr wrap="none"/>
            <a:lstStyle/>
            <a:p>
              <a:endParaRPr lang="en-US"/>
            </a:p>
          </p:txBody>
        </p:sp>
        <p:sp>
          <p:nvSpPr>
            <p:cNvPr id="67" name="Line 13"/>
            <p:cNvSpPr>
              <a:spLocks noChangeShapeType="1"/>
            </p:cNvSpPr>
            <p:nvPr/>
          </p:nvSpPr>
          <p:spPr bwMode="auto">
            <a:xfrm>
              <a:off x="1440" y="1824"/>
              <a:ext cx="384" cy="0"/>
            </a:xfrm>
            <a:prstGeom prst="line">
              <a:avLst/>
            </a:prstGeom>
            <a:noFill/>
            <a:ln w="57150">
              <a:solidFill>
                <a:schemeClr val="tx1"/>
              </a:solidFill>
              <a:round/>
              <a:headEnd type="oval" w="med" len="med"/>
              <a:tailEnd type="triangle" w="med" len="med"/>
            </a:ln>
            <a:effectLst/>
          </p:spPr>
          <p:txBody>
            <a:bodyPr wrap="none"/>
            <a:lstStyle/>
            <a:p>
              <a:endParaRPr lang="en-US"/>
            </a:p>
          </p:txBody>
        </p:sp>
        <p:sp>
          <p:nvSpPr>
            <p:cNvPr id="68" name="Line 14"/>
            <p:cNvSpPr>
              <a:spLocks noChangeShapeType="1"/>
            </p:cNvSpPr>
            <p:nvPr/>
          </p:nvSpPr>
          <p:spPr bwMode="auto">
            <a:xfrm>
              <a:off x="3600" y="1824"/>
              <a:ext cx="384" cy="0"/>
            </a:xfrm>
            <a:prstGeom prst="line">
              <a:avLst/>
            </a:prstGeom>
            <a:noFill/>
            <a:ln w="57150">
              <a:solidFill>
                <a:schemeClr val="tx1"/>
              </a:solidFill>
              <a:prstDash val="sysDot"/>
              <a:round/>
              <a:headEnd type="oval" w="med" len="med"/>
              <a:tailEnd type="triangle" w="med" len="med"/>
            </a:ln>
            <a:effectLst/>
          </p:spPr>
          <p:txBody>
            <a:bodyPr wrap="none"/>
            <a:lstStyle/>
            <a:p>
              <a:endParaRPr lang="en-US"/>
            </a:p>
          </p:txBody>
        </p:sp>
        <p:sp>
          <p:nvSpPr>
            <p:cNvPr id="69" name="Line 15"/>
            <p:cNvSpPr>
              <a:spLocks noChangeShapeType="1"/>
            </p:cNvSpPr>
            <p:nvPr/>
          </p:nvSpPr>
          <p:spPr bwMode="auto">
            <a:xfrm>
              <a:off x="2544" y="1824"/>
              <a:ext cx="336" cy="0"/>
            </a:xfrm>
            <a:prstGeom prst="line">
              <a:avLst/>
            </a:prstGeom>
            <a:noFill/>
            <a:ln w="57150">
              <a:solidFill>
                <a:schemeClr val="tx1"/>
              </a:solidFill>
              <a:round/>
              <a:headEnd type="oval" w="med" len="med"/>
              <a:tailEnd type="triangle" w="med" len="med"/>
            </a:ln>
            <a:effectLst/>
          </p:spPr>
          <p:txBody>
            <a:bodyPr wrap="none"/>
            <a:lstStyle/>
            <a:p>
              <a:endParaRPr lang="en-US"/>
            </a:p>
          </p:txBody>
        </p:sp>
        <p:sp>
          <p:nvSpPr>
            <p:cNvPr id="70" name="Line 16"/>
            <p:cNvSpPr>
              <a:spLocks noChangeShapeType="1"/>
            </p:cNvSpPr>
            <p:nvPr/>
          </p:nvSpPr>
          <p:spPr bwMode="auto">
            <a:xfrm flipH="1">
              <a:off x="3168" y="1824"/>
              <a:ext cx="0" cy="384"/>
            </a:xfrm>
            <a:prstGeom prst="line">
              <a:avLst/>
            </a:prstGeom>
            <a:noFill/>
            <a:ln w="57150">
              <a:solidFill>
                <a:schemeClr val="tx1"/>
              </a:solidFill>
              <a:prstDash val="sysDot"/>
              <a:round/>
              <a:headEnd type="oval" w="med" len="med"/>
              <a:tailEnd type="triangle" w="med" len="med"/>
            </a:ln>
            <a:effectLst/>
          </p:spPr>
          <p:txBody>
            <a:bodyPr wrap="none"/>
            <a:lstStyle/>
            <a:p>
              <a:endParaRPr lang="en-US"/>
            </a:p>
          </p:txBody>
        </p:sp>
      </p:grpSp>
      <p:sp>
        <p:nvSpPr>
          <p:cNvPr id="71" name="Rectangle 18"/>
          <p:cNvSpPr>
            <a:spLocks noChangeArrowheads="1"/>
          </p:cNvSpPr>
          <p:nvPr/>
        </p:nvSpPr>
        <p:spPr bwMode="auto">
          <a:xfrm>
            <a:off x="1828800" y="3733800"/>
            <a:ext cx="685800" cy="457200"/>
          </a:xfrm>
          <a:prstGeom prst="rect">
            <a:avLst/>
          </a:prstGeom>
          <a:solidFill>
            <a:schemeClr val="accent3"/>
          </a:solidFill>
          <a:ln w="9525">
            <a:solidFill>
              <a:schemeClr val="folHlink"/>
            </a:solidFill>
            <a:miter lim="800000"/>
            <a:headEnd/>
            <a:tailEnd/>
          </a:ln>
          <a:effectLst/>
        </p:spPr>
        <p:txBody>
          <a:bodyPr wrap="none" anchor="ctr"/>
          <a:lstStyle/>
          <a:p>
            <a:endParaRPr lang="en-US"/>
          </a:p>
        </p:txBody>
      </p:sp>
      <p:grpSp>
        <p:nvGrpSpPr>
          <p:cNvPr id="72" name="Group 19"/>
          <p:cNvGrpSpPr>
            <a:grpSpLocks/>
          </p:cNvGrpSpPr>
          <p:nvPr/>
        </p:nvGrpSpPr>
        <p:grpSpPr bwMode="auto">
          <a:xfrm>
            <a:off x="1828800" y="3962400"/>
            <a:ext cx="685800" cy="1066800"/>
            <a:chOff x="1056" y="2688"/>
            <a:chExt cx="432" cy="672"/>
          </a:xfrm>
        </p:grpSpPr>
        <p:sp>
          <p:nvSpPr>
            <p:cNvPr id="73" name="Line 20"/>
            <p:cNvSpPr>
              <a:spLocks noChangeShapeType="1"/>
            </p:cNvSpPr>
            <p:nvPr/>
          </p:nvSpPr>
          <p:spPr bwMode="auto">
            <a:xfrm flipH="1">
              <a:off x="1248" y="2688"/>
              <a:ext cx="0" cy="384"/>
            </a:xfrm>
            <a:prstGeom prst="line">
              <a:avLst/>
            </a:prstGeom>
            <a:noFill/>
            <a:ln w="57150">
              <a:solidFill>
                <a:schemeClr val="folHlink"/>
              </a:solidFill>
              <a:round/>
              <a:headEnd type="oval" w="med" len="med"/>
              <a:tailEnd type="triangle" w="med" len="med"/>
            </a:ln>
            <a:effectLst/>
          </p:spPr>
          <p:txBody>
            <a:bodyPr wrap="none"/>
            <a:lstStyle/>
            <a:p>
              <a:endParaRPr lang="en-US"/>
            </a:p>
          </p:txBody>
        </p:sp>
        <p:sp>
          <p:nvSpPr>
            <p:cNvPr id="74" name="Rectangle 21"/>
            <p:cNvSpPr>
              <a:spLocks noChangeArrowheads="1"/>
            </p:cNvSpPr>
            <p:nvPr/>
          </p:nvSpPr>
          <p:spPr bwMode="auto">
            <a:xfrm>
              <a:off x="1056" y="3072"/>
              <a:ext cx="432" cy="288"/>
            </a:xfrm>
            <a:prstGeom prst="rect">
              <a:avLst/>
            </a:prstGeom>
            <a:solidFill>
              <a:schemeClr val="hlink"/>
            </a:solidFill>
            <a:ln w="9525">
              <a:solidFill>
                <a:schemeClr val="folHlink"/>
              </a:solidFill>
              <a:miter lim="800000"/>
              <a:headEnd/>
              <a:tailEnd/>
            </a:ln>
            <a:effectLst/>
          </p:spPr>
          <p:txBody>
            <a:bodyPr wrap="none" anchor="ctr"/>
            <a:lstStyle/>
            <a:p>
              <a:pPr algn="ctr" eaLnBrk="1" hangingPunct="1"/>
              <a:r>
                <a:rPr lang="en-AU" sz="2000" dirty="0" err="1">
                  <a:solidFill>
                    <a:schemeClr val="bg1"/>
                  </a:solidFill>
                  <a:latin typeface="Times New Roman" pitchFamily="18" charset="0"/>
                </a:rPr>
                <a:t>DataA</a:t>
              </a:r>
              <a:endParaRPr lang="en-AU" sz="2000" dirty="0">
                <a:solidFill>
                  <a:schemeClr val="bg1"/>
                </a:solidFill>
                <a:latin typeface="Times New Roman" pitchFamily="18" charset="0"/>
              </a:endParaRPr>
            </a:p>
          </p:txBody>
        </p:sp>
      </p:grpSp>
      <p:sp>
        <p:nvSpPr>
          <p:cNvPr id="75" name="Rectangle 22"/>
          <p:cNvSpPr>
            <a:spLocks noChangeArrowheads="1"/>
          </p:cNvSpPr>
          <p:nvPr/>
        </p:nvSpPr>
        <p:spPr bwMode="auto">
          <a:xfrm>
            <a:off x="2514600" y="3733800"/>
            <a:ext cx="685800" cy="457200"/>
          </a:xfrm>
          <a:prstGeom prst="rect">
            <a:avLst/>
          </a:prstGeom>
          <a:solidFill>
            <a:schemeClr val="accent3"/>
          </a:solidFill>
          <a:ln w="9525">
            <a:solidFill>
              <a:schemeClr val="folHlink"/>
            </a:solidFill>
            <a:miter lim="800000"/>
            <a:headEnd/>
            <a:tailEnd/>
          </a:ln>
          <a:effectLst/>
        </p:spPr>
        <p:txBody>
          <a:bodyPr wrap="none" anchor="ctr"/>
          <a:lstStyle/>
          <a:p>
            <a:endParaRPr lang="en-US"/>
          </a:p>
        </p:txBody>
      </p:sp>
      <p:sp>
        <p:nvSpPr>
          <p:cNvPr id="76" name="Rectangle 23"/>
          <p:cNvSpPr>
            <a:spLocks noChangeArrowheads="1"/>
          </p:cNvSpPr>
          <p:nvPr/>
        </p:nvSpPr>
        <p:spPr bwMode="auto">
          <a:xfrm>
            <a:off x="3505200" y="3733800"/>
            <a:ext cx="685800" cy="457200"/>
          </a:xfrm>
          <a:prstGeom prst="rect">
            <a:avLst/>
          </a:prstGeom>
          <a:solidFill>
            <a:schemeClr val="accent3"/>
          </a:solidFill>
          <a:ln w="9525">
            <a:solidFill>
              <a:schemeClr val="folHlink"/>
            </a:solidFill>
            <a:miter lim="800000"/>
            <a:headEnd/>
            <a:tailEnd/>
          </a:ln>
          <a:effectLst/>
        </p:spPr>
        <p:txBody>
          <a:bodyPr wrap="none" anchor="ctr"/>
          <a:lstStyle/>
          <a:p>
            <a:endParaRPr lang="en-US"/>
          </a:p>
        </p:txBody>
      </p:sp>
      <p:sp>
        <p:nvSpPr>
          <p:cNvPr id="77" name="Rectangle 24"/>
          <p:cNvSpPr>
            <a:spLocks noChangeArrowheads="1"/>
          </p:cNvSpPr>
          <p:nvPr/>
        </p:nvSpPr>
        <p:spPr bwMode="auto">
          <a:xfrm>
            <a:off x="4191000" y="3733800"/>
            <a:ext cx="685800" cy="457200"/>
          </a:xfrm>
          <a:prstGeom prst="rect">
            <a:avLst/>
          </a:prstGeom>
          <a:solidFill>
            <a:schemeClr val="accent3"/>
          </a:solidFill>
          <a:ln w="9525">
            <a:solidFill>
              <a:schemeClr val="folHlink"/>
            </a:solidFill>
            <a:miter lim="800000"/>
            <a:headEnd/>
            <a:tailEnd/>
          </a:ln>
          <a:effectLst/>
        </p:spPr>
        <p:txBody>
          <a:bodyPr wrap="none" anchor="ctr"/>
          <a:lstStyle/>
          <a:p>
            <a:endParaRPr lang="en-US"/>
          </a:p>
        </p:txBody>
      </p:sp>
      <p:sp>
        <p:nvSpPr>
          <p:cNvPr id="78" name="Rectangle 25"/>
          <p:cNvSpPr>
            <a:spLocks noChangeArrowheads="1"/>
          </p:cNvSpPr>
          <p:nvPr/>
        </p:nvSpPr>
        <p:spPr bwMode="auto">
          <a:xfrm>
            <a:off x="5257800" y="3733800"/>
            <a:ext cx="685800" cy="457200"/>
          </a:xfrm>
          <a:prstGeom prst="rect">
            <a:avLst/>
          </a:prstGeom>
          <a:solidFill>
            <a:schemeClr val="accent3"/>
          </a:solidFill>
          <a:ln w="9525">
            <a:solidFill>
              <a:schemeClr val="folHlink"/>
            </a:solidFill>
            <a:miter lim="800000"/>
            <a:headEnd/>
            <a:tailEnd/>
          </a:ln>
          <a:effectLst/>
        </p:spPr>
        <p:txBody>
          <a:bodyPr wrap="none" anchor="ctr"/>
          <a:lstStyle/>
          <a:p>
            <a:endParaRPr lang="en-US"/>
          </a:p>
        </p:txBody>
      </p:sp>
      <p:sp>
        <p:nvSpPr>
          <p:cNvPr id="79" name="Rectangle 26"/>
          <p:cNvSpPr>
            <a:spLocks noChangeArrowheads="1"/>
          </p:cNvSpPr>
          <p:nvPr/>
        </p:nvSpPr>
        <p:spPr bwMode="auto">
          <a:xfrm>
            <a:off x="5943600" y="3733800"/>
            <a:ext cx="685800" cy="457200"/>
          </a:xfrm>
          <a:prstGeom prst="rect">
            <a:avLst/>
          </a:prstGeom>
          <a:solidFill>
            <a:schemeClr val="accent3"/>
          </a:solidFill>
          <a:ln w="9525">
            <a:solidFill>
              <a:schemeClr val="folHlink"/>
            </a:solidFill>
            <a:miter lim="800000"/>
            <a:headEnd/>
            <a:tailEnd/>
          </a:ln>
          <a:effectLst/>
        </p:spPr>
        <p:txBody>
          <a:bodyPr wrap="none" anchor="ctr"/>
          <a:lstStyle/>
          <a:p>
            <a:endParaRPr lang="en-US"/>
          </a:p>
        </p:txBody>
      </p:sp>
      <p:sp>
        <p:nvSpPr>
          <p:cNvPr id="80" name="Line 27"/>
          <p:cNvSpPr>
            <a:spLocks noChangeShapeType="1"/>
          </p:cNvSpPr>
          <p:nvPr/>
        </p:nvSpPr>
        <p:spPr bwMode="auto">
          <a:xfrm>
            <a:off x="7239000" y="3962400"/>
            <a:ext cx="228600" cy="0"/>
          </a:xfrm>
          <a:prstGeom prst="line">
            <a:avLst/>
          </a:prstGeom>
          <a:noFill/>
          <a:ln w="38100">
            <a:solidFill>
              <a:schemeClr val="folHlink"/>
            </a:solidFill>
            <a:prstDash val="sysDot"/>
            <a:round/>
            <a:headEnd/>
            <a:tailEnd/>
          </a:ln>
          <a:effectLst/>
        </p:spPr>
        <p:txBody>
          <a:bodyPr wrap="none"/>
          <a:lstStyle/>
          <a:p>
            <a:endParaRPr lang="en-US"/>
          </a:p>
        </p:txBody>
      </p:sp>
      <p:sp>
        <p:nvSpPr>
          <p:cNvPr id="81" name="Line 28"/>
          <p:cNvSpPr>
            <a:spLocks noChangeShapeType="1"/>
          </p:cNvSpPr>
          <p:nvPr/>
        </p:nvSpPr>
        <p:spPr bwMode="auto">
          <a:xfrm>
            <a:off x="2895600" y="3962400"/>
            <a:ext cx="609600" cy="0"/>
          </a:xfrm>
          <a:prstGeom prst="line">
            <a:avLst/>
          </a:prstGeom>
          <a:noFill/>
          <a:ln w="57150">
            <a:solidFill>
              <a:schemeClr val="folHlink"/>
            </a:solidFill>
            <a:round/>
            <a:headEnd type="oval" w="med" len="med"/>
            <a:tailEnd type="triangle" w="med" len="med"/>
          </a:ln>
          <a:effectLst/>
        </p:spPr>
        <p:txBody>
          <a:bodyPr wrap="none"/>
          <a:lstStyle/>
          <a:p>
            <a:endParaRPr lang="en-US"/>
          </a:p>
        </p:txBody>
      </p:sp>
      <p:sp>
        <p:nvSpPr>
          <p:cNvPr id="82" name="Line 29"/>
          <p:cNvSpPr>
            <a:spLocks noChangeShapeType="1"/>
          </p:cNvSpPr>
          <p:nvPr/>
        </p:nvSpPr>
        <p:spPr bwMode="auto">
          <a:xfrm>
            <a:off x="6477000" y="3962400"/>
            <a:ext cx="609600" cy="0"/>
          </a:xfrm>
          <a:prstGeom prst="line">
            <a:avLst/>
          </a:prstGeom>
          <a:noFill/>
          <a:ln w="57150">
            <a:solidFill>
              <a:schemeClr val="folHlink"/>
            </a:solidFill>
            <a:prstDash val="sysDot"/>
            <a:round/>
            <a:headEnd type="oval" w="med" len="med"/>
            <a:tailEnd type="triangle" w="med" len="med"/>
          </a:ln>
          <a:effectLst/>
        </p:spPr>
        <p:txBody>
          <a:bodyPr wrap="none"/>
          <a:lstStyle/>
          <a:p>
            <a:endParaRPr lang="en-US"/>
          </a:p>
        </p:txBody>
      </p:sp>
      <p:sp>
        <p:nvSpPr>
          <p:cNvPr id="83" name="Line 30"/>
          <p:cNvSpPr>
            <a:spLocks noChangeShapeType="1"/>
          </p:cNvSpPr>
          <p:nvPr/>
        </p:nvSpPr>
        <p:spPr bwMode="auto">
          <a:xfrm>
            <a:off x="4648200" y="3962400"/>
            <a:ext cx="533400" cy="0"/>
          </a:xfrm>
          <a:prstGeom prst="line">
            <a:avLst/>
          </a:prstGeom>
          <a:noFill/>
          <a:ln w="57150">
            <a:solidFill>
              <a:schemeClr val="folHlink"/>
            </a:solidFill>
            <a:round/>
            <a:headEnd type="oval" w="med" len="med"/>
            <a:tailEnd type="triangle" w="med" len="med"/>
          </a:ln>
          <a:effectLst/>
        </p:spPr>
        <p:txBody>
          <a:bodyPr wrap="none"/>
          <a:lstStyle/>
          <a:p>
            <a:endParaRPr lang="en-US"/>
          </a:p>
        </p:txBody>
      </p:sp>
      <p:grpSp>
        <p:nvGrpSpPr>
          <p:cNvPr id="84" name="Group 31"/>
          <p:cNvGrpSpPr>
            <a:grpSpLocks/>
          </p:cNvGrpSpPr>
          <p:nvPr/>
        </p:nvGrpSpPr>
        <p:grpSpPr bwMode="auto">
          <a:xfrm>
            <a:off x="3505200" y="3962400"/>
            <a:ext cx="685800" cy="1066800"/>
            <a:chOff x="1056" y="2688"/>
            <a:chExt cx="432" cy="672"/>
          </a:xfrm>
        </p:grpSpPr>
        <p:sp>
          <p:nvSpPr>
            <p:cNvPr id="85" name="Line 32"/>
            <p:cNvSpPr>
              <a:spLocks noChangeShapeType="1"/>
            </p:cNvSpPr>
            <p:nvPr/>
          </p:nvSpPr>
          <p:spPr bwMode="auto">
            <a:xfrm flipH="1">
              <a:off x="1248" y="2688"/>
              <a:ext cx="0" cy="384"/>
            </a:xfrm>
            <a:prstGeom prst="line">
              <a:avLst/>
            </a:prstGeom>
            <a:noFill/>
            <a:ln w="57150">
              <a:solidFill>
                <a:schemeClr val="folHlink"/>
              </a:solidFill>
              <a:round/>
              <a:headEnd type="oval" w="med" len="med"/>
              <a:tailEnd type="triangle" w="med" len="med"/>
            </a:ln>
            <a:effectLst/>
          </p:spPr>
          <p:txBody>
            <a:bodyPr wrap="none"/>
            <a:lstStyle/>
            <a:p>
              <a:endParaRPr lang="en-US"/>
            </a:p>
          </p:txBody>
        </p:sp>
        <p:sp>
          <p:nvSpPr>
            <p:cNvPr id="86" name="Rectangle 33"/>
            <p:cNvSpPr>
              <a:spLocks noChangeArrowheads="1"/>
            </p:cNvSpPr>
            <p:nvPr/>
          </p:nvSpPr>
          <p:spPr bwMode="auto">
            <a:xfrm>
              <a:off x="1056" y="3072"/>
              <a:ext cx="432" cy="288"/>
            </a:xfrm>
            <a:prstGeom prst="rect">
              <a:avLst/>
            </a:prstGeom>
            <a:solidFill>
              <a:schemeClr val="hlink"/>
            </a:solidFill>
            <a:ln w="9525">
              <a:solidFill>
                <a:schemeClr val="folHlink"/>
              </a:solidFill>
              <a:miter lim="800000"/>
              <a:headEnd/>
              <a:tailEnd/>
            </a:ln>
            <a:effectLst/>
          </p:spPr>
          <p:txBody>
            <a:bodyPr wrap="none" anchor="ctr"/>
            <a:lstStyle/>
            <a:p>
              <a:pPr algn="ctr" eaLnBrk="1" hangingPunct="1"/>
              <a:r>
                <a:rPr lang="en-AU" sz="2000" dirty="0" err="1">
                  <a:solidFill>
                    <a:schemeClr val="bg1"/>
                  </a:solidFill>
                  <a:latin typeface="Times New Roman" pitchFamily="18" charset="0"/>
                </a:rPr>
                <a:t>DataB</a:t>
              </a:r>
              <a:endParaRPr lang="en-AU" sz="2000" dirty="0">
                <a:solidFill>
                  <a:schemeClr val="bg1"/>
                </a:solidFill>
                <a:latin typeface="Times New Roman" pitchFamily="18" charset="0"/>
              </a:endParaRPr>
            </a:p>
          </p:txBody>
        </p:sp>
      </p:grpSp>
      <p:grpSp>
        <p:nvGrpSpPr>
          <p:cNvPr id="87" name="Group 34"/>
          <p:cNvGrpSpPr>
            <a:grpSpLocks/>
          </p:cNvGrpSpPr>
          <p:nvPr/>
        </p:nvGrpSpPr>
        <p:grpSpPr bwMode="auto">
          <a:xfrm>
            <a:off x="5334000" y="3962400"/>
            <a:ext cx="685800" cy="1066800"/>
            <a:chOff x="1056" y="2688"/>
            <a:chExt cx="432" cy="672"/>
          </a:xfrm>
        </p:grpSpPr>
        <p:sp>
          <p:nvSpPr>
            <p:cNvPr id="88" name="Line 35"/>
            <p:cNvSpPr>
              <a:spLocks noChangeShapeType="1"/>
            </p:cNvSpPr>
            <p:nvPr/>
          </p:nvSpPr>
          <p:spPr bwMode="auto">
            <a:xfrm flipH="1">
              <a:off x="1248" y="2688"/>
              <a:ext cx="0" cy="384"/>
            </a:xfrm>
            <a:prstGeom prst="line">
              <a:avLst/>
            </a:prstGeom>
            <a:noFill/>
            <a:ln w="57150">
              <a:solidFill>
                <a:schemeClr val="folHlink"/>
              </a:solidFill>
              <a:round/>
              <a:headEnd type="oval" w="med" len="med"/>
              <a:tailEnd type="triangle" w="med" len="med"/>
            </a:ln>
            <a:effectLst/>
          </p:spPr>
          <p:txBody>
            <a:bodyPr wrap="none"/>
            <a:lstStyle/>
            <a:p>
              <a:endParaRPr lang="en-US"/>
            </a:p>
          </p:txBody>
        </p:sp>
        <p:sp>
          <p:nvSpPr>
            <p:cNvPr id="89" name="Rectangle 36"/>
            <p:cNvSpPr>
              <a:spLocks noChangeArrowheads="1"/>
            </p:cNvSpPr>
            <p:nvPr/>
          </p:nvSpPr>
          <p:spPr bwMode="auto">
            <a:xfrm>
              <a:off x="1056" y="3072"/>
              <a:ext cx="432" cy="288"/>
            </a:xfrm>
            <a:prstGeom prst="rect">
              <a:avLst/>
            </a:prstGeom>
            <a:solidFill>
              <a:schemeClr val="hlink"/>
            </a:solidFill>
            <a:ln w="9525">
              <a:solidFill>
                <a:schemeClr val="folHlink"/>
              </a:solidFill>
              <a:miter lim="800000"/>
              <a:headEnd/>
              <a:tailEnd/>
            </a:ln>
            <a:effectLst/>
          </p:spPr>
          <p:txBody>
            <a:bodyPr wrap="none" anchor="ctr"/>
            <a:lstStyle/>
            <a:p>
              <a:pPr algn="ctr" eaLnBrk="1" hangingPunct="1"/>
              <a:r>
                <a:rPr lang="en-AU" sz="2000" dirty="0" err="1">
                  <a:solidFill>
                    <a:schemeClr val="bg1"/>
                  </a:solidFill>
                  <a:latin typeface="Times New Roman" pitchFamily="18" charset="0"/>
                </a:rPr>
                <a:t>DataC</a:t>
              </a:r>
              <a:endParaRPr lang="en-AU" sz="2000" dirty="0">
                <a:solidFill>
                  <a:schemeClr val="bg1"/>
                </a:solidFill>
                <a:latin typeface="Times New Roman" pitchFamily="18" charset="0"/>
              </a:endParaRPr>
            </a:p>
          </p:txBody>
        </p:sp>
      </p:grpSp>
      <p:grpSp>
        <p:nvGrpSpPr>
          <p:cNvPr id="90" name="Group 37"/>
          <p:cNvGrpSpPr>
            <a:grpSpLocks/>
          </p:cNvGrpSpPr>
          <p:nvPr/>
        </p:nvGrpSpPr>
        <p:grpSpPr bwMode="auto">
          <a:xfrm>
            <a:off x="1295400" y="1371600"/>
            <a:ext cx="533400" cy="2590800"/>
            <a:chOff x="960" y="1824"/>
            <a:chExt cx="336" cy="1632"/>
          </a:xfrm>
        </p:grpSpPr>
        <p:sp>
          <p:nvSpPr>
            <p:cNvPr id="91" name="Line 38"/>
            <p:cNvSpPr>
              <a:spLocks noChangeShapeType="1"/>
            </p:cNvSpPr>
            <p:nvPr/>
          </p:nvSpPr>
          <p:spPr bwMode="auto">
            <a:xfrm>
              <a:off x="960" y="3456"/>
              <a:ext cx="336" cy="0"/>
            </a:xfrm>
            <a:prstGeom prst="line">
              <a:avLst/>
            </a:prstGeom>
            <a:noFill/>
            <a:ln w="57150">
              <a:solidFill>
                <a:schemeClr val="tx1"/>
              </a:solidFill>
              <a:round/>
              <a:headEnd/>
              <a:tailEnd type="triangle" w="med" len="med"/>
            </a:ln>
            <a:effectLst/>
          </p:spPr>
          <p:txBody>
            <a:bodyPr wrap="none"/>
            <a:lstStyle/>
            <a:p>
              <a:endParaRPr lang="en-US"/>
            </a:p>
          </p:txBody>
        </p:sp>
        <p:sp>
          <p:nvSpPr>
            <p:cNvPr id="92" name="Line 39"/>
            <p:cNvSpPr>
              <a:spLocks noChangeShapeType="1"/>
            </p:cNvSpPr>
            <p:nvPr/>
          </p:nvSpPr>
          <p:spPr bwMode="auto">
            <a:xfrm>
              <a:off x="960" y="1824"/>
              <a:ext cx="0" cy="1632"/>
            </a:xfrm>
            <a:prstGeom prst="line">
              <a:avLst/>
            </a:prstGeom>
            <a:noFill/>
            <a:ln w="57150">
              <a:solidFill>
                <a:schemeClr val="tx1"/>
              </a:solidFill>
              <a:round/>
              <a:headEnd type="oval" w="med" len="med"/>
              <a:tailEnd/>
            </a:ln>
            <a:effectLst/>
          </p:spPr>
          <p:txBody>
            <a:bodyPr wrap="none"/>
            <a:lstStyle/>
            <a:p>
              <a:endParaRPr lang="en-US"/>
            </a:p>
          </p:txBody>
        </p:sp>
      </p:grpSp>
      <p:sp>
        <p:nvSpPr>
          <p:cNvPr id="93" name="Rectangle 41"/>
          <p:cNvSpPr>
            <a:spLocks noChangeArrowheads="1"/>
          </p:cNvSpPr>
          <p:nvPr/>
        </p:nvSpPr>
        <p:spPr bwMode="auto">
          <a:xfrm>
            <a:off x="3276600" y="2209800"/>
            <a:ext cx="685800" cy="457200"/>
          </a:xfrm>
          <a:prstGeom prst="rect">
            <a:avLst/>
          </a:prstGeom>
          <a:solidFill>
            <a:schemeClr val="accent6"/>
          </a:solidFill>
          <a:ln w="9525">
            <a:solidFill>
              <a:schemeClr val="hlink"/>
            </a:solidFill>
            <a:miter lim="800000"/>
            <a:headEnd/>
            <a:tailEnd/>
          </a:ln>
          <a:effectLst/>
        </p:spPr>
        <p:txBody>
          <a:bodyPr wrap="none" anchor="ctr"/>
          <a:lstStyle/>
          <a:p>
            <a:endParaRPr lang="en-US"/>
          </a:p>
        </p:txBody>
      </p:sp>
      <p:grpSp>
        <p:nvGrpSpPr>
          <p:cNvPr id="94" name="Group 42"/>
          <p:cNvGrpSpPr>
            <a:grpSpLocks/>
          </p:cNvGrpSpPr>
          <p:nvPr/>
        </p:nvGrpSpPr>
        <p:grpSpPr bwMode="auto">
          <a:xfrm>
            <a:off x="3276600" y="2438400"/>
            <a:ext cx="685800" cy="1066800"/>
            <a:chOff x="1056" y="2688"/>
            <a:chExt cx="432" cy="672"/>
          </a:xfrm>
        </p:grpSpPr>
        <p:sp>
          <p:nvSpPr>
            <p:cNvPr id="95" name="Line 43"/>
            <p:cNvSpPr>
              <a:spLocks noChangeShapeType="1"/>
            </p:cNvSpPr>
            <p:nvPr/>
          </p:nvSpPr>
          <p:spPr bwMode="auto">
            <a:xfrm flipH="1">
              <a:off x="1248" y="2688"/>
              <a:ext cx="0" cy="384"/>
            </a:xfrm>
            <a:prstGeom prst="line">
              <a:avLst/>
            </a:prstGeom>
            <a:noFill/>
            <a:ln w="57150">
              <a:solidFill>
                <a:schemeClr val="hlink"/>
              </a:solidFill>
              <a:round/>
              <a:headEnd type="oval" w="med" len="med"/>
              <a:tailEnd type="triangle" w="med" len="med"/>
            </a:ln>
            <a:effectLst/>
          </p:spPr>
          <p:txBody>
            <a:bodyPr wrap="none"/>
            <a:lstStyle/>
            <a:p>
              <a:endParaRPr lang="en-US"/>
            </a:p>
          </p:txBody>
        </p:sp>
        <p:sp>
          <p:nvSpPr>
            <p:cNvPr id="96" name="Rectangle 44"/>
            <p:cNvSpPr>
              <a:spLocks noChangeArrowheads="1"/>
            </p:cNvSpPr>
            <p:nvPr/>
          </p:nvSpPr>
          <p:spPr bwMode="auto">
            <a:xfrm>
              <a:off x="1056" y="3072"/>
              <a:ext cx="432" cy="288"/>
            </a:xfrm>
            <a:prstGeom prst="rect">
              <a:avLst/>
            </a:prstGeom>
            <a:solidFill>
              <a:schemeClr val="tx2"/>
            </a:solidFill>
            <a:ln w="9525">
              <a:solidFill>
                <a:schemeClr val="hlink"/>
              </a:solidFill>
              <a:miter lim="800000"/>
              <a:headEnd/>
              <a:tailEnd/>
            </a:ln>
            <a:effectLst/>
          </p:spPr>
          <p:txBody>
            <a:bodyPr wrap="none" anchor="ctr"/>
            <a:lstStyle/>
            <a:p>
              <a:pPr algn="ctr" eaLnBrk="1" hangingPunct="1"/>
              <a:r>
                <a:rPr lang="en-AU" sz="2000">
                  <a:solidFill>
                    <a:schemeClr val="bg2"/>
                  </a:solidFill>
                  <a:latin typeface="Times New Roman" pitchFamily="18" charset="0"/>
                </a:rPr>
                <a:t>Data1</a:t>
              </a:r>
            </a:p>
          </p:txBody>
        </p:sp>
      </p:grpSp>
      <p:sp>
        <p:nvSpPr>
          <p:cNvPr id="97" name="Rectangle 45"/>
          <p:cNvSpPr>
            <a:spLocks noChangeArrowheads="1"/>
          </p:cNvSpPr>
          <p:nvPr/>
        </p:nvSpPr>
        <p:spPr bwMode="auto">
          <a:xfrm>
            <a:off x="3962400" y="2209800"/>
            <a:ext cx="685800" cy="457200"/>
          </a:xfrm>
          <a:prstGeom prst="rect">
            <a:avLst/>
          </a:prstGeom>
          <a:solidFill>
            <a:schemeClr val="accent6"/>
          </a:solidFill>
          <a:ln w="9525">
            <a:solidFill>
              <a:schemeClr val="hlink"/>
            </a:solidFill>
            <a:miter lim="800000"/>
            <a:headEnd/>
            <a:tailEnd/>
          </a:ln>
          <a:effectLst/>
        </p:spPr>
        <p:txBody>
          <a:bodyPr wrap="none" anchor="ctr"/>
          <a:lstStyle/>
          <a:p>
            <a:endParaRPr lang="en-US"/>
          </a:p>
        </p:txBody>
      </p:sp>
      <p:sp>
        <p:nvSpPr>
          <p:cNvPr id="98" name="Rectangle 46"/>
          <p:cNvSpPr>
            <a:spLocks noChangeArrowheads="1"/>
          </p:cNvSpPr>
          <p:nvPr/>
        </p:nvSpPr>
        <p:spPr bwMode="auto">
          <a:xfrm>
            <a:off x="4953000" y="2209800"/>
            <a:ext cx="685800" cy="457200"/>
          </a:xfrm>
          <a:prstGeom prst="rect">
            <a:avLst/>
          </a:prstGeom>
          <a:solidFill>
            <a:schemeClr val="accent6"/>
          </a:solidFill>
          <a:ln w="9525">
            <a:solidFill>
              <a:schemeClr val="hlink"/>
            </a:solidFill>
            <a:miter lim="800000"/>
            <a:headEnd/>
            <a:tailEnd/>
          </a:ln>
          <a:effectLst/>
        </p:spPr>
        <p:txBody>
          <a:bodyPr wrap="none" anchor="ctr"/>
          <a:lstStyle/>
          <a:p>
            <a:endParaRPr lang="en-US"/>
          </a:p>
        </p:txBody>
      </p:sp>
      <p:sp>
        <p:nvSpPr>
          <p:cNvPr id="99" name="Rectangle 47"/>
          <p:cNvSpPr>
            <a:spLocks noChangeArrowheads="1"/>
          </p:cNvSpPr>
          <p:nvPr/>
        </p:nvSpPr>
        <p:spPr bwMode="auto">
          <a:xfrm>
            <a:off x="5638800" y="2209800"/>
            <a:ext cx="685800" cy="457200"/>
          </a:xfrm>
          <a:prstGeom prst="rect">
            <a:avLst/>
          </a:prstGeom>
          <a:solidFill>
            <a:schemeClr val="accent6"/>
          </a:solidFill>
          <a:ln w="9525">
            <a:solidFill>
              <a:schemeClr val="hlink"/>
            </a:solidFill>
            <a:miter lim="800000"/>
            <a:headEnd/>
            <a:tailEnd/>
          </a:ln>
          <a:effectLst/>
        </p:spPr>
        <p:txBody>
          <a:bodyPr wrap="none" anchor="ctr"/>
          <a:lstStyle/>
          <a:p>
            <a:endParaRPr lang="en-US"/>
          </a:p>
        </p:txBody>
      </p:sp>
      <p:sp>
        <p:nvSpPr>
          <p:cNvPr id="100" name="Rectangle 48"/>
          <p:cNvSpPr>
            <a:spLocks noChangeArrowheads="1"/>
          </p:cNvSpPr>
          <p:nvPr/>
        </p:nvSpPr>
        <p:spPr bwMode="auto">
          <a:xfrm>
            <a:off x="6705600" y="2209800"/>
            <a:ext cx="685800" cy="457200"/>
          </a:xfrm>
          <a:prstGeom prst="rect">
            <a:avLst/>
          </a:prstGeom>
          <a:solidFill>
            <a:schemeClr val="accent6"/>
          </a:solidFill>
          <a:ln w="9525">
            <a:solidFill>
              <a:schemeClr val="hlink"/>
            </a:solidFill>
            <a:miter lim="800000"/>
            <a:headEnd/>
            <a:tailEnd/>
          </a:ln>
          <a:effectLst/>
        </p:spPr>
        <p:txBody>
          <a:bodyPr wrap="none" anchor="ctr"/>
          <a:lstStyle/>
          <a:p>
            <a:endParaRPr lang="en-US"/>
          </a:p>
        </p:txBody>
      </p:sp>
      <p:sp>
        <p:nvSpPr>
          <p:cNvPr id="101" name="Rectangle 49"/>
          <p:cNvSpPr>
            <a:spLocks noChangeArrowheads="1"/>
          </p:cNvSpPr>
          <p:nvPr/>
        </p:nvSpPr>
        <p:spPr bwMode="auto">
          <a:xfrm>
            <a:off x="7391400" y="2209800"/>
            <a:ext cx="685800" cy="457200"/>
          </a:xfrm>
          <a:prstGeom prst="rect">
            <a:avLst/>
          </a:prstGeom>
          <a:solidFill>
            <a:schemeClr val="accent6"/>
          </a:solidFill>
          <a:ln w="9525">
            <a:solidFill>
              <a:schemeClr val="hlink"/>
            </a:solidFill>
            <a:miter lim="800000"/>
            <a:headEnd/>
            <a:tailEnd/>
          </a:ln>
          <a:effectLst/>
        </p:spPr>
        <p:txBody>
          <a:bodyPr wrap="none" anchor="ctr"/>
          <a:lstStyle/>
          <a:p>
            <a:endParaRPr lang="en-US"/>
          </a:p>
        </p:txBody>
      </p:sp>
      <p:sp>
        <p:nvSpPr>
          <p:cNvPr id="102" name="Line 50"/>
          <p:cNvSpPr>
            <a:spLocks noChangeShapeType="1"/>
          </p:cNvSpPr>
          <p:nvPr/>
        </p:nvSpPr>
        <p:spPr bwMode="auto">
          <a:xfrm>
            <a:off x="8686800" y="2438400"/>
            <a:ext cx="228600" cy="0"/>
          </a:xfrm>
          <a:prstGeom prst="line">
            <a:avLst/>
          </a:prstGeom>
          <a:noFill/>
          <a:ln w="38100">
            <a:solidFill>
              <a:schemeClr val="hlink"/>
            </a:solidFill>
            <a:prstDash val="sysDot"/>
            <a:round/>
            <a:headEnd/>
            <a:tailEnd/>
          </a:ln>
          <a:effectLst/>
        </p:spPr>
        <p:txBody>
          <a:bodyPr wrap="none"/>
          <a:lstStyle/>
          <a:p>
            <a:endParaRPr lang="en-US"/>
          </a:p>
        </p:txBody>
      </p:sp>
      <p:sp>
        <p:nvSpPr>
          <p:cNvPr id="103" name="Line 51"/>
          <p:cNvSpPr>
            <a:spLocks noChangeShapeType="1"/>
          </p:cNvSpPr>
          <p:nvPr/>
        </p:nvSpPr>
        <p:spPr bwMode="auto">
          <a:xfrm>
            <a:off x="4343400" y="2438400"/>
            <a:ext cx="609600" cy="0"/>
          </a:xfrm>
          <a:prstGeom prst="line">
            <a:avLst/>
          </a:prstGeom>
          <a:noFill/>
          <a:ln w="57150">
            <a:solidFill>
              <a:schemeClr val="hlink"/>
            </a:solidFill>
            <a:round/>
            <a:headEnd type="oval" w="med" len="med"/>
            <a:tailEnd type="triangle" w="med" len="med"/>
          </a:ln>
          <a:effectLst/>
        </p:spPr>
        <p:txBody>
          <a:bodyPr wrap="none"/>
          <a:lstStyle/>
          <a:p>
            <a:endParaRPr lang="en-US"/>
          </a:p>
        </p:txBody>
      </p:sp>
      <p:sp>
        <p:nvSpPr>
          <p:cNvPr id="104" name="Line 52"/>
          <p:cNvSpPr>
            <a:spLocks noChangeShapeType="1"/>
          </p:cNvSpPr>
          <p:nvPr/>
        </p:nvSpPr>
        <p:spPr bwMode="auto">
          <a:xfrm>
            <a:off x="7772400" y="2438400"/>
            <a:ext cx="609600" cy="0"/>
          </a:xfrm>
          <a:prstGeom prst="line">
            <a:avLst/>
          </a:prstGeom>
          <a:noFill/>
          <a:ln w="57150">
            <a:solidFill>
              <a:schemeClr val="hlink"/>
            </a:solidFill>
            <a:prstDash val="sysDot"/>
            <a:round/>
            <a:headEnd type="oval" w="med" len="med"/>
            <a:tailEnd type="triangle" w="med" len="med"/>
          </a:ln>
          <a:effectLst/>
        </p:spPr>
        <p:txBody>
          <a:bodyPr wrap="none"/>
          <a:lstStyle/>
          <a:p>
            <a:endParaRPr lang="en-US"/>
          </a:p>
        </p:txBody>
      </p:sp>
      <p:sp>
        <p:nvSpPr>
          <p:cNvPr id="105" name="Line 53"/>
          <p:cNvSpPr>
            <a:spLocks noChangeShapeType="1"/>
          </p:cNvSpPr>
          <p:nvPr/>
        </p:nvSpPr>
        <p:spPr bwMode="auto">
          <a:xfrm>
            <a:off x="6096000" y="2438400"/>
            <a:ext cx="533400" cy="0"/>
          </a:xfrm>
          <a:prstGeom prst="line">
            <a:avLst/>
          </a:prstGeom>
          <a:noFill/>
          <a:ln w="57150">
            <a:solidFill>
              <a:schemeClr val="hlink"/>
            </a:solidFill>
            <a:round/>
            <a:headEnd type="oval" w="med" len="med"/>
            <a:tailEnd type="triangle" w="med" len="med"/>
          </a:ln>
          <a:effectLst/>
        </p:spPr>
        <p:txBody>
          <a:bodyPr wrap="none"/>
          <a:lstStyle/>
          <a:p>
            <a:endParaRPr lang="en-US"/>
          </a:p>
        </p:txBody>
      </p:sp>
      <p:grpSp>
        <p:nvGrpSpPr>
          <p:cNvPr id="106" name="Group 54"/>
          <p:cNvGrpSpPr>
            <a:grpSpLocks/>
          </p:cNvGrpSpPr>
          <p:nvPr/>
        </p:nvGrpSpPr>
        <p:grpSpPr bwMode="auto">
          <a:xfrm>
            <a:off x="4953000" y="2438400"/>
            <a:ext cx="685800" cy="1066800"/>
            <a:chOff x="1056" y="2688"/>
            <a:chExt cx="432" cy="672"/>
          </a:xfrm>
        </p:grpSpPr>
        <p:sp>
          <p:nvSpPr>
            <p:cNvPr id="107" name="Line 55"/>
            <p:cNvSpPr>
              <a:spLocks noChangeShapeType="1"/>
            </p:cNvSpPr>
            <p:nvPr/>
          </p:nvSpPr>
          <p:spPr bwMode="auto">
            <a:xfrm flipH="1">
              <a:off x="1248" y="2688"/>
              <a:ext cx="0" cy="384"/>
            </a:xfrm>
            <a:prstGeom prst="line">
              <a:avLst/>
            </a:prstGeom>
            <a:noFill/>
            <a:ln w="57150">
              <a:solidFill>
                <a:schemeClr val="hlink"/>
              </a:solidFill>
              <a:round/>
              <a:headEnd type="oval" w="med" len="med"/>
              <a:tailEnd type="triangle" w="med" len="med"/>
            </a:ln>
            <a:effectLst/>
          </p:spPr>
          <p:txBody>
            <a:bodyPr wrap="none"/>
            <a:lstStyle/>
            <a:p>
              <a:endParaRPr lang="en-US"/>
            </a:p>
          </p:txBody>
        </p:sp>
        <p:sp>
          <p:nvSpPr>
            <p:cNvPr id="108" name="Rectangle 56"/>
            <p:cNvSpPr>
              <a:spLocks noChangeArrowheads="1"/>
            </p:cNvSpPr>
            <p:nvPr/>
          </p:nvSpPr>
          <p:spPr bwMode="auto">
            <a:xfrm>
              <a:off x="1056" y="3072"/>
              <a:ext cx="432" cy="288"/>
            </a:xfrm>
            <a:prstGeom prst="rect">
              <a:avLst/>
            </a:prstGeom>
            <a:solidFill>
              <a:schemeClr val="tx2"/>
            </a:solidFill>
            <a:ln w="9525">
              <a:solidFill>
                <a:schemeClr val="hlink"/>
              </a:solidFill>
              <a:miter lim="800000"/>
              <a:headEnd/>
              <a:tailEnd/>
            </a:ln>
            <a:effectLst/>
          </p:spPr>
          <p:txBody>
            <a:bodyPr wrap="none" anchor="ctr"/>
            <a:lstStyle/>
            <a:p>
              <a:pPr algn="ctr" eaLnBrk="1" hangingPunct="1"/>
              <a:r>
                <a:rPr lang="en-AU" sz="2000">
                  <a:solidFill>
                    <a:schemeClr val="bg2"/>
                  </a:solidFill>
                  <a:latin typeface="Times New Roman" pitchFamily="18" charset="0"/>
                </a:rPr>
                <a:t>Data2</a:t>
              </a:r>
            </a:p>
          </p:txBody>
        </p:sp>
      </p:grpSp>
      <p:grpSp>
        <p:nvGrpSpPr>
          <p:cNvPr id="109" name="Group 57"/>
          <p:cNvGrpSpPr>
            <a:grpSpLocks/>
          </p:cNvGrpSpPr>
          <p:nvPr/>
        </p:nvGrpSpPr>
        <p:grpSpPr bwMode="auto">
          <a:xfrm>
            <a:off x="6781800" y="2438400"/>
            <a:ext cx="685800" cy="1066800"/>
            <a:chOff x="1056" y="2688"/>
            <a:chExt cx="432" cy="672"/>
          </a:xfrm>
        </p:grpSpPr>
        <p:sp>
          <p:nvSpPr>
            <p:cNvPr id="110" name="Line 58"/>
            <p:cNvSpPr>
              <a:spLocks noChangeShapeType="1"/>
            </p:cNvSpPr>
            <p:nvPr/>
          </p:nvSpPr>
          <p:spPr bwMode="auto">
            <a:xfrm flipH="1">
              <a:off x="1248" y="2688"/>
              <a:ext cx="0" cy="384"/>
            </a:xfrm>
            <a:prstGeom prst="line">
              <a:avLst/>
            </a:prstGeom>
            <a:noFill/>
            <a:ln w="57150">
              <a:solidFill>
                <a:schemeClr val="hlink"/>
              </a:solidFill>
              <a:round/>
              <a:headEnd type="oval" w="med" len="med"/>
              <a:tailEnd type="triangle" w="med" len="med"/>
            </a:ln>
            <a:effectLst/>
          </p:spPr>
          <p:txBody>
            <a:bodyPr wrap="none"/>
            <a:lstStyle/>
            <a:p>
              <a:endParaRPr lang="en-US"/>
            </a:p>
          </p:txBody>
        </p:sp>
        <p:sp>
          <p:nvSpPr>
            <p:cNvPr id="111" name="Rectangle 59"/>
            <p:cNvSpPr>
              <a:spLocks noChangeArrowheads="1"/>
            </p:cNvSpPr>
            <p:nvPr/>
          </p:nvSpPr>
          <p:spPr bwMode="auto">
            <a:xfrm>
              <a:off x="1056" y="3072"/>
              <a:ext cx="432" cy="288"/>
            </a:xfrm>
            <a:prstGeom prst="rect">
              <a:avLst/>
            </a:prstGeom>
            <a:solidFill>
              <a:schemeClr val="tx2"/>
            </a:solidFill>
            <a:ln w="9525">
              <a:solidFill>
                <a:schemeClr val="hlink"/>
              </a:solidFill>
              <a:miter lim="800000"/>
              <a:headEnd/>
              <a:tailEnd/>
            </a:ln>
            <a:effectLst/>
          </p:spPr>
          <p:txBody>
            <a:bodyPr wrap="none" anchor="ctr"/>
            <a:lstStyle/>
            <a:p>
              <a:pPr algn="ctr" eaLnBrk="1" hangingPunct="1"/>
              <a:r>
                <a:rPr lang="en-AU" sz="2000">
                  <a:solidFill>
                    <a:schemeClr val="bg2"/>
                  </a:solidFill>
                  <a:latin typeface="Times New Roman" pitchFamily="18" charset="0"/>
                </a:rPr>
                <a:t>Data3</a:t>
              </a:r>
            </a:p>
          </p:txBody>
        </p:sp>
      </p:grpSp>
      <p:grpSp>
        <p:nvGrpSpPr>
          <p:cNvPr id="112" name="Group 60"/>
          <p:cNvGrpSpPr>
            <a:grpSpLocks/>
          </p:cNvGrpSpPr>
          <p:nvPr/>
        </p:nvGrpSpPr>
        <p:grpSpPr bwMode="auto">
          <a:xfrm>
            <a:off x="2971800" y="1371600"/>
            <a:ext cx="304800" cy="1066800"/>
            <a:chOff x="432" y="3168"/>
            <a:chExt cx="192" cy="672"/>
          </a:xfrm>
        </p:grpSpPr>
        <p:sp>
          <p:nvSpPr>
            <p:cNvPr id="113" name="Line 61"/>
            <p:cNvSpPr>
              <a:spLocks noChangeShapeType="1"/>
            </p:cNvSpPr>
            <p:nvPr/>
          </p:nvSpPr>
          <p:spPr bwMode="auto">
            <a:xfrm>
              <a:off x="432" y="3840"/>
              <a:ext cx="192" cy="0"/>
            </a:xfrm>
            <a:prstGeom prst="line">
              <a:avLst/>
            </a:prstGeom>
            <a:noFill/>
            <a:ln w="57150">
              <a:solidFill>
                <a:schemeClr val="tx1"/>
              </a:solidFill>
              <a:round/>
              <a:headEnd/>
              <a:tailEnd type="triangle" w="med" len="med"/>
            </a:ln>
            <a:effectLst/>
          </p:spPr>
          <p:txBody>
            <a:bodyPr wrap="none"/>
            <a:lstStyle/>
            <a:p>
              <a:endParaRPr lang="en-US"/>
            </a:p>
          </p:txBody>
        </p:sp>
        <p:sp>
          <p:nvSpPr>
            <p:cNvPr id="114" name="Line 62"/>
            <p:cNvSpPr>
              <a:spLocks noChangeShapeType="1"/>
            </p:cNvSpPr>
            <p:nvPr/>
          </p:nvSpPr>
          <p:spPr bwMode="auto">
            <a:xfrm>
              <a:off x="432" y="3168"/>
              <a:ext cx="0" cy="672"/>
            </a:xfrm>
            <a:prstGeom prst="line">
              <a:avLst/>
            </a:prstGeom>
            <a:noFill/>
            <a:ln w="57150">
              <a:solidFill>
                <a:schemeClr val="tx1"/>
              </a:solidFill>
              <a:round/>
              <a:headEnd type="oval" w="med" len="med"/>
              <a:tailEnd/>
            </a:ln>
            <a:effectLst/>
          </p:spPr>
          <p:txBody>
            <a:bodyPr wrap="none"/>
            <a:lstStyle/>
            <a:p>
              <a:endParaRPr lang="en-US"/>
            </a:p>
          </p:txBody>
        </p:sp>
      </p:grpSp>
    </p:spTree>
    <p:extLst>
      <p:ext uri="{BB962C8B-B14F-4D97-AF65-F5344CB8AC3E}">
        <p14:creationId xmlns:p14="http://schemas.microsoft.com/office/powerpoint/2010/main" val="2667930542"/>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657" y="2648295"/>
            <a:ext cx="5857143" cy="2761905"/>
          </a:xfrm>
          <a:prstGeom prst="rect">
            <a:avLst/>
          </a:prstGeom>
        </p:spPr>
      </p:pic>
      <p:sp>
        <p:nvSpPr>
          <p:cNvPr id="3" name="Content Placeholder 2"/>
          <p:cNvSpPr>
            <a:spLocks noGrp="1"/>
          </p:cNvSpPr>
          <p:nvPr>
            <p:ph idx="1"/>
          </p:nvPr>
        </p:nvSpPr>
        <p:spPr>
          <a:xfrm>
            <a:off x="0" y="838200"/>
            <a:ext cx="9144000" cy="5410200"/>
          </a:xfrm>
        </p:spPr>
        <p:txBody>
          <a:bodyPr/>
          <a:lstStyle/>
          <a:p>
            <a:pPr marL="0" indent="0">
              <a:lnSpc>
                <a:spcPct val="120000"/>
              </a:lnSpc>
              <a:spcBef>
                <a:spcPts val="600"/>
              </a:spcBef>
              <a:buNone/>
            </a:pPr>
            <a:r>
              <a:rPr lang="en-US" sz="1700" dirty="0">
                <a:latin typeface="Times" panose="02020603050405020304" pitchFamily="18" charset="0"/>
                <a:ea typeface="Tahoma" panose="020B0604030504040204" pitchFamily="34" charset="0"/>
                <a:cs typeface="Times" panose="02020603050405020304" pitchFamily="18" charset="0"/>
              </a:rPr>
              <a:t>To represent sparse matrix, we could use linked list of lists which consists two lists:</a:t>
            </a:r>
          </a:p>
          <a:p>
            <a:pPr>
              <a:lnSpc>
                <a:spcPct val="120000"/>
              </a:lnSpc>
              <a:spcBef>
                <a:spcPts val="600"/>
              </a:spcBef>
            </a:pPr>
            <a:r>
              <a:rPr lang="en-US" sz="1700" dirty="0">
                <a:latin typeface="Times" panose="02020603050405020304" pitchFamily="18" charset="0"/>
                <a:ea typeface="Tahoma" panose="020B0604030504040204" pitchFamily="34" charset="0"/>
                <a:cs typeface="Times" panose="02020603050405020304" pitchFamily="18" charset="0"/>
              </a:rPr>
              <a:t>one list is used to represent the rows and each row contains the list of </a:t>
            </a:r>
            <a:r>
              <a:rPr lang="en-US" sz="1700" b="1" dirty="0">
                <a:latin typeface="Times" panose="02020603050405020304" pitchFamily="18" charset="0"/>
                <a:ea typeface="Tahoma" panose="020B0604030504040204" pitchFamily="34" charset="0"/>
                <a:cs typeface="Times" panose="02020603050405020304" pitchFamily="18" charset="0"/>
              </a:rPr>
              <a:t>triples: Column index, Value(non – zero element) and address field,</a:t>
            </a:r>
            <a:r>
              <a:rPr lang="en-US" sz="1700" dirty="0">
                <a:latin typeface="Times" panose="02020603050405020304" pitchFamily="18" charset="0"/>
                <a:ea typeface="Tahoma" panose="020B0604030504040204" pitchFamily="34" charset="0"/>
                <a:cs typeface="Times" panose="02020603050405020304" pitchFamily="18" charset="0"/>
              </a:rPr>
              <a:t> for non – zero elements. </a:t>
            </a:r>
          </a:p>
          <a:p>
            <a:pPr marL="0" indent="0">
              <a:lnSpc>
                <a:spcPct val="120000"/>
              </a:lnSpc>
              <a:spcBef>
                <a:spcPts val="600"/>
              </a:spcBef>
              <a:buNone/>
            </a:pPr>
            <a:r>
              <a:rPr lang="en-US" sz="1700" dirty="0">
                <a:latin typeface="Times" panose="02020603050405020304" pitchFamily="18" charset="0"/>
                <a:ea typeface="Tahoma" panose="020B0604030504040204" pitchFamily="34" charset="0"/>
                <a:cs typeface="Times" panose="02020603050405020304" pitchFamily="18" charset="0"/>
              </a:rPr>
              <a:t>For the best performance both lists should be stored in order of ascending keys.</a:t>
            </a:r>
          </a:p>
          <a:p>
            <a:pPr marL="0" indent="0">
              <a:lnSpc>
                <a:spcPct val="120000"/>
              </a:lnSpc>
              <a:spcBef>
                <a:spcPts val="600"/>
              </a:spcBef>
              <a:buNone/>
            </a:pPr>
            <a:endParaRPr lang="en-US" sz="1800" dirty="0">
              <a:latin typeface="Times" panose="02020603050405020304" pitchFamily="18" charset="0"/>
              <a:ea typeface="Tahoma" panose="020B0604030504040204" pitchFamily="34" charset="0"/>
              <a:cs typeface="Times" panose="02020603050405020304" pitchFamily="18" charset="0"/>
            </a:endParaRPr>
          </a:p>
          <a:p>
            <a:pPr marL="0" indent="0">
              <a:buNone/>
            </a:pPr>
            <a:r>
              <a:rPr lang="en-US" sz="1400" dirty="0">
                <a:solidFill>
                  <a:schemeClr val="tx1"/>
                </a:solidFill>
                <a:latin typeface="Courier New" panose="02070309020205020404" pitchFamily="49" charset="0"/>
                <a:cs typeface="Courier New" panose="02070309020205020404" pitchFamily="49" charset="0"/>
              </a:rPr>
              <a:t>// Node to represent triples </a:t>
            </a:r>
          </a:p>
          <a:p>
            <a:pPr marL="0" indent="0">
              <a:buNone/>
            </a:pPr>
            <a:r>
              <a:rPr lang="en-US" sz="1400" dirty="0" err="1">
                <a:solidFill>
                  <a:schemeClr val="tx1"/>
                </a:solidFill>
                <a:latin typeface="Courier New" panose="02070309020205020404" pitchFamily="49" charset="0"/>
                <a:cs typeface="Courier New" panose="02070309020205020404" pitchFamily="49" charset="0"/>
              </a:rPr>
              <a:t>typdedef</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struct</a:t>
            </a:r>
            <a:r>
              <a:rPr lang="en-US" sz="1400" dirty="0">
                <a:solidFill>
                  <a:schemeClr val="tx1"/>
                </a:solidFill>
                <a:latin typeface="Courier New" panose="02070309020205020404" pitchFamily="49" charset="0"/>
                <a:cs typeface="Courier New" panose="02070309020205020404" pitchFamily="49" charset="0"/>
              </a:rPr>
              <a:t>  </a:t>
            </a:r>
          </a:p>
          <a:p>
            <a:pPr marL="0" indent="0">
              <a:buNone/>
            </a:pPr>
            <a:r>
              <a:rPr lang="en-US" sz="1400" dirty="0">
                <a:solidFill>
                  <a:schemeClr val="tx1"/>
                </a:solidFill>
                <a:latin typeface="Courier New" panose="02070309020205020404" pitchFamily="49" charset="0"/>
                <a:cs typeface="Courier New" panose="02070309020205020404" pitchFamily="49" charset="0"/>
              </a:rPr>
              <a:t>{ </a:t>
            </a:r>
          </a:p>
          <a:p>
            <a:pPr marL="0" indent="0">
              <a:buNone/>
            </a:pP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int</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column_index</a:t>
            </a:r>
            <a:r>
              <a:rPr lang="en-US" sz="1400" dirty="0">
                <a:solidFill>
                  <a:schemeClr val="tx1"/>
                </a:solidFill>
                <a:latin typeface="Courier New" panose="02070309020205020404" pitchFamily="49" charset="0"/>
                <a:cs typeface="Courier New" panose="02070309020205020404" pitchFamily="49" charset="0"/>
              </a:rPr>
              <a:t>; </a:t>
            </a:r>
          </a:p>
          <a:p>
            <a:pPr marL="0" indent="0">
              <a:buNone/>
            </a:pP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int</a:t>
            </a:r>
            <a:r>
              <a:rPr lang="en-US" sz="1400" dirty="0">
                <a:solidFill>
                  <a:schemeClr val="tx1"/>
                </a:solidFill>
                <a:latin typeface="Courier New" panose="02070309020205020404" pitchFamily="49" charset="0"/>
                <a:cs typeface="Courier New" panose="02070309020205020404" pitchFamily="49" charset="0"/>
              </a:rPr>
              <a:t> value; </a:t>
            </a:r>
          </a:p>
          <a:p>
            <a:pPr marL="0" indent="0">
              <a:buNone/>
            </a:pP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struct</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value_list</a:t>
            </a:r>
            <a:r>
              <a:rPr lang="en-US" sz="1400" dirty="0">
                <a:solidFill>
                  <a:schemeClr val="tx1"/>
                </a:solidFill>
                <a:latin typeface="Courier New" panose="02070309020205020404" pitchFamily="49" charset="0"/>
                <a:cs typeface="Courier New" panose="02070309020205020404" pitchFamily="49" charset="0"/>
              </a:rPr>
              <a:t> *next; </a:t>
            </a:r>
          </a:p>
          <a:p>
            <a:pPr marL="0" indent="0">
              <a:buNone/>
            </a:pPr>
            <a:r>
              <a:rPr lang="en-US" sz="1400" dirty="0">
                <a:solidFill>
                  <a:schemeClr val="tx1"/>
                </a:solidFill>
                <a:latin typeface="Courier New" panose="02070309020205020404" pitchFamily="49" charset="0"/>
                <a:cs typeface="Courier New" panose="02070309020205020404" pitchFamily="49" charset="0"/>
              </a:rPr>
              <a:t>}</a:t>
            </a:r>
            <a:r>
              <a:rPr lang="en-US" sz="1400" dirty="0" err="1">
                <a:solidFill>
                  <a:schemeClr val="tx1"/>
                </a:solidFill>
                <a:latin typeface="Courier New" panose="02070309020205020404" pitchFamily="49" charset="0"/>
                <a:cs typeface="Courier New" panose="02070309020205020404" pitchFamily="49" charset="0"/>
              </a:rPr>
              <a:t>value_list</a:t>
            </a:r>
            <a:r>
              <a:rPr lang="en-US" sz="1400" dirty="0">
                <a:solidFill>
                  <a:schemeClr val="tx1"/>
                </a:solidFill>
                <a:latin typeface="Courier New" panose="02070309020205020404" pitchFamily="49" charset="0"/>
                <a:cs typeface="Courier New" panose="02070309020205020404" pitchFamily="49" charset="0"/>
              </a:rPr>
              <a:t>; </a:t>
            </a:r>
          </a:p>
          <a:p>
            <a:pPr marL="0" indent="0">
              <a:buNone/>
            </a:pPr>
            <a:endParaRPr lang="en-US" sz="1400" dirty="0">
              <a:solidFill>
                <a:schemeClr val="tx1"/>
              </a:solidFill>
              <a:latin typeface="Courier New" panose="02070309020205020404" pitchFamily="49" charset="0"/>
              <a:cs typeface="Courier New" panose="02070309020205020404" pitchFamily="49" charset="0"/>
            </a:endParaRPr>
          </a:p>
          <a:p>
            <a:pPr marL="0" indent="0">
              <a:buNone/>
            </a:pPr>
            <a:r>
              <a:rPr lang="en-US" sz="1400" dirty="0" err="1">
                <a:solidFill>
                  <a:schemeClr val="tx1"/>
                </a:solidFill>
                <a:latin typeface="Courier New" panose="02070309020205020404" pitchFamily="49" charset="0"/>
                <a:cs typeface="Courier New" panose="02070309020205020404" pitchFamily="49" charset="0"/>
              </a:rPr>
              <a:t>typedef</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struct</a:t>
            </a:r>
            <a:endParaRPr lang="en-US" sz="1400" dirty="0">
              <a:solidFill>
                <a:schemeClr val="tx1"/>
              </a:solidFill>
              <a:latin typeface="Courier New" panose="02070309020205020404" pitchFamily="49" charset="0"/>
              <a:cs typeface="Courier New" panose="02070309020205020404" pitchFamily="49" charset="0"/>
            </a:endParaRPr>
          </a:p>
          <a:p>
            <a:pPr marL="0" indent="0">
              <a:buNone/>
            </a:pPr>
            <a:r>
              <a:rPr lang="en-US" sz="1400" dirty="0">
                <a:solidFill>
                  <a:schemeClr val="tx1"/>
                </a:solidFill>
                <a:latin typeface="Courier New" panose="02070309020205020404" pitchFamily="49" charset="0"/>
                <a:cs typeface="Courier New" panose="02070309020205020404" pitchFamily="49" charset="0"/>
              </a:rPr>
              <a:t>{ </a:t>
            </a:r>
          </a:p>
          <a:p>
            <a:pPr marL="0" indent="0">
              <a:buNone/>
            </a:pP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int</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row_number</a:t>
            </a:r>
            <a:r>
              <a:rPr lang="en-US" sz="1400" dirty="0">
                <a:solidFill>
                  <a:schemeClr val="tx1"/>
                </a:solidFill>
                <a:latin typeface="Courier New" panose="02070309020205020404" pitchFamily="49" charset="0"/>
                <a:cs typeface="Courier New" panose="02070309020205020404" pitchFamily="49" charset="0"/>
              </a:rPr>
              <a:t>; </a:t>
            </a:r>
          </a:p>
          <a:p>
            <a:pPr marL="0" indent="0">
              <a:buNone/>
            </a:pP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struct</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row_list</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link_down</a:t>
            </a:r>
            <a:r>
              <a:rPr lang="en-US" sz="1400" dirty="0">
                <a:solidFill>
                  <a:schemeClr val="tx1"/>
                </a:solidFill>
                <a:latin typeface="Courier New" panose="02070309020205020404" pitchFamily="49" charset="0"/>
                <a:cs typeface="Courier New" panose="02070309020205020404" pitchFamily="49" charset="0"/>
              </a:rPr>
              <a:t>; </a:t>
            </a:r>
          </a:p>
          <a:p>
            <a:pPr marL="0" indent="0">
              <a:buNone/>
            </a:pP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struct</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value_list</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link_right</a:t>
            </a:r>
            <a:r>
              <a:rPr lang="en-US" sz="1400" dirty="0">
                <a:solidFill>
                  <a:schemeClr val="tx1"/>
                </a:solidFill>
                <a:latin typeface="Courier New" panose="02070309020205020404" pitchFamily="49" charset="0"/>
                <a:cs typeface="Courier New" panose="02070309020205020404" pitchFamily="49" charset="0"/>
              </a:rPr>
              <a:t>; </a:t>
            </a:r>
          </a:p>
          <a:p>
            <a:pPr marL="0" indent="0">
              <a:buNone/>
            </a:pP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row_list</a:t>
            </a:r>
            <a:r>
              <a:rPr lang="en-US" sz="1400" dirty="0">
                <a:solidFill>
                  <a:schemeClr val="tx1"/>
                </a:solidFill>
                <a:latin typeface="Courier New" panose="02070309020205020404" pitchFamily="49" charset="0"/>
                <a:cs typeface="Courier New" panose="02070309020205020404" pitchFamily="49" charset="0"/>
              </a:rPr>
              <a:t>; </a:t>
            </a:r>
          </a:p>
          <a:p>
            <a:pPr marL="0" indent="0">
              <a:buNone/>
            </a:pPr>
            <a:r>
              <a:rPr lang="en-US" sz="1400" dirty="0">
                <a:solidFill>
                  <a:schemeClr val="tx1"/>
                </a:solidFill>
                <a:latin typeface="Courier New" panose="02070309020205020404" pitchFamily="49" charset="0"/>
                <a:cs typeface="Courier New" panose="02070309020205020404" pitchFamily="49" charset="0"/>
              </a:rPr>
              <a:t>  </a:t>
            </a:r>
          </a:p>
          <a:p>
            <a:pPr marL="0" indent="0">
              <a:lnSpc>
                <a:spcPct val="120000"/>
              </a:lnSpc>
              <a:spcBef>
                <a:spcPts val="600"/>
              </a:spcBef>
              <a:buNone/>
            </a:pPr>
            <a:endParaRPr lang="en-US" sz="1800" dirty="0">
              <a:latin typeface="Times" panose="02020603050405020304" pitchFamily="18" charset="0"/>
              <a:ea typeface="Tahoma" panose="020B0604030504040204" pitchFamily="34" charset="0"/>
              <a:cs typeface="Times" panose="02020603050405020304" pitchFamily="18" charset="0"/>
            </a:endParaRPr>
          </a:p>
        </p:txBody>
      </p:sp>
      <p:sp>
        <p:nvSpPr>
          <p:cNvPr id="5" name="Title 4"/>
          <p:cNvSpPr>
            <a:spLocks noGrp="1"/>
          </p:cNvSpPr>
          <p:nvPr>
            <p:ph type="title"/>
          </p:nvPr>
        </p:nvSpPr>
        <p:spPr>
          <a:xfrm>
            <a:off x="0" y="0"/>
            <a:ext cx="9144000" cy="838200"/>
          </a:xfrm>
        </p:spPr>
        <p:txBody>
          <a:bodyPr/>
          <a:lstStyle/>
          <a:p>
            <a:r>
              <a:rPr lang="en-US" dirty="0"/>
              <a:t>Linked list of lists Application – Sparse matrix</a:t>
            </a:r>
          </a:p>
        </p:txBody>
      </p:sp>
    </p:spTree>
    <p:extLst>
      <p:ext uri="{BB962C8B-B14F-4D97-AF65-F5344CB8AC3E}">
        <p14:creationId xmlns:p14="http://schemas.microsoft.com/office/powerpoint/2010/main" val="3460642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4500" dirty="0"/>
              <a:t>2.1. Array</a:t>
            </a:r>
          </a:p>
        </p:txBody>
      </p:sp>
      <p:sp>
        <p:nvSpPr>
          <p:cNvPr id="14339" name="Rectangle 3"/>
          <p:cNvSpPr>
            <a:spLocks noGrp="1" noChangeArrowheads="1"/>
          </p:cNvSpPr>
          <p:nvPr>
            <p:ph type="body" idx="1"/>
          </p:nvPr>
        </p:nvSpPr>
        <p:spPr>
          <a:xfrm>
            <a:off x="0" y="838200"/>
            <a:ext cx="9144000" cy="5410200"/>
          </a:xfrm>
        </p:spPr>
        <p:txBody>
          <a:bodyPr/>
          <a:lstStyle/>
          <a:p>
            <a:pPr algn="just" eaLnBrk="1" hangingPunct="1"/>
            <a:r>
              <a:rPr lang="en-US" altLang="en-US" sz="2000" dirty="0">
                <a:latin typeface="Times New Roman" panose="02020603050405020304" pitchFamily="18" charset="0"/>
              </a:rPr>
              <a:t>Imagine that we have 100 scores. We need to read them, process them and print them. We must also keep these 100 scores in memory for the duration of the program. We can define a hundred variables, each with a different name, as shown in Figure1.</a:t>
            </a:r>
          </a:p>
          <a:p>
            <a:pPr algn="just" eaLnBrk="1" hangingPunct="1"/>
            <a:endParaRPr lang="en-US" altLang="en-US" sz="2000" dirty="0">
              <a:latin typeface="Times New Roman" panose="02020603050405020304" pitchFamily="18" charset="0"/>
            </a:endParaRPr>
          </a:p>
          <a:p>
            <a:pPr algn="just" eaLnBrk="1" hangingPunct="1"/>
            <a:endParaRPr lang="en-US" altLang="en-US" sz="2000" dirty="0">
              <a:latin typeface="Times New Roman" panose="02020603050405020304" pitchFamily="18" charset="0"/>
            </a:endParaRPr>
          </a:p>
          <a:p>
            <a:pPr algn="just" eaLnBrk="1" hangingPunct="1"/>
            <a:endParaRPr lang="en-US" altLang="en-US" sz="2000" dirty="0">
              <a:latin typeface="Times New Roman" panose="02020603050405020304" pitchFamily="18" charset="0"/>
            </a:endParaRPr>
          </a:p>
          <a:p>
            <a:pPr algn="just" eaLnBrk="1" hangingPunct="1"/>
            <a:endParaRPr lang="en-US" altLang="en-US" sz="2000" dirty="0">
              <a:latin typeface="Times New Roman" panose="02020603050405020304" pitchFamily="18" charset="0"/>
            </a:endParaRPr>
          </a:p>
          <a:p>
            <a:pPr algn="just" eaLnBrk="1" hangingPunct="1"/>
            <a:endParaRPr lang="en-US" altLang="en-US" sz="2000" dirty="0">
              <a:latin typeface="Times New Roman" panose="02020603050405020304" pitchFamily="18" charset="0"/>
            </a:endParaRPr>
          </a:p>
          <a:p>
            <a:pPr algn="just" eaLnBrk="1" hangingPunct="1"/>
            <a:endParaRPr lang="en-US" altLang="en-US" sz="2000" dirty="0">
              <a:latin typeface="Times New Roman" panose="02020603050405020304" pitchFamily="18" charset="0"/>
            </a:endParaRPr>
          </a:p>
          <a:p>
            <a:pPr algn="just" eaLnBrk="1" hangingPunct="1"/>
            <a:endParaRPr lang="en-US" altLang="en-US" sz="2000" dirty="0">
              <a:latin typeface="Times New Roman" panose="02020603050405020304" pitchFamily="18" charset="0"/>
            </a:endParaRPr>
          </a:p>
          <a:p>
            <a:pPr algn="just" eaLnBrk="1" hangingPunct="1"/>
            <a:r>
              <a:rPr lang="en-US" altLang="en-US" sz="2000" dirty="0">
                <a:latin typeface="Times New Roman" panose="02020603050405020304" pitchFamily="18" charset="0"/>
              </a:rPr>
              <a:t>But having 100 different names creates other problems. We need 100 references to read them, 100 references to process them and 100 references to write them. Figure 2 shows a diagram that illustrates this problem.</a:t>
            </a:r>
          </a:p>
          <a:p>
            <a:pPr algn="just" eaLnBrk="1" hangingPunct="1"/>
            <a:endParaRPr lang="en-US" altLang="en-US" sz="2000" dirty="0">
              <a:latin typeface="Times New Roman" panose="02020603050405020304" pitchFamily="18" charset="0"/>
            </a:endParaRP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13</a:t>
            </a:fld>
            <a:endParaRPr lang="en-US"/>
          </a:p>
        </p:txBody>
      </p:sp>
      <p:sp>
        <p:nvSpPr>
          <p:cNvPr id="5" name="Text Box 31"/>
          <p:cNvSpPr txBox="1">
            <a:spLocks noChangeArrowheads="1"/>
          </p:cNvSpPr>
          <p:nvPr/>
        </p:nvSpPr>
        <p:spPr bwMode="auto">
          <a:xfrm>
            <a:off x="228600" y="3922469"/>
            <a:ext cx="39165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solidFill>
                  <a:schemeClr val="folHlink"/>
                </a:solidFill>
                <a:latin typeface="Times New Roman" panose="02020603050405020304" pitchFamily="18" charset="0"/>
              </a:rPr>
              <a:t>Figure 1  </a:t>
            </a:r>
            <a:r>
              <a:rPr lang="en-US" altLang="en-US" sz="1800" dirty="0">
                <a:latin typeface="Times New Roman" panose="02020603050405020304" pitchFamily="18" charset="0"/>
              </a:rPr>
              <a:t>A hundred individual variables</a:t>
            </a:r>
          </a:p>
        </p:txBody>
      </p:sp>
      <p:pic>
        <p:nvPicPr>
          <p:cNvPr id="6"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70112"/>
            <a:ext cx="2889250" cy="163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12"/>
          <p:cNvSpPr txBox="1">
            <a:spLocks noChangeArrowheads="1"/>
          </p:cNvSpPr>
          <p:nvPr/>
        </p:nvSpPr>
        <p:spPr bwMode="auto">
          <a:xfrm>
            <a:off x="4648200" y="3967225"/>
            <a:ext cx="4572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dirty="0">
                <a:solidFill>
                  <a:schemeClr val="folHlink"/>
                </a:solidFill>
                <a:latin typeface="Times New Roman" panose="02020603050405020304" pitchFamily="18" charset="0"/>
              </a:rPr>
              <a:t>Figure 2  </a:t>
            </a:r>
            <a:r>
              <a:rPr lang="en-US" altLang="en-US" sz="1600" dirty="0">
                <a:latin typeface="Times New Roman" panose="02020603050405020304" pitchFamily="18" charset="0"/>
              </a:rPr>
              <a:t>Processing individual variables</a:t>
            </a:r>
          </a:p>
        </p:txBody>
      </p:sp>
      <p:pic>
        <p:nvPicPr>
          <p:cNvPr id="8"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7200" y="2185656"/>
            <a:ext cx="4707351" cy="1705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59436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491" name="Object 3"/>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name="方程式" r:id="rId3" imgW="114120" imgH="215640" progId="Equation.3">
                  <p:embed/>
                </p:oleObj>
              </mc:Choice>
              <mc:Fallback>
                <p:oleObj name="方程式" r:id="rId3" imgW="114120" imgH="215640" progId="Equation.3">
                  <p:embed/>
                  <p:pic>
                    <p:nvPicPr>
                      <p:cNvPr id="6349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63496" name="Text Box 8"/>
              <p:cNvSpPr txBox="1">
                <a:spLocks noChangeArrowheads="1"/>
              </p:cNvSpPr>
              <p:nvPr/>
            </p:nvSpPr>
            <p:spPr bwMode="auto">
              <a:xfrm>
                <a:off x="0" y="838200"/>
                <a:ext cx="9144000" cy="480131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Polynomials: defined by a list of coefficients and exponents</a:t>
                </a:r>
              </a:p>
              <a:p>
                <a:pPr marL="342900" indent="-342900">
                  <a:buFontTx/>
                  <a:buChar char="-"/>
                </a:pP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degree</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 of polynomial = the largest exponent in the polynomial</a:t>
                </a:r>
              </a:p>
              <a:p>
                <a:pPr/>
                <a14:m>
                  <m:oMathPara xmlns:m="http://schemas.openxmlformats.org/officeDocument/2006/math">
                    <m:oMathParaPr>
                      <m:jc m:val="centerGroup"/>
                    </m:oMathParaPr>
                    <m:oMath xmlns:m="http://schemas.openxmlformats.org/officeDocument/2006/math">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𝑝</m:t>
                      </m:r>
                      <m:d>
                        <m:dPr>
                          <m:ctrlP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ctrlPr>
                        </m:dPr>
                        <m:e>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𝑥</m:t>
                          </m:r>
                        </m:e>
                      </m:d>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m:t>
                      </m:r>
                      <m:sSub>
                        <m:sSubPr>
                          <m:ctrlP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ctrlPr>
                        </m:sSubPr>
                        <m:e>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𝑎</m:t>
                          </m:r>
                        </m:e>
                        <m:sub>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1</m:t>
                          </m:r>
                        </m:sub>
                      </m:sSub>
                      <m:sSup>
                        <m:sSupPr>
                          <m:ctrlP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ctrlPr>
                        </m:sSupPr>
                        <m:e>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𝑥</m:t>
                          </m:r>
                        </m:e>
                        <m:sup>
                          <m:sSub>
                            <m:sSubPr>
                              <m:ctrlP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ctrlPr>
                            </m:sSubPr>
                            <m:e>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𝑒</m:t>
                              </m:r>
                            </m:e>
                            <m:sub>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1</m:t>
                              </m:r>
                            </m:sub>
                          </m:sSub>
                        </m:sup>
                      </m:sSup>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m:t>
                      </m:r>
                      <m:sSub>
                        <m:sSubPr>
                          <m:ctrlP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ctrlPr>
                        </m:sSubPr>
                        <m:e>
                          <m: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t>𝑎</m:t>
                          </m:r>
                        </m:e>
                        <m:sub>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2</m:t>
                          </m:r>
                        </m:sub>
                      </m:sSub>
                      <m:sSup>
                        <m:sSupPr>
                          <m:ctrlP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ctrlPr>
                        </m:sSupPr>
                        <m:e>
                          <m: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t>𝑥</m:t>
                          </m:r>
                        </m:e>
                        <m:sup>
                          <m:sSub>
                            <m:sSubPr>
                              <m:ctrlP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ctrlPr>
                            </m:sSubPr>
                            <m:e>
                              <m: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t>𝑒</m:t>
                              </m:r>
                            </m:e>
                            <m:sub>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2</m:t>
                              </m:r>
                            </m:sub>
                          </m:sSub>
                        </m:sup>
                      </m:sSup>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m:t>
                      </m:r>
                      <m:sSub>
                        <m:sSubPr>
                          <m:ctrlP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ctrlPr>
                        </m:sSubPr>
                        <m:e>
                          <m: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t>𝑎</m:t>
                          </m:r>
                        </m:e>
                        <m:sub>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𝑛</m:t>
                          </m:r>
                        </m:sub>
                      </m:sSub>
                      <m:sSup>
                        <m:sSupPr>
                          <m:ctrlP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ctrlPr>
                        </m:sSupPr>
                        <m:e>
                          <m: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t>𝑥</m:t>
                          </m:r>
                        </m:e>
                        <m:sup>
                          <m:sSub>
                            <m:sSubPr>
                              <m:ctrlP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ctrlPr>
                            </m:sSubPr>
                            <m:e>
                              <m: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t>𝑒</m:t>
                              </m:r>
                            </m:e>
                            <m:sub>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𝑛</m:t>
                              </m:r>
                            </m:sub>
                          </m:sSub>
                        </m:sup>
                      </m:sSup>
                    </m:oMath>
                  </m:oMathPara>
                </a14:m>
                <a:endPar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endParaRPr>
              </a:p>
              <a:p>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Example:</a:t>
                </a:r>
              </a:p>
              <a:p>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Polynomials  A(</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 = 3</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baseline="30000" dirty="0">
                    <a:solidFill>
                      <a:srgbClr val="0033CC"/>
                    </a:solidFill>
                    <a:latin typeface="Times" panose="02020603050405020304" pitchFamily="18" charset="0"/>
                    <a:ea typeface="新細明體" pitchFamily="18" charset="-120"/>
                    <a:cs typeface="Times" panose="02020603050405020304" pitchFamily="18" charset="0"/>
                  </a:rPr>
                  <a:t>10</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+2</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baseline="30000" dirty="0">
                    <a:solidFill>
                      <a:srgbClr val="0033CC"/>
                    </a:solidFill>
                    <a:latin typeface="Times" panose="02020603050405020304" pitchFamily="18" charset="0"/>
                    <a:ea typeface="新細明體" pitchFamily="18" charset="-120"/>
                    <a:cs typeface="Times" panose="02020603050405020304" pitchFamily="18" charset="0"/>
                  </a:rPr>
                  <a:t>5</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+6</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baseline="30000" dirty="0">
                    <a:solidFill>
                      <a:srgbClr val="0033CC"/>
                    </a:solidFill>
                    <a:latin typeface="Times" panose="02020603050405020304" pitchFamily="18" charset="0"/>
                    <a:ea typeface="新細明體" pitchFamily="18" charset="-120"/>
                    <a:cs typeface="Times" panose="02020603050405020304" pitchFamily="18" charset="0"/>
                  </a:rPr>
                  <a:t>4</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+4</a:t>
                </a:r>
              </a:p>
              <a:p>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                      B(</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 = </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baseline="30000" dirty="0">
                    <a:solidFill>
                      <a:srgbClr val="0033CC"/>
                    </a:solidFill>
                    <a:latin typeface="Times" panose="02020603050405020304" pitchFamily="18" charset="0"/>
                    <a:ea typeface="新細明體" pitchFamily="18" charset="-120"/>
                    <a:cs typeface="Times" panose="02020603050405020304" pitchFamily="18" charset="0"/>
                  </a:rPr>
                  <a:t>4</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+10</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baseline="30000" dirty="0">
                    <a:solidFill>
                      <a:srgbClr val="0033CC"/>
                    </a:solidFill>
                    <a:latin typeface="Times" panose="02020603050405020304" pitchFamily="18" charset="0"/>
                    <a:ea typeface="新細明體" pitchFamily="18" charset="-120"/>
                    <a:cs typeface="Times" panose="02020603050405020304" pitchFamily="18" charset="0"/>
                  </a:rPr>
                  <a:t>3</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+3</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baseline="30000" dirty="0">
                    <a:solidFill>
                      <a:srgbClr val="0033CC"/>
                    </a:solidFill>
                    <a:latin typeface="Times" panose="02020603050405020304" pitchFamily="18" charset="0"/>
                    <a:ea typeface="新細明體" pitchFamily="18" charset="-120"/>
                    <a:cs typeface="Times" panose="02020603050405020304" pitchFamily="18" charset="0"/>
                  </a:rPr>
                  <a:t>2</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+1</a:t>
                </a:r>
              </a:p>
              <a:p>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To represent a polynomial, the easiest way is to use array </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a</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a:t>
                </a:r>
                <a:r>
                  <a:rPr kumimoji="1" lang="en-US" altLang="zh-TW" sz="1800" i="1" dirty="0" err="1">
                    <a:solidFill>
                      <a:srgbClr val="0033CC"/>
                    </a:solidFill>
                    <a:latin typeface="Times" panose="02020603050405020304" pitchFamily="18" charset="0"/>
                    <a:ea typeface="新細明體" pitchFamily="18" charset="-120"/>
                    <a:cs typeface="Times" panose="02020603050405020304" pitchFamily="18" charset="0"/>
                  </a:rPr>
                  <a:t>i</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 to store the coefficient of </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i="1" baseline="-25000" dirty="0">
                    <a:solidFill>
                      <a:srgbClr val="0033CC"/>
                    </a:solidFill>
                    <a:latin typeface="Times" panose="02020603050405020304" pitchFamily="18" charset="0"/>
                    <a:ea typeface="新細明體" pitchFamily="18" charset="-120"/>
                    <a:cs typeface="Times" panose="02020603050405020304" pitchFamily="18" charset="0"/>
                  </a:rPr>
                  <a:t>i</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 Operations with polynomials such as: Add two polynomials, Multiply two polynomials, ..., are thus possible to install simply.</a:t>
                </a:r>
              </a:p>
              <a:p>
                <a:endPar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endParaRPr>
              </a:p>
              <a:p>
                <a:endPar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endParaRPr>
              </a:p>
              <a:p>
                <a:endPar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endParaRPr>
              </a:p>
              <a:p>
                <a:endPar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endParaRPr>
              </a:p>
              <a:p>
                <a:endPar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endParaRPr>
              </a:p>
              <a:p>
                <a:endPar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endParaRPr>
              </a:p>
              <a:p>
                <a:endPar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endParaRPr>
              </a:p>
              <a:p>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C(</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 = A(</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 + B(</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 = </a:t>
                </a:r>
              </a:p>
            </p:txBody>
          </p:sp>
        </mc:Choice>
        <mc:Fallback xmlns="">
          <p:sp>
            <p:nvSpPr>
              <p:cNvPr id="63496" name="Text Box 8"/>
              <p:cNvSpPr txBox="1">
                <a:spLocks noRot="1" noChangeAspect="1" noMove="1" noResize="1" noEditPoints="1" noAdjustHandles="1" noChangeArrowheads="1" noChangeShapeType="1" noTextEdit="1"/>
              </p:cNvSpPr>
              <p:nvPr/>
            </p:nvSpPr>
            <p:spPr bwMode="auto">
              <a:xfrm>
                <a:off x="0" y="838200"/>
                <a:ext cx="9144000" cy="4801314"/>
              </a:xfrm>
              <a:prstGeom prst="rect">
                <a:avLst/>
              </a:prstGeom>
              <a:blipFill>
                <a:blip r:embed="rId6"/>
                <a:stretch>
                  <a:fillRect l="-533" t="-762" b="-101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8" name="Rectangle 2"/>
          <p:cNvSpPr txBox="1">
            <a:spLocks noChangeArrowheads="1"/>
          </p:cNvSpPr>
          <p:nvPr/>
        </p:nvSpPr>
        <p:spPr>
          <a:xfrm>
            <a:off x="0" y="0"/>
            <a:ext cx="9144000" cy="838200"/>
          </a:xfrm>
          <a:prstGeom prst="rect">
            <a:avLst/>
          </a:prstGeom>
        </p:spPr>
        <p:txBody>
          <a:bodyPr anchor="ctr"/>
          <a:lstStyle>
            <a:lvl1pPr algn="l" rtl="0" eaLnBrk="0" fontAlgn="base" hangingPunct="0">
              <a:spcBef>
                <a:spcPct val="0"/>
              </a:spcBef>
              <a:spcAft>
                <a:spcPct val="0"/>
              </a:spcAft>
              <a:defRPr sz="3200" kern="1200">
                <a:solidFill>
                  <a:schemeClr val="bg1"/>
                </a:solidFill>
                <a:latin typeface="Arial" pitchFamily="34" charset="0"/>
                <a:ea typeface="MS PGothic" panose="020B0600070205080204" pitchFamily="34" charset="-128"/>
                <a:cs typeface="Arial" pitchFamily="34" charset="0"/>
              </a:defRPr>
            </a:lvl1pPr>
            <a:lvl2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2pPr>
            <a:lvl3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3pPr>
            <a:lvl4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4pPr>
            <a:lvl5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5pPr>
            <a:lvl6pPr marL="457200" algn="l" rtl="0" fontAlgn="base">
              <a:spcBef>
                <a:spcPct val="0"/>
              </a:spcBef>
              <a:spcAft>
                <a:spcPct val="0"/>
              </a:spcAft>
              <a:defRPr sz="3200">
                <a:solidFill>
                  <a:schemeClr val="bg1"/>
                </a:solidFill>
                <a:latin typeface="Arial" charset="0"/>
                <a:cs typeface="Arial" charset="0"/>
              </a:defRPr>
            </a:lvl6pPr>
            <a:lvl7pPr marL="914400" algn="l" rtl="0" fontAlgn="base">
              <a:spcBef>
                <a:spcPct val="0"/>
              </a:spcBef>
              <a:spcAft>
                <a:spcPct val="0"/>
              </a:spcAft>
              <a:defRPr sz="3200">
                <a:solidFill>
                  <a:schemeClr val="bg1"/>
                </a:solidFill>
                <a:latin typeface="Arial" charset="0"/>
                <a:cs typeface="Arial" charset="0"/>
              </a:defRPr>
            </a:lvl7pPr>
            <a:lvl8pPr marL="1371600" algn="l" rtl="0" fontAlgn="base">
              <a:spcBef>
                <a:spcPct val="0"/>
              </a:spcBef>
              <a:spcAft>
                <a:spcPct val="0"/>
              </a:spcAft>
              <a:defRPr sz="3200">
                <a:solidFill>
                  <a:schemeClr val="bg1"/>
                </a:solidFill>
                <a:latin typeface="Arial" charset="0"/>
                <a:cs typeface="Arial" charset="0"/>
              </a:defRPr>
            </a:lvl8pPr>
            <a:lvl9pPr marL="1828800" algn="l" rtl="0" fontAlgn="base">
              <a:spcBef>
                <a:spcPct val="0"/>
              </a:spcBef>
              <a:spcAft>
                <a:spcPct val="0"/>
              </a:spcAft>
              <a:defRPr sz="3200">
                <a:solidFill>
                  <a:schemeClr val="bg1"/>
                </a:solidFill>
                <a:latin typeface="Arial" charset="0"/>
                <a:cs typeface="Arial" charset="0"/>
              </a:defRPr>
            </a:lvl9pPr>
          </a:lstStyle>
          <a:p>
            <a:pPr eaLnBrk="1" hangingPunct="1"/>
            <a:r>
              <a:rPr lang="en-US" altLang="ko-KR" dirty="0"/>
              <a:t>Exercise: </a:t>
            </a:r>
            <a:r>
              <a:rPr lang="en-US" altLang="en-US" dirty="0"/>
              <a:t>Polynomial Addition</a:t>
            </a:r>
            <a:endParaRPr lang="en-US" altLang="ko-KR" dirty="0"/>
          </a:p>
        </p:txBody>
      </p:sp>
      <p:graphicFrame>
        <p:nvGraphicFramePr>
          <p:cNvPr id="2" name="Table 1"/>
          <p:cNvGraphicFramePr>
            <a:graphicFrameLocks noGrp="1"/>
          </p:cNvGraphicFramePr>
          <p:nvPr>
            <p:extLst>
              <p:ext uri="{D42A27DB-BD31-4B8C-83A1-F6EECF244321}">
                <p14:modId xmlns:p14="http://schemas.microsoft.com/office/powerpoint/2010/main" val="572854575"/>
              </p:ext>
            </p:extLst>
          </p:nvPr>
        </p:nvGraphicFramePr>
        <p:xfrm>
          <a:off x="76200" y="3535363"/>
          <a:ext cx="8310880" cy="7010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3517517974"/>
                    </a:ext>
                  </a:extLst>
                </a:gridCol>
                <a:gridCol w="685800">
                  <a:extLst>
                    <a:ext uri="{9D8B030D-6E8A-4147-A177-3AD203B41FA5}">
                      <a16:colId xmlns:a16="http://schemas.microsoft.com/office/drawing/2014/main" val="2651453844"/>
                    </a:ext>
                  </a:extLst>
                </a:gridCol>
                <a:gridCol w="609600">
                  <a:extLst>
                    <a:ext uri="{9D8B030D-6E8A-4147-A177-3AD203B41FA5}">
                      <a16:colId xmlns:a16="http://schemas.microsoft.com/office/drawing/2014/main" val="3552310455"/>
                    </a:ext>
                  </a:extLst>
                </a:gridCol>
                <a:gridCol w="609600">
                  <a:extLst>
                    <a:ext uri="{9D8B030D-6E8A-4147-A177-3AD203B41FA5}">
                      <a16:colId xmlns:a16="http://schemas.microsoft.com/office/drawing/2014/main" val="152988605"/>
                    </a:ext>
                  </a:extLst>
                </a:gridCol>
                <a:gridCol w="609600">
                  <a:extLst>
                    <a:ext uri="{9D8B030D-6E8A-4147-A177-3AD203B41FA5}">
                      <a16:colId xmlns:a16="http://schemas.microsoft.com/office/drawing/2014/main" val="3335353100"/>
                    </a:ext>
                  </a:extLst>
                </a:gridCol>
                <a:gridCol w="685800">
                  <a:extLst>
                    <a:ext uri="{9D8B030D-6E8A-4147-A177-3AD203B41FA5}">
                      <a16:colId xmlns:a16="http://schemas.microsoft.com/office/drawing/2014/main" val="92412666"/>
                    </a:ext>
                  </a:extLst>
                </a:gridCol>
                <a:gridCol w="609600">
                  <a:extLst>
                    <a:ext uri="{9D8B030D-6E8A-4147-A177-3AD203B41FA5}">
                      <a16:colId xmlns:a16="http://schemas.microsoft.com/office/drawing/2014/main" val="281862300"/>
                    </a:ext>
                  </a:extLst>
                </a:gridCol>
                <a:gridCol w="533400">
                  <a:extLst>
                    <a:ext uri="{9D8B030D-6E8A-4147-A177-3AD203B41FA5}">
                      <a16:colId xmlns:a16="http://schemas.microsoft.com/office/drawing/2014/main" val="610961110"/>
                    </a:ext>
                  </a:extLst>
                </a:gridCol>
                <a:gridCol w="609600">
                  <a:extLst>
                    <a:ext uri="{9D8B030D-6E8A-4147-A177-3AD203B41FA5}">
                      <a16:colId xmlns:a16="http://schemas.microsoft.com/office/drawing/2014/main" val="3237179015"/>
                    </a:ext>
                  </a:extLst>
                </a:gridCol>
                <a:gridCol w="609600">
                  <a:extLst>
                    <a:ext uri="{9D8B030D-6E8A-4147-A177-3AD203B41FA5}">
                      <a16:colId xmlns:a16="http://schemas.microsoft.com/office/drawing/2014/main" val="3644790345"/>
                    </a:ext>
                  </a:extLst>
                </a:gridCol>
                <a:gridCol w="685800">
                  <a:extLst>
                    <a:ext uri="{9D8B030D-6E8A-4147-A177-3AD203B41FA5}">
                      <a16:colId xmlns:a16="http://schemas.microsoft.com/office/drawing/2014/main" val="1277777374"/>
                    </a:ext>
                  </a:extLst>
                </a:gridCol>
                <a:gridCol w="690880">
                  <a:extLst>
                    <a:ext uri="{9D8B030D-6E8A-4147-A177-3AD203B41FA5}">
                      <a16:colId xmlns:a16="http://schemas.microsoft.com/office/drawing/2014/main" val="4216035045"/>
                    </a:ext>
                  </a:extLst>
                </a:gridCol>
              </a:tblGrid>
              <a:tr h="304800">
                <a:tc>
                  <a:txBody>
                    <a:bodyPr/>
                    <a:lstStyle/>
                    <a:p>
                      <a:r>
                        <a:rPr lang="en-US" sz="1600" dirty="0"/>
                        <a:t>Array</a:t>
                      </a:r>
                      <a:r>
                        <a:rPr lang="en-US" sz="1600" baseline="0" dirty="0"/>
                        <a:t> a ~A(x)</a:t>
                      </a:r>
                      <a:endParaRPr lang="en-US" sz="1600" dirty="0"/>
                    </a:p>
                  </a:txBody>
                  <a:tcPr anchor="ctr"/>
                </a:tc>
                <a:tc>
                  <a:txBody>
                    <a:bodyPr/>
                    <a:lstStyle/>
                    <a:p>
                      <a:pPr algn="ctr"/>
                      <a:r>
                        <a:rPr lang="en-US" sz="1600" dirty="0"/>
                        <a:t>a[10]</a:t>
                      </a:r>
                    </a:p>
                  </a:txBody>
                  <a:tcPr anchor="ctr"/>
                </a:tc>
                <a:tc>
                  <a:txBody>
                    <a:bodyPr/>
                    <a:lstStyle/>
                    <a:p>
                      <a:pPr algn="ctr"/>
                      <a:r>
                        <a:rPr lang="en-US" sz="1600" dirty="0"/>
                        <a:t>a[9]</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a[8]</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a[7]</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a[6]</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a[5]</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a[4]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a[3]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a[2]</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a[1]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a[0]</a:t>
                      </a:r>
                    </a:p>
                  </a:txBody>
                  <a:tcPr anchor="ctr"/>
                </a:tc>
                <a:extLst>
                  <a:ext uri="{0D108BD9-81ED-4DB2-BD59-A6C34878D82A}">
                    <a16:rowId xmlns:a16="http://schemas.microsoft.com/office/drawing/2014/main" val="203189809"/>
                  </a:ext>
                </a:extLst>
              </a:tr>
              <a:tr h="350520">
                <a:tc>
                  <a:txBody>
                    <a:bodyPr/>
                    <a:lstStyle/>
                    <a:p>
                      <a:endParaRPr lang="en-US" dirty="0"/>
                    </a:p>
                  </a:txBody>
                  <a:tcPr anchor="ctr"/>
                </a:tc>
                <a:tc>
                  <a:txBody>
                    <a:bodyPr/>
                    <a:lstStyle/>
                    <a:p>
                      <a:pPr algn="ctr"/>
                      <a:r>
                        <a:rPr lang="en-US" dirty="0"/>
                        <a:t>3</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2</a:t>
                      </a:r>
                    </a:p>
                  </a:txBody>
                  <a:tcPr anchor="ctr"/>
                </a:tc>
                <a:tc>
                  <a:txBody>
                    <a:bodyPr/>
                    <a:lstStyle/>
                    <a:p>
                      <a:pPr algn="ctr"/>
                      <a:r>
                        <a:rPr lang="en-US" dirty="0"/>
                        <a:t>6</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4</a:t>
                      </a:r>
                    </a:p>
                  </a:txBody>
                  <a:tcPr anchor="ctr"/>
                </a:tc>
                <a:extLst>
                  <a:ext uri="{0D108BD9-81ED-4DB2-BD59-A6C34878D82A}">
                    <a16:rowId xmlns:a16="http://schemas.microsoft.com/office/drawing/2014/main" val="1488703648"/>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50086005"/>
              </p:ext>
            </p:extLst>
          </p:nvPr>
        </p:nvGraphicFramePr>
        <p:xfrm>
          <a:off x="76200" y="4419600"/>
          <a:ext cx="4500880" cy="701040"/>
        </p:xfrm>
        <a:graphic>
          <a:graphicData uri="http://schemas.openxmlformats.org/drawingml/2006/table">
            <a:tbl>
              <a:tblPr firstRow="1" bandRow="1">
                <a:tableStyleId>{93296810-A885-4BE3-A3E7-6D5BEEA58F35}</a:tableStyleId>
              </a:tblPr>
              <a:tblGrid>
                <a:gridCol w="1371600">
                  <a:extLst>
                    <a:ext uri="{9D8B030D-6E8A-4147-A177-3AD203B41FA5}">
                      <a16:colId xmlns:a16="http://schemas.microsoft.com/office/drawing/2014/main" val="3517517974"/>
                    </a:ext>
                  </a:extLst>
                </a:gridCol>
                <a:gridCol w="533400">
                  <a:extLst>
                    <a:ext uri="{9D8B030D-6E8A-4147-A177-3AD203B41FA5}">
                      <a16:colId xmlns:a16="http://schemas.microsoft.com/office/drawing/2014/main" val="610961110"/>
                    </a:ext>
                  </a:extLst>
                </a:gridCol>
                <a:gridCol w="609600">
                  <a:extLst>
                    <a:ext uri="{9D8B030D-6E8A-4147-A177-3AD203B41FA5}">
                      <a16:colId xmlns:a16="http://schemas.microsoft.com/office/drawing/2014/main" val="3237179015"/>
                    </a:ext>
                  </a:extLst>
                </a:gridCol>
                <a:gridCol w="609600">
                  <a:extLst>
                    <a:ext uri="{9D8B030D-6E8A-4147-A177-3AD203B41FA5}">
                      <a16:colId xmlns:a16="http://schemas.microsoft.com/office/drawing/2014/main" val="3644790345"/>
                    </a:ext>
                  </a:extLst>
                </a:gridCol>
                <a:gridCol w="685800">
                  <a:extLst>
                    <a:ext uri="{9D8B030D-6E8A-4147-A177-3AD203B41FA5}">
                      <a16:colId xmlns:a16="http://schemas.microsoft.com/office/drawing/2014/main" val="1277777374"/>
                    </a:ext>
                  </a:extLst>
                </a:gridCol>
                <a:gridCol w="690880">
                  <a:extLst>
                    <a:ext uri="{9D8B030D-6E8A-4147-A177-3AD203B41FA5}">
                      <a16:colId xmlns:a16="http://schemas.microsoft.com/office/drawing/2014/main" val="4216035045"/>
                    </a:ext>
                  </a:extLst>
                </a:gridCol>
              </a:tblGrid>
              <a:tr h="304800">
                <a:tc>
                  <a:txBody>
                    <a:bodyPr/>
                    <a:lstStyle/>
                    <a:p>
                      <a:r>
                        <a:rPr lang="en-US" sz="1600" dirty="0"/>
                        <a:t>Array</a:t>
                      </a:r>
                      <a:r>
                        <a:rPr lang="en-US" sz="1600" baseline="0" dirty="0"/>
                        <a:t> b ~B(x)</a:t>
                      </a:r>
                      <a:endParaRPr lang="en-US"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b[4]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b[3]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b[2]</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b[1]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b[0]</a:t>
                      </a:r>
                    </a:p>
                  </a:txBody>
                  <a:tcPr anchor="ctr"/>
                </a:tc>
                <a:extLst>
                  <a:ext uri="{0D108BD9-81ED-4DB2-BD59-A6C34878D82A}">
                    <a16:rowId xmlns:a16="http://schemas.microsoft.com/office/drawing/2014/main" val="203189809"/>
                  </a:ext>
                </a:extLst>
              </a:tr>
              <a:tr h="350520">
                <a:tc>
                  <a:txBody>
                    <a:bodyPr/>
                    <a:lstStyle/>
                    <a:p>
                      <a:endParaRPr lang="en-US" dirty="0"/>
                    </a:p>
                  </a:txBody>
                  <a:tcPr anchor="ctr"/>
                </a:tc>
                <a:tc>
                  <a:txBody>
                    <a:bodyPr/>
                    <a:lstStyle/>
                    <a:p>
                      <a:pPr algn="ctr"/>
                      <a:r>
                        <a:rPr lang="en-US" dirty="0"/>
                        <a:t>1</a:t>
                      </a:r>
                    </a:p>
                  </a:txBody>
                  <a:tcPr anchor="ctr"/>
                </a:tc>
                <a:tc>
                  <a:txBody>
                    <a:bodyPr/>
                    <a:lstStyle/>
                    <a:p>
                      <a:pPr algn="ctr"/>
                      <a:r>
                        <a:rPr lang="en-US" dirty="0"/>
                        <a:t>10</a:t>
                      </a:r>
                    </a:p>
                  </a:txBody>
                  <a:tcPr anchor="ctr"/>
                </a:tc>
                <a:tc>
                  <a:txBody>
                    <a:bodyPr/>
                    <a:lstStyle/>
                    <a:p>
                      <a:pPr algn="ctr"/>
                      <a:r>
                        <a:rPr lang="en-US" dirty="0"/>
                        <a:t>3</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1488703648"/>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00816689"/>
              </p:ext>
            </p:extLst>
          </p:nvPr>
        </p:nvGraphicFramePr>
        <p:xfrm>
          <a:off x="4482" y="5652961"/>
          <a:ext cx="9067800" cy="878049"/>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3517517974"/>
                    </a:ext>
                  </a:extLst>
                </a:gridCol>
                <a:gridCol w="708212">
                  <a:extLst>
                    <a:ext uri="{9D8B030D-6E8A-4147-A177-3AD203B41FA5}">
                      <a16:colId xmlns:a16="http://schemas.microsoft.com/office/drawing/2014/main" val="2651453844"/>
                    </a:ext>
                  </a:extLst>
                </a:gridCol>
                <a:gridCol w="853563">
                  <a:extLst>
                    <a:ext uri="{9D8B030D-6E8A-4147-A177-3AD203B41FA5}">
                      <a16:colId xmlns:a16="http://schemas.microsoft.com/office/drawing/2014/main" val="3552310455"/>
                    </a:ext>
                  </a:extLst>
                </a:gridCol>
                <a:gridCol w="542518">
                  <a:extLst>
                    <a:ext uri="{9D8B030D-6E8A-4147-A177-3AD203B41FA5}">
                      <a16:colId xmlns:a16="http://schemas.microsoft.com/office/drawing/2014/main" val="152988605"/>
                    </a:ext>
                  </a:extLst>
                </a:gridCol>
                <a:gridCol w="542518">
                  <a:extLst>
                    <a:ext uri="{9D8B030D-6E8A-4147-A177-3AD203B41FA5}">
                      <a16:colId xmlns:a16="http://schemas.microsoft.com/office/drawing/2014/main" val="3335353100"/>
                    </a:ext>
                  </a:extLst>
                </a:gridCol>
                <a:gridCol w="620021">
                  <a:extLst>
                    <a:ext uri="{9D8B030D-6E8A-4147-A177-3AD203B41FA5}">
                      <a16:colId xmlns:a16="http://schemas.microsoft.com/office/drawing/2014/main" val="92412666"/>
                    </a:ext>
                  </a:extLst>
                </a:gridCol>
                <a:gridCol w="565580">
                  <a:extLst>
                    <a:ext uri="{9D8B030D-6E8A-4147-A177-3AD203B41FA5}">
                      <a16:colId xmlns:a16="http://schemas.microsoft.com/office/drawing/2014/main" val="281862300"/>
                    </a:ext>
                  </a:extLst>
                </a:gridCol>
                <a:gridCol w="914400">
                  <a:extLst>
                    <a:ext uri="{9D8B030D-6E8A-4147-A177-3AD203B41FA5}">
                      <a16:colId xmlns:a16="http://schemas.microsoft.com/office/drawing/2014/main" val="610961110"/>
                    </a:ext>
                  </a:extLst>
                </a:gridCol>
                <a:gridCol w="922600">
                  <a:extLst>
                    <a:ext uri="{9D8B030D-6E8A-4147-A177-3AD203B41FA5}">
                      <a16:colId xmlns:a16="http://schemas.microsoft.com/office/drawing/2014/main" val="3237179015"/>
                    </a:ext>
                  </a:extLst>
                </a:gridCol>
                <a:gridCol w="906200">
                  <a:extLst>
                    <a:ext uri="{9D8B030D-6E8A-4147-A177-3AD203B41FA5}">
                      <a16:colId xmlns:a16="http://schemas.microsoft.com/office/drawing/2014/main" val="3644790345"/>
                    </a:ext>
                  </a:extLst>
                </a:gridCol>
                <a:gridCol w="876359">
                  <a:extLst>
                    <a:ext uri="{9D8B030D-6E8A-4147-A177-3AD203B41FA5}">
                      <a16:colId xmlns:a16="http://schemas.microsoft.com/office/drawing/2014/main" val="1277777374"/>
                    </a:ext>
                  </a:extLst>
                </a:gridCol>
                <a:gridCol w="930029">
                  <a:extLst>
                    <a:ext uri="{9D8B030D-6E8A-4147-A177-3AD203B41FA5}">
                      <a16:colId xmlns:a16="http://schemas.microsoft.com/office/drawing/2014/main" val="4216035045"/>
                    </a:ext>
                  </a:extLst>
                </a:gridCol>
              </a:tblGrid>
              <a:tr h="295430">
                <a:tc rowSpan="2">
                  <a:txBody>
                    <a:bodyPr/>
                    <a:lstStyle/>
                    <a:p>
                      <a:r>
                        <a:rPr lang="en-US" sz="1300" dirty="0"/>
                        <a:t>Array</a:t>
                      </a:r>
                      <a:r>
                        <a:rPr lang="en-US" sz="1300" baseline="0" dirty="0"/>
                        <a:t> c</a:t>
                      </a:r>
                    </a:p>
                    <a:p>
                      <a:r>
                        <a:rPr lang="en-US" sz="1300" baseline="0" dirty="0"/>
                        <a:t> ~C(x)</a:t>
                      </a:r>
                      <a:endParaRPr lang="en-US" sz="1300" dirty="0"/>
                    </a:p>
                  </a:txBody>
                  <a:tcPr anchor="ctr"/>
                </a:tc>
                <a:tc>
                  <a:txBody>
                    <a:bodyPr/>
                    <a:lstStyle/>
                    <a:p>
                      <a:pPr algn="ctr"/>
                      <a:r>
                        <a:rPr lang="en-US" sz="1600" dirty="0"/>
                        <a:t>c[10]</a:t>
                      </a:r>
                    </a:p>
                  </a:txBody>
                  <a:tcPr anchor="ctr"/>
                </a:tc>
                <a:tc>
                  <a:txBody>
                    <a:bodyPr/>
                    <a:lstStyle/>
                    <a:p>
                      <a:pPr algn="ctr"/>
                      <a:r>
                        <a:rPr lang="en-US" sz="1600" dirty="0"/>
                        <a:t>c[9]</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c[8]</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c[7]</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c[6]</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c[5]</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c[4]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c[3]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c[2]</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c[1]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c[0]</a:t>
                      </a:r>
                    </a:p>
                  </a:txBody>
                  <a:tcPr anchor="ctr"/>
                </a:tc>
                <a:extLst>
                  <a:ext uri="{0D108BD9-81ED-4DB2-BD59-A6C34878D82A}">
                    <a16:rowId xmlns:a16="http://schemas.microsoft.com/office/drawing/2014/main" val="203189809"/>
                  </a:ext>
                </a:extLst>
              </a:tr>
              <a:tr h="542769">
                <a:tc vMerge="1">
                  <a:txBody>
                    <a:bodyPr/>
                    <a:lstStyle/>
                    <a:p>
                      <a:endParaRPr lang="en-US" dirty="0"/>
                    </a:p>
                  </a:txBody>
                  <a:tcPr anchor="ctr"/>
                </a:tc>
                <a:tc>
                  <a:txBody>
                    <a:bodyPr/>
                    <a:lstStyle/>
                    <a:p>
                      <a:pPr algn="l"/>
                      <a:r>
                        <a:rPr lang="en-US" sz="1200" dirty="0">
                          <a:latin typeface="Times" panose="02020603050405020304" pitchFamily="18" charset="0"/>
                          <a:cs typeface="Times" panose="02020603050405020304" pitchFamily="18" charset="0"/>
                        </a:rPr>
                        <a:t>=a[10]</a:t>
                      </a:r>
                    </a:p>
                    <a:p>
                      <a:pPr algn="l"/>
                      <a:r>
                        <a:rPr lang="en-US" sz="1200" dirty="0">
                          <a:latin typeface="Times" panose="02020603050405020304" pitchFamily="18" charset="0"/>
                          <a:cs typeface="Times" panose="02020603050405020304" pitchFamily="18" charset="0"/>
                        </a:rPr>
                        <a:t>=3</a:t>
                      </a:r>
                    </a:p>
                  </a:txBody>
                  <a:tcPr anchor="ctr"/>
                </a:tc>
                <a:tc>
                  <a:txBody>
                    <a:bodyPr/>
                    <a:lstStyle/>
                    <a:p>
                      <a:pPr algn="l"/>
                      <a:r>
                        <a:rPr lang="en-US" sz="1200" dirty="0">
                          <a:latin typeface="Times" panose="02020603050405020304" pitchFamily="18" charset="0"/>
                          <a:cs typeface="Times" panose="02020603050405020304" pitchFamily="18" charset="0"/>
                        </a:rPr>
                        <a:t>=a[9]</a:t>
                      </a:r>
                    </a:p>
                    <a:p>
                      <a:pPr algn="l"/>
                      <a:r>
                        <a:rPr lang="en-US" sz="1200" dirty="0">
                          <a:latin typeface="Times" panose="02020603050405020304" pitchFamily="18" charset="0"/>
                          <a:cs typeface="Times" panose="02020603050405020304" pitchFamily="18" charset="0"/>
                        </a:rPr>
                        <a:t>=0</a:t>
                      </a:r>
                    </a:p>
                  </a:txBody>
                  <a:tcPr anchor="ctr"/>
                </a:tc>
                <a:tc>
                  <a:txBody>
                    <a:bodyPr/>
                    <a:lstStyle/>
                    <a:p>
                      <a:pPr algn="l"/>
                      <a:r>
                        <a:rPr lang="en-US" sz="1200" dirty="0">
                          <a:latin typeface="Times" panose="02020603050405020304" pitchFamily="18" charset="0"/>
                          <a:cs typeface="Times" panose="02020603050405020304" pitchFamily="18" charset="0"/>
                        </a:rPr>
                        <a:t>=a[8]=0</a:t>
                      </a:r>
                    </a:p>
                  </a:txBody>
                  <a:tcPr anchor="ctr"/>
                </a:tc>
                <a:tc>
                  <a:txBody>
                    <a:bodyPr/>
                    <a:lstStyle/>
                    <a:p>
                      <a:pPr algn="l"/>
                      <a:r>
                        <a:rPr lang="en-US" sz="1200" dirty="0">
                          <a:latin typeface="Times" panose="02020603050405020304" pitchFamily="18" charset="0"/>
                          <a:cs typeface="Times" panose="02020603050405020304" pitchFamily="18" charset="0"/>
                        </a:rPr>
                        <a:t>=a[7]=0</a:t>
                      </a:r>
                    </a:p>
                  </a:txBody>
                  <a:tcPr anchor="ctr"/>
                </a:tc>
                <a:tc>
                  <a:txBody>
                    <a:bodyPr/>
                    <a:lstStyle/>
                    <a:p>
                      <a:pPr algn="l"/>
                      <a:r>
                        <a:rPr lang="en-US" sz="1200" dirty="0">
                          <a:latin typeface="Times" panose="02020603050405020304" pitchFamily="18" charset="0"/>
                          <a:cs typeface="Times" panose="02020603050405020304" pitchFamily="18" charset="0"/>
                        </a:rPr>
                        <a:t>=a[6]</a:t>
                      </a:r>
                    </a:p>
                    <a:p>
                      <a:pPr algn="l"/>
                      <a:r>
                        <a:rPr lang="en-US" sz="1200" dirty="0">
                          <a:latin typeface="Times" panose="02020603050405020304" pitchFamily="18" charset="0"/>
                          <a:cs typeface="Times" panose="02020603050405020304" pitchFamily="18" charset="0"/>
                        </a:rPr>
                        <a:t>=0</a:t>
                      </a:r>
                    </a:p>
                  </a:txBody>
                  <a:tcPr anchor="ctr"/>
                </a:tc>
                <a:tc>
                  <a:txBody>
                    <a:bodyPr/>
                    <a:lstStyle/>
                    <a:p>
                      <a:pPr algn="l"/>
                      <a:r>
                        <a:rPr lang="en-US" sz="1200" dirty="0">
                          <a:latin typeface="Times" panose="02020603050405020304" pitchFamily="18" charset="0"/>
                          <a:cs typeface="Times" panose="02020603050405020304" pitchFamily="18" charset="0"/>
                        </a:rPr>
                        <a:t>=a[5]</a:t>
                      </a:r>
                    </a:p>
                    <a:p>
                      <a:pPr algn="l"/>
                      <a:r>
                        <a:rPr lang="en-US" sz="1200" dirty="0">
                          <a:latin typeface="Times" panose="02020603050405020304" pitchFamily="18" charset="0"/>
                          <a:cs typeface="Times" panose="02020603050405020304" pitchFamily="18" charset="0"/>
                        </a:rPr>
                        <a:t>=2</a:t>
                      </a:r>
                    </a:p>
                  </a:txBody>
                  <a:tcPr anchor="ctr"/>
                </a:tc>
                <a:tc>
                  <a:txBody>
                    <a:bodyPr/>
                    <a:lstStyle/>
                    <a:p>
                      <a:pPr algn="l"/>
                      <a:r>
                        <a:rPr lang="en-US" sz="1200" dirty="0">
                          <a:latin typeface="Times" panose="02020603050405020304" pitchFamily="18" charset="0"/>
                          <a:cs typeface="Times" panose="02020603050405020304" pitchFamily="18" charset="0"/>
                        </a:rPr>
                        <a:t>=a[4]+b[4]</a:t>
                      </a:r>
                    </a:p>
                    <a:p>
                      <a:pPr algn="l"/>
                      <a:r>
                        <a:rPr lang="en-US" sz="1200" dirty="0">
                          <a:latin typeface="Times" panose="02020603050405020304" pitchFamily="18" charset="0"/>
                          <a:cs typeface="Times" panose="02020603050405020304" pitchFamily="18" charset="0"/>
                        </a:rPr>
                        <a:t>=6+1=7</a:t>
                      </a:r>
                    </a:p>
                  </a:txBody>
                  <a:tcPr anchor="ctr"/>
                </a:tc>
                <a:tc>
                  <a:txBody>
                    <a:bodyPr/>
                    <a:lstStyle/>
                    <a:p>
                      <a:pPr algn="l"/>
                      <a:r>
                        <a:rPr lang="en-US" sz="1200" dirty="0">
                          <a:latin typeface="Times" panose="02020603050405020304" pitchFamily="18" charset="0"/>
                          <a:cs typeface="Times" panose="02020603050405020304" pitchFamily="18" charset="0"/>
                        </a:rPr>
                        <a:t>=a[3]+b[3]</a:t>
                      </a:r>
                    </a:p>
                    <a:p>
                      <a:pPr algn="l"/>
                      <a:r>
                        <a:rPr lang="en-US" sz="1200" dirty="0">
                          <a:latin typeface="Times" panose="02020603050405020304" pitchFamily="18" charset="0"/>
                          <a:cs typeface="Times" panose="02020603050405020304" pitchFamily="18" charset="0"/>
                        </a:rPr>
                        <a:t>=0+10=10</a:t>
                      </a:r>
                    </a:p>
                  </a:txBody>
                  <a:tcPr anchor="ctr"/>
                </a:tc>
                <a:tc>
                  <a:txBody>
                    <a:bodyPr/>
                    <a:lstStyle/>
                    <a:p>
                      <a:pPr algn="l"/>
                      <a:r>
                        <a:rPr lang="en-US" sz="1200" dirty="0">
                          <a:latin typeface="Times" panose="02020603050405020304" pitchFamily="18" charset="0"/>
                          <a:cs typeface="Times" panose="02020603050405020304" pitchFamily="18" charset="0"/>
                        </a:rPr>
                        <a:t>=a[2]+b[2]</a:t>
                      </a:r>
                    </a:p>
                    <a:p>
                      <a:pPr algn="l"/>
                      <a:r>
                        <a:rPr lang="en-US" sz="1200" dirty="0">
                          <a:latin typeface="Times" panose="02020603050405020304" pitchFamily="18" charset="0"/>
                          <a:cs typeface="Times" panose="02020603050405020304" pitchFamily="18" charset="0"/>
                        </a:rPr>
                        <a:t>=0+3=3</a:t>
                      </a:r>
                    </a:p>
                  </a:txBody>
                  <a:tcPr anchor="ctr"/>
                </a:tc>
                <a:tc>
                  <a:txBody>
                    <a:bodyPr/>
                    <a:lstStyle/>
                    <a:p>
                      <a:pPr algn="l"/>
                      <a:r>
                        <a:rPr lang="en-US" sz="1200" dirty="0">
                          <a:latin typeface="Times" panose="02020603050405020304" pitchFamily="18" charset="0"/>
                          <a:cs typeface="Times" panose="02020603050405020304" pitchFamily="18" charset="0"/>
                        </a:rPr>
                        <a:t>=a[1]+b[1]</a:t>
                      </a:r>
                    </a:p>
                    <a:p>
                      <a:pPr algn="l"/>
                      <a:r>
                        <a:rPr lang="en-US" sz="1200" dirty="0">
                          <a:latin typeface="Times" panose="02020603050405020304" pitchFamily="18" charset="0"/>
                          <a:cs typeface="Times" panose="02020603050405020304" pitchFamily="18" charset="0"/>
                        </a:rPr>
                        <a:t>=0+0=0</a:t>
                      </a:r>
                    </a:p>
                  </a:txBody>
                  <a:tcPr anchor="ctr"/>
                </a:tc>
                <a:tc>
                  <a:txBody>
                    <a:bodyPr/>
                    <a:lstStyle/>
                    <a:p>
                      <a:pPr algn="l"/>
                      <a:r>
                        <a:rPr lang="en-US" sz="1200" dirty="0">
                          <a:latin typeface="Times" panose="02020603050405020304" pitchFamily="18" charset="0"/>
                          <a:cs typeface="Times" panose="02020603050405020304" pitchFamily="18" charset="0"/>
                        </a:rPr>
                        <a:t>=a[0]+b[0]</a:t>
                      </a:r>
                    </a:p>
                    <a:p>
                      <a:pPr algn="l"/>
                      <a:r>
                        <a:rPr lang="en-US" sz="1200" dirty="0">
                          <a:latin typeface="Times" panose="02020603050405020304" pitchFamily="18" charset="0"/>
                          <a:cs typeface="Times" panose="02020603050405020304" pitchFamily="18" charset="0"/>
                        </a:rPr>
                        <a:t>=4+1=5</a:t>
                      </a:r>
                    </a:p>
                  </a:txBody>
                  <a:tcPr anchor="ctr"/>
                </a:tc>
                <a:extLst>
                  <a:ext uri="{0D108BD9-81ED-4DB2-BD59-A6C34878D82A}">
                    <a16:rowId xmlns:a16="http://schemas.microsoft.com/office/drawing/2014/main" val="1488703648"/>
                  </a:ext>
                </a:extLst>
              </a:tr>
            </a:tbl>
          </a:graphicData>
        </a:graphic>
      </p:graphicFrame>
      <p:sp>
        <p:nvSpPr>
          <p:cNvPr id="3" name="TextBox 2"/>
          <p:cNvSpPr txBox="1"/>
          <p:nvPr/>
        </p:nvSpPr>
        <p:spPr>
          <a:xfrm>
            <a:off x="1981200" y="5225957"/>
            <a:ext cx="3276600" cy="400110"/>
          </a:xfrm>
          <a:prstGeom prst="rect">
            <a:avLst/>
          </a:prstGeom>
          <a:noFill/>
        </p:spPr>
        <p:txBody>
          <a:bodyPr wrap="square" rtlCol="0">
            <a:spAutoFit/>
          </a:bodyPr>
          <a:lstStyle/>
          <a:p>
            <a:r>
              <a:rPr lang="en-US" sz="2000" dirty="0">
                <a:solidFill>
                  <a:srgbClr val="FF0000"/>
                </a:solidFill>
                <a:latin typeface="Times" panose="02020603050405020304" pitchFamily="18" charset="0"/>
                <a:cs typeface="Times" panose="02020603050405020304" pitchFamily="18" charset="0"/>
              </a:rPr>
              <a:t>3</a:t>
            </a:r>
            <a:r>
              <a:rPr lang="en-US" sz="2000" i="1" dirty="0">
                <a:solidFill>
                  <a:srgbClr val="FF0000"/>
                </a:solidFill>
                <a:latin typeface="Times" panose="02020603050405020304" pitchFamily="18" charset="0"/>
                <a:cs typeface="Times" panose="02020603050405020304" pitchFamily="18" charset="0"/>
              </a:rPr>
              <a:t>x</a:t>
            </a:r>
            <a:r>
              <a:rPr lang="en-US" sz="2000" baseline="30000" dirty="0">
                <a:solidFill>
                  <a:srgbClr val="FF0000"/>
                </a:solidFill>
                <a:latin typeface="Times" panose="02020603050405020304" pitchFamily="18" charset="0"/>
                <a:cs typeface="Times" panose="02020603050405020304" pitchFamily="18" charset="0"/>
              </a:rPr>
              <a:t>10</a:t>
            </a:r>
            <a:r>
              <a:rPr lang="en-US" sz="2000" dirty="0">
                <a:solidFill>
                  <a:srgbClr val="FF0000"/>
                </a:solidFill>
                <a:latin typeface="Times" panose="02020603050405020304" pitchFamily="18" charset="0"/>
                <a:cs typeface="Times" panose="02020603050405020304" pitchFamily="18" charset="0"/>
              </a:rPr>
              <a:t>+2</a:t>
            </a:r>
            <a:r>
              <a:rPr lang="en-US" sz="2000" i="1" dirty="0">
                <a:solidFill>
                  <a:srgbClr val="FF0000"/>
                </a:solidFill>
                <a:latin typeface="Times" panose="02020603050405020304" pitchFamily="18" charset="0"/>
                <a:cs typeface="Times" panose="02020603050405020304" pitchFamily="18" charset="0"/>
              </a:rPr>
              <a:t>x</a:t>
            </a:r>
            <a:r>
              <a:rPr lang="en-US" sz="2000" baseline="30000" dirty="0">
                <a:solidFill>
                  <a:srgbClr val="FF0000"/>
                </a:solidFill>
                <a:latin typeface="Times" panose="02020603050405020304" pitchFamily="18" charset="0"/>
                <a:cs typeface="Times" panose="02020603050405020304" pitchFamily="18" charset="0"/>
              </a:rPr>
              <a:t>5</a:t>
            </a:r>
            <a:r>
              <a:rPr lang="en-US" sz="2000" dirty="0">
                <a:solidFill>
                  <a:srgbClr val="FF0000"/>
                </a:solidFill>
                <a:latin typeface="Times" panose="02020603050405020304" pitchFamily="18" charset="0"/>
                <a:cs typeface="Times" panose="02020603050405020304" pitchFamily="18" charset="0"/>
              </a:rPr>
              <a:t>+7</a:t>
            </a:r>
            <a:r>
              <a:rPr lang="en-US" sz="2000" i="1" dirty="0">
                <a:solidFill>
                  <a:srgbClr val="FF0000"/>
                </a:solidFill>
                <a:latin typeface="Times" panose="02020603050405020304" pitchFamily="18" charset="0"/>
                <a:cs typeface="Times" panose="02020603050405020304" pitchFamily="18" charset="0"/>
              </a:rPr>
              <a:t>x</a:t>
            </a:r>
            <a:r>
              <a:rPr lang="en-US" sz="2000" baseline="30000" dirty="0">
                <a:solidFill>
                  <a:srgbClr val="FF0000"/>
                </a:solidFill>
                <a:latin typeface="Times" panose="02020603050405020304" pitchFamily="18" charset="0"/>
                <a:cs typeface="Times" panose="02020603050405020304" pitchFamily="18" charset="0"/>
              </a:rPr>
              <a:t>4</a:t>
            </a:r>
            <a:r>
              <a:rPr lang="en-US" sz="2000" dirty="0">
                <a:solidFill>
                  <a:srgbClr val="FF0000"/>
                </a:solidFill>
                <a:latin typeface="Times" panose="02020603050405020304" pitchFamily="18" charset="0"/>
                <a:cs typeface="Times" panose="02020603050405020304" pitchFamily="18" charset="0"/>
              </a:rPr>
              <a:t>+3</a:t>
            </a:r>
            <a:r>
              <a:rPr lang="en-US" sz="2000" i="1" dirty="0">
                <a:solidFill>
                  <a:srgbClr val="FF0000"/>
                </a:solidFill>
                <a:latin typeface="Times" panose="02020603050405020304" pitchFamily="18" charset="0"/>
                <a:cs typeface="Times" panose="02020603050405020304" pitchFamily="18" charset="0"/>
              </a:rPr>
              <a:t>x</a:t>
            </a:r>
            <a:r>
              <a:rPr lang="en-US" sz="2000" baseline="30000" dirty="0">
                <a:solidFill>
                  <a:srgbClr val="FF0000"/>
                </a:solidFill>
                <a:latin typeface="Times" panose="02020603050405020304" pitchFamily="18" charset="0"/>
                <a:cs typeface="Times" panose="02020603050405020304" pitchFamily="18" charset="0"/>
              </a:rPr>
              <a:t>2</a:t>
            </a:r>
            <a:r>
              <a:rPr lang="en-US" sz="2000" dirty="0">
                <a:solidFill>
                  <a:srgbClr val="FF0000"/>
                </a:solidFill>
                <a:latin typeface="Times" panose="02020603050405020304" pitchFamily="18" charset="0"/>
                <a:cs typeface="Times" panose="02020603050405020304" pitchFamily="18" charset="0"/>
              </a:rPr>
              <a:t>+5</a:t>
            </a:r>
          </a:p>
        </p:txBody>
      </p:sp>
    </p:spTree>
    <p:extLst>
      <p:ext uri="{BB962C8B-B14F-4D97-AF65-F5344CB8AC3E}">
        <p14:creationId xmlns:p14="http://schemas.microsoft.com/office/powerpoint/2010/main" val="351829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1" name="Rectangle 3"/>
          <p:cNvSpPr>
            <a:spLocks noChangeArrowheads="1"/>
          </p:cNvSpPr>
          <p:nvPr/>
        </p:nvSpPr>
        <p:spPr bwMode="auto">
          <a:xfrm>
            <a:off x="0" y="886236"/>
            <a:ext cx="8915400" cy="555536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TW" sz="2500" dirty="0">
                <a:latin typeface="Times" panose="02020603050405020304" pitchFamily="18" charset="0"/>
                <a:ea typeface="新細明體" pitchFamily="18" charset="-120"/>
                <a:cs typeface="Times" panose="02020603050405020304" pitchFamily="18" charset="0"/>
              </a:rPr>
              <a:t>A(</a:t>
            </a:r>
            <a:r>
              <a:rPr kumimoji="1" lang="en-US" altLang="zh-TW" sz="2500" i="1" dirty="0">
                <a:latin typeface="Times" panose="02020603050405020304" pitchFamily="18" charset="0"/>
                <a:ea typeface="新細明體" pitchFamily="18" charset="-120"/>
                <a:cs typeface="Times" panose="02020603050405020304" pitchFamily="18" charset="0"/>
              </a:rPr>
              <a:t>x</a:t>
            </a:r>
            <a:r>
              <a:rPr kumimoji="1" lang="en-US" altLang="zh-TW" sz="2500" dirty="0">
                <a:latin typeface="Times" panose="02020603050405020304" pitchFamily="18" charset="0"/>
                <a:ea typeface="新細明體" pitchFamily="18" charset="-120"/>
                <a:cs typeface="Times" panose="02020603050405020304" pitchFamily="18" charset="0"/>
              </a:rPr>
              <a:t>)=2</a:t>
            </a:r>
            <a:r>
              <a:rPr kumimoji="1" lang="en-US" altLang="zh-TW" sz="2500" i="1" dirty="0">
                <a:latin typeface="Times" panose="02020603050405020304" pitchFamily="18" charset="0"/>
                <a:ea typeface="新細明體" pitchFamily="18" charset="-120"/>
                <a:cs typeface="Times" panose="02020603050405020304" pitchFamily="18" charset="0"/>
              </a:rPr>
              <a:t>x</a:t>
            </a:r>
            <a:r>
              <a:rPr kumimoji="1" lang="en-US" altLang="zh-TW" sz="2500" baseline="30000" dirty="0">
                <a:latin typeface="Times" panose="02020603050405020304" pitchFamily="18" charset="0"/>
                <a:ea typeface="新細明體" pitchFamily="18" charset="-120"/>
                <a:cs typeface="Times" panose="02020603050405020304" pitchFamily="18" charset="0"/>
              </a:rPr>
              <a:t>1000 </a:t>
            </a:r>
            <a:r>
              <a:rPr kumimoji="1" lang="en-US" altLang="zh-TW" sz="2500" dirty="0">
                <a:latin typeface="Times" panose="02020603050405020304" pitchFamily="18" charset="0"/>
                <a:ea typeface="新細明體" pitchFamily="18" charset="-120"/>
                <a:cs typeface="Times" panose="02020603050405020304" pitchFamily="18" charset="0"/>
              </a:rPr>
              <a:t>+ </a:t>
            </a:r>
            <a:r>
              <a:rPr kumimoji="1" lang="en-US" altLang="zh-TW" sz="2500" i="1" dirty="0">
                <a:latin typeface="Times" panose="02020603050405020304" pitchFamily="18" charset="0"/>
                <a:ea typeface="新細明體" pitchFamily="18" charset="-120"/>
                <a:cs typeface="Times" panose="02020603050405020304" pitchFamily="18" charset="0"/>
              </a:rPr>
              <a:t>x</a:t>
            </a:r>
            <a:r>
              <a:rPr kumimoji="1" lang="en-US" altLang="zh-TW" sz="2500" baseline="30000" dirty="0">
                <a:latin typeface="Times" panose="02020603050405020304" pitchFamily="18" charset="0"/>
                <a:ea typeface="新細明體" pitchFamily="18" charset="-120"/>
                <a:cs typeface="Times" panose="02020603050405020304" pitchFamily="18" charset="0"/>
              </a:rPr>
              <a:t>3</a:t>
            </a:r>
            <a:endParaRPr kumimoji="1" lang="en-US" altLang="zh-TW" sz="2500" dirty="0">
              <a:latin typeface="Times" panose="02020603050405020304" pitchFamily="18" charset="0"/>
              <a:ea typeface="新細明體" pitchFamily="18" charset="-120"/>
              <a:cs typeface="Times" panose="02020603050405020304" pitchFamily="18" charset="0"/>
            </a:endParaRPr>
          </a:p>
          <a:p>
            <a:r>
              <a:rPr kumimoji="1" lang="en-US" altLang="zh-TW" sz="2500" dirty="0">
                <a:latin typeface="Times" panose="02020603050405020304" pitchFamily="18" charset="0"/>
                <a:ea typeface="新細明體" pitchFamily="18" charset="-120"/>
                <a:cs typeface="Times" panose="02020603050405020304" pitchFamily="18" charset="0"/>
              </a:rPr>
              <a:t>B(</a:t>
            </a:r>
            <a:r>
              <a:rPr kumimoji="1" lang="en-US" altLang="zh-TW" sz="2500" i="1" dirty="0">
                <a:latin typeface="Times" panose="02020603050405020304" pitchFamily="18" charset="0"/>
                <a:ea typeface="新細明體" pitchFamily="18" charset="-120"/>
                <a:cs typeface="Times" panose="02020603050405020304" pitchFamily="18" charset="0"/>
              </a:rPr>
              <a:t>x</a:t>
            </a:r>
            <a:r>
              <a:rPr kumimoji="1" lang="en-US" altLang="zh-TW" sz="2500" dirty="0">
                <a:latin typeface="Times" panose="02020603050405020304" pitchFamily="18" charset="0"/>
                <a:ea typeface="新細明體" pitchFamily="18" charset="-120"/>
                <a:cs typeface="Times" panose="02020603050405020304" pitchFamily="18" charset="0"/>
              </a:rPr>
              <a:t>)=</a:t>
            </a:r>
            <a:r>
              <a:rPr kumimoji="1" lang="en-US" altLang="zh-TW" sz="2500" i="1" dirty="0">
                <a:latin typeface="Times" panose="02020603050405020304" pitchFamily="18" charset="0"/>
                <a:ea typeface="新細明體" pitchFamily="18" charset="-120"/>
                <a:cs typeface="Times" panose="02020603050405020304" pitchFamily="18" charset="0"/>
              </a:rPr>
              <a:t>x</a:t>
            </a:r>
            <a:r>
              <a:rPr kumimoji="1" lang="en-US" altLang="zh-TW" sz="2500" baseline="30000" dirty="0">
                <a:latin typeface="Times" panose="02020603050405020304" pitchFamily="18" charset="0"/>
                <a:ea typeface="新細明體" pitchFamily="18" charset="-120"/>
                <a:cs typeface="Times" panose="02020603050405020304" pitchFamily="18" charset="0"/>
              </a:rPr>
              <a:t>4</a:t>
            </a:r>
            <a:r>
              <a:rPr kumimoji="1" lang="en-US" altLang="zh-TW" sz="2500" dirty="0">
                <a:latin typeface="Times" panose="02020603050405020304" pitchFamily="18" charset="0"/>
                <a:ea typeface="新細明體" pitchFamily="18" charset="-120"/>
                <a:cs typeface="Times" panose="02020603050405020304" pitchFamily="18" charset="0"/>
              </a:rPr>
              <a:t>+10</a:t>
            </a:r>
            <a:r>
              <a:rPr kumimoji="1" lang="en-US" altLang="zh-TW" sz="2500" i="1" dirty="0">
                <a:latin typeface="Times" panose="02020603050405020304" pitchFamily="18" charset="0"/>
                <a:ea typeface="新細明體" pitchFamily="18" charset="-120"/>
                <a:cs typeface="Times" panose="02020603050405020304" pitchFamily="18" charset="0"/>
              </a:rPr>
              <a:t>x</a:t>
            </a:r>
            <a:r>
              <a:rPr kumimoji="1" lang="en-US" altLang="zh-TW" sz="2500" baseline="30000" dirty="0">
                <a:latin typeface="Times" panose="02020603050405020304" pitchFamily="18" charset="0"/>
                <a:ea typeface="新細明體" pitchFamily="18" charset="-120"/>
                <a:cs typeface="Times" panose="02020603050405020304" pitchFamily="18" charset="0"/>
              </a:rPr>
              <a:t>3</a:t>
            </a:r>
            <a:r>
              <a:rPr kumimoji="1" lang="en-US" altLang="zh-TW" sz="2500" dirty="0">
                <a:latin typeface="Times" panose="02020603050405020304" pitchFamily="18" charset="0"/>
                <a:ea typeface="新細明體" pitchFamily="18" charset="-120"/>
                <a:cs typeface="Times" panose="02020603050405020304" pitchFamily="18" charset="0"/>
              </a:rPr>
              <a:t>+3</a:t>
            </a:r>
            <a:r>
              <a:rPr kumimoji="1" lang="en-US" altLang="zh-TW" sz="2500" i="1" dirty="0">
                <a:latin typeface="Times" panose="02020603050405020304" pitchFamily="18" charset="0"/>
                <a:ea typeface="新細明體" pitchFamily="18" charset="-120"/>
                <a:cs typeface="Times" panose="02020603050405020304" pitchFamily="18" charset="0"/>
              </a:rPr>
              <a:t>x</a:t>
            </a:r>
            <a:r>
              <a:rPr kumimoji="1" lang="en-US" altLang="zh-TW" sz="2500" baseline="30000" dirty="0">
                <a:latin typeface="Times" panose="02020603050405020304" pitchFamily="18" charset="0"/>
                <a:ea typeface="新細明體" pitchFamily="18" charset="-120"/>
                <a:cs typeface="Times" panose="02020603050405020304" pitchFamily="18" charset="0"/>
              </a:rPr>
              <a:t>2</a:t>
            </a:r>
            <a:r>
              <a:rPr kumimoji="1" lang="en-US" altLang="zh-TW" sz="2500" dirty="0">
                <a:latin typeface="Times" panose="02020603050405020304" pitchFamily="18" charset="0"/>
                <a:ea typeface="新細明體" pitchFamily="18" charset="-120"/>
                <a:cs typeface="Times" panose="02020603050405020304" pitchFamily="18" charset="0"/>
              </a:rPr>
              <a:t>+1</a:t>
            </a:r>
          </a:p>
          <a:p>
            <a:pPr algn="just"/>
            <a:r>
              <a:rPr kumimoji="1" lang="en-US" altLang="zh-TW" sz="2100" dirty="0">
                <a:solidFill>
                  <a:srgbClr val="0033CC"/>
                </a:solidFill>
                <a:latin typeface="Times" panose="02020603050405020304" pitchFamily="18" charset="0"/>
                <a:ea typeface="新細明體" pitchFamily="18" charset="-120"/>
                <a:cs typeface="Times" panose="02020603050405020304" pitchFamily="18" charset="0"/>
              </a:rPr>
              <a:t>Use an array to keep track of the coefficients for all exponents:</a:t>
            </a:r>
          </a:p>
          <a:p>
            <a:endParaRPr kumimoji="1" lang="en-US" altLang="zh-TW" sz="2800" dirty="0">
              <a:latin typeface="Times" panose="02020603050405020304" pitchFamily="18" charset="0"/>
              <a:ea typeface="新細明體" pitchFamily="18" charset="-120"/>
              <a:cs typeface="Times" panose="02020603050405020304" pitchFamily="18" charset="0"/>
            </a:endParaRPr>
          </a:p>
          <a:p>
            <a:endParaRPr kumimoji="1" lang="en-US" altLang="zh-TW" sz="2800" dirty="0">
              <a:latin typeface="Times" panose="02020603050405020304" pitchFamily="18" charset="0"/>
              <a:ea typeface="新細明體" pitchFamily="18" charset="-120"/>
              <a:cs typeface="Times" panose="02020603050405020304" pitchFamily="18" charset="0"/>
            </a:endParaRPr>
          </a:p>
          <a:p>
            <a:endParaRPr kumimoji="1" lang="en-US" altLang="zh-TW" sz="2800" dirty="0">
              <a:latin typeface="Times" panose="02020603050405020304" pitchFamily="18" charset="0"/>
              <a:ea typeface="新細明體" pitchFamily="18" charset="-120"/>
              <a:cs typeface="Times" panose="02020603050405020304" pitchFamily="18" charset="0"/>
            </a:endParaRPr>
          </a:p>
          <a:p>
            <a:endParaRPr kumimoji="1" lang="en-US" altLang="zh-TW" sz="2800" dirty="0">
              <a:latin typeface="Times" panose="02020603050405020304" pitchFamily="18" charset="0"/>
              <a:ea typeface="新細明體" pitchFamily="18" charset="-120"/>
              <a:cs typeface="Times" panose="02020603050405020304" pitchFamily="18" charset="0"/>
            </a:endParaRPr>
          </a:p>
          <a:p>
            <a:endParaRPr kumimoji="1" lang="en-US" altLang="zh-TW" sz="2800" dirty="0">
              <a:latin typeface="Times" panose="02020603050405020304" pitchFamily="18" charset="0"/>
              <a:ea typeface="新細明體" pitchFamily="18" charset="-120"/>
              <a:cs typeface="Times" panose="02020603050405020304" pitchFamily="18" charset="0"/>
            </a:endParaRPr>
          </a:p>
          <a:p>
            <a:r>
              <a:rPr kumimoji="1" lang="en-US" altLang="zh-TW" sz="2800" dirty="0">
                <a:latin typeface="Times" panose="02020603050405020304" pitchFamily="18" charset="0"/>
                <a:ea typeface="新細明體" pitchFamily="18" charset="-120"/>
                <a:cs typeface="Times" panose="02020603050405020304" pitchFamily="18" charset="0"/>
              </a:rPr>
              <a:t>A(</a:t>
            </a:r>
            <a:r>
              <a:rPr kumimoji="1" lang="en-US" altLang="zh-TW" sz="2800" i="1" dirty="0">
                <a:latin typeface="Times" panose="02020603050405020304" pitchFamily="18" charset="0"/>
                <a:ea typeface="新細明體" pitchFamily="18" charset="-120"/>
                <a:cs typeface="Times" panose="02020603050405020304" pitchFamily="18" charset="0"/>
              </a:rPr>
              <a:t>x</a:t>
            </a:r>
            <a:r>
              <a:rPr kumimoji="1" lang="en-US" altLang="zh-TW" sz="2800" dirty="0">
                <a:latin typeface="Times" panose="02020603050405020304" pitchFamily="18" charset="0"/>
                <a:ea typeface="新細明體" pitchFamily="18" charset="-120"/>
                <a:cs typeface="Times" panose="02020603050405020304" pitchFamily="18" charset="0"/>
              </a:rPr>
              <a:t>) + B(</a:t>
            </a:r>
            <a:r>
              <a:rPr kumimoji="1" lang="en-US" altLang="zh-TW" sz="2800" i="1" dirty="0">
                <a:latin typeface="Times" panose="02020603050405020304" pitchFamily="18" charset="0"/>
                <a:ea typeface="新細明體" pitchFamily="18" charset="-120"/>
                <a:cs typeface="Times" panose="02020603050405020304" pitchFamily="18" charset="0"/>
              </a:rPr>
              <a:t>x</a:t>
            </a:r>
            <a:r>
              <a:rPr kumimoji="1" lang="en-US" altLang="zh-TW" sz="2800" dirty="0">
                <a:latin typeface="Times" panose="02020603050405020304" pitchFamily="18" charset="0"/>
                <a:ea typeface="新細明體" pitchFamily="18" charset="-120"/>
                <a:cs typeface="Times" panose="02020603050405020304" pitchFamily="18" charset="0"/>
              </a:rPr>
              <a:t>) =</a:t>
            </a:r>
          </a:p>
          <a:p>
            <a:pPr algn="just"/>
            <a:endParaRPr kumimoji="1" lang="en-US" altLang="zh-TW" sz="2800" dirty="0">
              <a:solidFill>
                <a:srgbClr val="0033CC"/>
              </a:solidFill>
              <a:latin typeface="Times" panose="02020603050405020304" pitchFamily="18" charset="0"/>
              <a:ea typeface="新細明體" pitchFamily="18" charset="-120"/>
              <a:cs typeface="Times" panose="02020603050405020304" pitchFamily="18" charset="0"/>
            </a:endParaRPr>
          </a:p>
          <a:p>
            <a:pPr algn="just"/>
            <a:r>
              <a:rPr kumimoji="1" lang="en-US" altLang="zh-TW" sz="2100" dirty="0">
                <a:solidFill>
                  <a:srgbClr val="0033CC"/>
                </a:solidFill>
                <a:latin typeface="Times" panose="02020603050405020304" pitchFamily="18" charset="0"/>
                <a:ea typeface="新細明體" pitchFamily="18" charset="-120"/>
                <a:cs typeface="Times" panose="02020603050405020304" pitchFamily="18" charset="0"/>
              </a:rPr>
              <a:t>In the case of sparse polynomial (with many coefficients equal to 0), we could represent polynomial by the linked list: We will build a list containing only the coefficients with the value not equal to zero together with the exponent.</a:t>
            </a:r>
          </a:p>
          <a:p>
            <a:pPr algn="just"/>
            <a:r>
              <a:rPr kumimoji="1" lang="en-US" altLang="zh-TW" sz="2100" dirty="0">
                <a:solidFill>
                  <a:srgbClr val="0033CC"/>
                </a:solidFill>
                <a:latin typeface="Times" panose="02020603050405020304" pitchFamily="18" charset="0"/>
                <a:ea typeface="新細明體" pitchFamily="18" charset="-120"/>
                <a:cs typeface="Times" panose="02020603050405020304" pitchFamily="18" charset="0"/>
              </a:rPr>
              <a:t>However, it is more complicated to implement the operations.</a:t>
            </a:r>
          </a:p>
        </p:txBody>
      </p:sp>
      <p:sp>
        <p:nvSpPr>
          <p:cNvPr id="9" name="Rectangle 2"/>
          <p:cNvSpPr txBox="1">
            <a:spLocks noChangeArrowheads="1"/>
          </p:cNvSpPr>
          <p:nvPr/>
        </p:nvSpPr>
        <p:spPr>
          <a:xfrm>
            <a:off x="0" y="0"/>
            <a:ext cx="9144000" cy="838200"/>
          </a:xfrm>
          <a:prstGeom prst="rect">
            <a:avLst/>
          </a:prstGeom>
        </p:spPr>
        <p:txBody>
          <a:bodyPr anchor="ctr"/>
          <a:lstStyle>
            <a:lvl1pPr algn="l" rtl="0" eaLnBrk="0" fontAlgn="base" hangingPunct="0">
              <a:spcBef>
                <a:spcPct val="0"/>
              </a:spcBef>
              <a:spcAft>
                <a:spcPct val="0"/>
              </a:spcAft>
              <a:defRPr sz="3200" kern="1200">
                <a:solidFill>
                  <a:schemeClr val="bg1"/>
                </a:solidFill>
                <a:latin typeface="Arial" pitchFamily="34" charset="0"/>
                <a:ea typeface="MS PGothic" panose="020B0600070205080204" pitchFamily="34" charset="-128"/>
                <a:cs typeface="Arial" pitchFamily="34" charset="0"/>
              </a:defRPr>
            </a:lvl1pPr>
            <a:lvl2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2pPr>
            <a:lvl3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3pPr>
            <a:lvl4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4pPr>
            <a:lvl5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5pPr>
            <a:lvl6pPr marL="457200" algn="l" rtl="0" fontAlgn="base">
              <a:spcBef>
                <a:spcPct val="0"/>
              </a:spcBef>
              <a:spcAft>
                <a:spcPct val="0"/>
              </a:spcAft>
              <a:defRPr sz="3200">
                <a:solidFill>
                  <a:schemeClr val="bg1"/>
                </a:solidFill>
                <a:latin typeface="Arial" charset="0"/>
                <a:cs typeface="Arial" charset="0"/>
              </a:defRPr>
            </a:lvl6pPr>
            <a:lvl7pPr marL="914400" algn="l" rtl="0" fontAlgn="base">
              <a:spcBef>
                <a:spcPct val="0"/>
              </a:spcBef>
              <a:spcAft>
                <a:spcPct val="0"/>
              </a:spcAft>
              <a:defRPr sz="3200">
                <a:solidFill>
                  <a:schemeClr val="bg1"/>
                </a:solidFill>
                <a:latin typeface="Arial" charset="0"/>
                <a:cs typeface="Arial" charset="0"/>
              </a:defRPr>
            </a:lvl7pPr>
            <a:lvl8pPr marL="1371600" algn="l" rtl="0" fontAlgn="base">
              <a:spcBef>
                <a:spcPct val="0"/>
              </a:spcBef>
              <a:spcAft>
                <a:spcPct val="0"/>
              </a:spcAft>
              <a:defRPr sz="3200">
                <a:solidFill>
                  <a:schemeClr val="bg1"/>
                </a:solidFill>
                <a:latin typeface="Arial" charset="0"/>
                <a:cs typeface="Arial" charset="0"/>
              </a:defRPr>
            </a:lvl8pPr>
            <a:lvl9pPr marL="1828800" algn="l" rtl="0" fontAlgn="base">
              <a:spcBef>
                <a:spcPct val="0"/>
              </a:spcBef>
              <a:spcAft>
                <a:spcPct val="0"/>
              </a:spcAft>
              <a:defRPr sz="3200">
                <a:solidFill>
                  <a:schemeClr val="bg1"/>
                </a:solidFill>
                <a:latin typeface="Arial" charset="0"/>
                <a:cs typeface="Arial" charset="0"/>
              </a:defRPr>
            </a:lvl9pPr>
          </a:lstStyle>
          <a:p>
            <a:pPr eaLnBrk="1" hangingPunct="1"/>
            <a:r>
              <a:rPr lang="en-US" altLang="ko-KR" dirty="0"/>
              <a:t>Exercise: </a:t>
            </a:r>
            <a:r>
              <a:rPr lang="en-US" altLang="en-US" dirty="0"/>
              <a:t>Polynomial Addition</a:t>
            </a:r>
            <a:endParaRPr lang="en-US" altLang="ko-KR" dirty="0"/>
          </a:p>
        </p:txBody>
      </p:sp>
      <p:graphicFrame>
        <p:nvGraphicFramePr>
          <p:cNvPr id="4" name="Object 9"/>
          <p:cNvGraphicFramePr>
            <a:graphicFrameLocks noChangeAspect="1"/>
          </p:cNvGraphicFramePr>
          <p:nvPr>
            <p:extLst>
              <p:ext uri="{D42A27DB-BD31-4B8C-83A1-F6EECF244321}">
                <p14:modId xmlns:p14="http://schemas.microsoft.com/office/powerpoint/2010/main" val="3195263543"/>
              </p:ext>
            </p:extLst>
          </p:nvPr>
        </p:nvGraphicFramePr>
        <p:xfrm>
          <a:off x="346075" y="2393950"/>
          <a:ext cx="6664325" cy="3930650"/>
        </p:xfrm>
        <a:graphic>
          <a:graphicData uri="http://schemas.openxmlformats.org/presentationml/2006/ole">
            <mc:AlternateContent xmlns:mc="http://schemas.openxmlformats.org/markup-compatibility/2006">
              <mc:Choice xmlns:v="urn:schemas-microsoft-com:vml" Requires="v">
                <p:oleObj name="Document" r:id="rId3" imgW="7918132" imgH="4676976" progId="Word.Document.8">
                  <p:embed/>
                </p:oleObj>
              </mc:Choice>
              <mc:Fallback>
                <p:oleObj name="Document" r:id="rId3" imgW="7918132" imgH="4676976" progId="Word.Document.8">
                  <p:embed/>
                  <p:pic>
                    <p:nvPicPr>
                      <p:cNvPr id="4" name="Object 9"/>
                      <p:cNvPicPr>
                        <a:picLocks noChangeAspect="1" noChangeArrowheads="1"/>
                      </p:cNvPicPr>
                      <p:nvPr/>
                    </p:nvPicPr>
                    <p:blipFill>
                      <a:blip r:embed="rId4"/>
                      <a:srcRect/>
                      <a:stretch>
                        <a:fillRect/>
                      </a:stretch>
                    </p:blipFill>
                    <p:spPr bwMode="auto">
                      <a:xfrm>
                        <a:off x="346075" y="2393950"/>
                        <a:ext cx="6664325" cy="3930650"/>
                      </a:xfrm>
                      <a:prstGeom prst="rect">
                        <a:avLst/>
                      </a:prstGeom>
                      <a:noFill/>
                      <a:ln>
                        <a:noFill/>
                      </a:ln>
                      <a:effectLst/>
                    </p:spPr>
                  </p:pic>
                </p:oleObj>
              </mc:Fallback>
            </mc:AlternateContent>
          </a:graphicData>
        </a:graphic>
      </p:graphicFrame>
      <p:sp>
        <p:nvSpPr>
          <p:cNvPr id="5" name="Text Box 5"/>
          <p:cNvSpPr txBox="1">
            <a:spLocks noChangeArrowheads="1"/>
          </p:cNvSpPr>
          <p:nvPr/>
        </p:nvSpPr>
        <p:spPr bwMode="auto">
          <a:xfrm>
            <a:off x="3886200" y="4266488"/>
            <a:ext cx="432176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000" dirty="0">
                <a:solidFill>
                  <a:srgbClr val="FF3300"/>
                </a:solidFill>
              </a:rPr>
              <a:t>advantage: easy implementation</a:t>
            </a:r>
          </a:p>
          <a:p>
            <a:r>
              <a:rPr kumimoji="1" lang="en-US" altLang="zh-TW" sz="2000" dirty="0">
                <a:solidFill>
                  <a:srgbClr val="FF3300"/>
                </a:solidFill>
              </a:rPr>
              <a:t>disadvantage: waste space when sparse</a:t>
            </a:r>
            <a:endParaRPr kumimoji="1" lang="en-US" altLang="zh-TW" sz="2000" dirty="0">
              <a:ea typeface="新細明體" pitchFamily="18" charset="-120"/>
            </a:endParaRPr>
          </a:p>
        </p:txBody>
      </p:sp>
      <p:sp>
        <p:nvSpPr>
          <p:cNvPr id="6" name="Text Box 12"/>
          <p:cNvSpPr txBox="1">
            <a:spLocks noChangeArrowheads="1"/>
          </p:cNvSpPr>
          <p:nvPr/>
        </p:nvSpPr>
        <p:spPr bwMode="auto">
          <a:xfrm>
            <a:off x="6705600" y="2470150"/>
            <a:ext cx="3337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A</a:t>
            </a:r>
          </a:p>
        </p:txBody>
      </p:sp>
      <p:sp>
        <p:nvSpPr>
          <p:cNvPr id="7" name="Text Box 13"/>
          <p:cNvSpPr txBox="1">
            <a:spLocks noChangeArrowheads="1"/>
          </p:cNvSpPr>
          <p:nvPr/>
        </p:nvSpPr>
        <p:spPr bwMode="auto">
          <a:xfrm>
            <a:off x="6705600" y="3154013"/>
            <a:ext cx="3241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B</a:t>
            </a:r>
          </a:p>
        </p:txBody>
      </p:sp>
    </p:spTree>
    <p:extLst>
      <p:ext uri="{BB962C8B-B14F-4D97-AF65-F5344CB8AC3E}">
        <p14:creationId xmlns:p14="http://schemas.microsoft.com/office/powerpoint/2010/main" val="19438579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5400">
                <a:latin typeface="Comic Sans MS" panose="030F0702030302020204" pitchFamily="66" charset="0"/>
              </a:rPr>
              <a:t>Contents</a:t>
            </a:r>
          </a:p>
        </p:txBody>
      </p:sp>
      <p:sp>
        <p:nvSpPr>
          <p:cNvPr id="14339" name="Rectangle 3"/>
          <p:cNvSpPr>
            <a:spLocks noGrp="1" noChangeArrowheads="1"/>
          </p:cNvSpPr>
          <p:nvPr>
            <p:ph type="body" idx="1"/>
          </p:nvPr>
        </p:nvSpPr>
        <p:spPr>
          <a:xfrm>
            <a:off x="0" y="838200"/>
            <a:ext cx="9144000" cy="5410200"/>
          </a:xfrm>
        </p:spPr>
        <p:txBody>
          <a:bodyPr/>
          <a:lstStyle/>
          <a:p>
            <a:pPr>
              <a:spcBef>
                <a:spcPts val="1200"/>
              </a:spcBef>
              <a:buNone/>
            </a:pPr>
            <a:r>
              <a:rPr lang="en-US" sz="3500" dirty="0">
                <a:solidFill>
                  <a:schemeClr val="bg1">
                    <a:lumMod val="50000"/>
                  </a:schemeClr>
                </a:solidFill>
                <a:latin typeface="Times" panose="02020603050405020304" pitchFamily="18" charset="0"/>
                <a:cs typeface="Times" panose="02020603050405020304" pitchFamily="18" charset="0"/>
              </a:rPr>
              <a:t>2.1. Array</a:t>
            </a:r>
          </a:p>
          <a:p>
            <a:pPr>
              <a:spcBef>
                <a:spcPts val="1200"/>
              </a:spcBef>
              <a:buNone/>
            </a:pPr>
            <a:r>
              <a:rPr lang="en-US" sz="3500" dirty="0">
                <a:solidFill>
                  <a:schemeClr val="bg1">
                    <a:lumMod val="50000"/>
                  </a:schemeClr>
                </a:solidFill>
                <a:latin typeface="Times" panose="02020603050405020304" pitchFamily="18" charset="0"/>
                <a:cs typeface="Times" panose="02020603050405020304" pitchFamily="18" charset="0"/>
              </a:rPr>
              <a:t>2.2. Record</a:t>
            </a:r>
          </a:p>
          <a:p>
            <a:pPr>
              <a:spcBef>
                <a:spcPts val="1200"/>
              </a:spcBef>
              <a:buNone/>
            </a:pPr>
            <a:r>
              <a:rPr lang="en-US" sz="3500" dirty="0">
                <a:solidFill>
                  <a:schemeClr val="bg1">
                    <a:lumMod val="50000"/>
                  </a:schemeClr>
                </a:solidFill>
                <a:latin typeface="Times" panose="02020603050405020304" pitchFamily="18" charset="0"/>
                <a:cs typeface="Times" panose="02020603050405020304" pitchFamily="18" charset="0"/>
              </a:rPr>
              <a:t>2.3. Linked List</a:t>
            </a:r>
          </a:p>
          <a:p>
            <a:pPr>
              <a:spcBef>
                <a:spcPts val="1200"/>
              </a:spcBef>
              <a:buNone/>
            </a:pPr>
            <a:r>
              <a:rPr lang="en-US" sz="3500" b="1" dirty="0">
                <a:solidFill>
                  <a:srgbClr val="FF0000"/>
                </a:solidFill>
                <a:latin typeface="Times" panose="02020603050405020304" pitchFamily="18" charset="0"/>
                <a:cs typeface="Times" panose="02020603050405020304" pitchFamily="18" charset="0"/>
              </a:rPr>
              <a:t>2.4. Stack</a:t>
            </a:r>
          </a:p>
          <a:p>
            <a:pPr>
              <a:spcBef>
                <a:spcPts val="1200"/>
              </a:spcBef>
              <a:buNone/>
            </a:pPr>
            <a:r>
              <a:rPr lang="en-US" sz="3500" dirty="0">
                <a:latin typeface="Times" panose="02020603050405020304" pitchFamily="18" charset="0"/>
                <a:cs typeface="Times" panose="02020603050405020304" pitchFamily="18" charset="0"/>
              </a:rPr>
              <a:t>2.5. Queue</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132</a:t>
            </a:fld>
            <a:endParaRPr lang="en-US"/>
          </a:p>
        </p:txBody>
      </p:sp>
    </p:spTree>
    <p:extLst>
      <p:ext uri="{BB962C8B-B14F-4D97-AF65-F5344CB8AC3E}">
        <p14:creationId xmlns:p14="http://schemas.microsoft.com/office/powerpoint/2010/main" val="5166765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0" y="-76200"/>
            <a:ext cx="8458200" cy="912812"/>
          </a:xfrm>
        </p:spPr>
        <p:txBody>
          <a:bodyPr/>
          <a:lstStyle/>
          <a:p>
            <a:r>
              <a:rPr lang="en-US" altLang="en-US" dirty="0"/>
              <a:t>What is a stack?</a:t>
            </a:r>
          </a:p>
        </p:txBody>
      </p:sp>
      <p:sp>
        <p:nvSpPr>
          <p:cNvPr id="2051" name="Rectangle 3"/>
          <p:cNvSpPr>
            <a:spLocks noGrp="1" noChangeArrowheads="1"/>
          </p:cNvSpPr>
          <p:nvPr>
            <p:ph type="body" idx="1"/>
          </p:nvPr>
        </p:nvSpPr>
        <p:spPr>
          <a:xfrm>
            <a:off x="0" y="836612"/>
            <a:ext cx="9144000" cy="5183188"/>
          </a:xfrm>
        </p:spPr>
        <p:txBody>
          <a:bodyPr/>
          <a:lstStyle/>
          <a:p>
            <a:pPr>
              <a:lnSpc>
                <a:spcPct val="90000"/>
              </a:lnSpc>
            </a:pPr>
            <a:r>
              <a:rPr lang="en-US" altLang="en-US" sz="1900" dirty="0">
                <a:latin typeface="Times" panose="02020603050405020304" pitchFamily="18" charset="0"/>
                <a:cs typeface="Times" panose="02020603050405020304" pitchFamily="18" charset="0"/>
              </a:rPr>
              <a:t>A stack is a data structure that only allows items to be inserted and removed at </a:t>
            </a:r>
            <a:r>
              <a:rPr lang="en-US" altLang="en-US" sz="1900" b="1" i="1" dirty="0">
                <a:latin typeface="Times" panose="02020603050405020304" pitchFamily="18" charset="0"/>
                <a:cs typeface="Times" panose="02020603050405020304" pitchFamily="18" charset="0"/>
              </a:rPr>
              <a:t>one end</a:t>
            </a:r>
          </a:p>
          <a:p>
            <a:pPr lvl="1">
              <a:lnSpc>
                <a:spcPct val="90000"/>
              </a:lnSpc>
            </a:pPr>
            <a:r>
              <a:rPr lang="en-US" altLang="en-US" sz="1900" dirty="0">
                <a:latin typeface="Times" panose="02020603050405020304" pitchFamily="18" charset="0"/>
                <a:cs typeface="Times" panose="02020603050405020304" pitchFamily="18" charset="0"/>
              </a:rPr>
              <a:t>We call this end the </a:t>
            </a:r>
            <a:r>
              <a:rPr lang="en-US" altLang="en-US" sz="1900" b="1" i="1" dirty="0">
                <a:solidFill>
                  <a:srgbClr val="FF0000"/>
                </a:solidFill>
                <a:latin typeface="Times" panose="02020603050405020304" pitchFamily="18" charset="0"/>
                <a:cs typeface="Times" panose="02020603050405020304" pitchFamily="18" charset="0"/>
              </a:rPr>
              <a:t>top</a:t>
            </a:r>
            <a:r>
              <a:rPr lang="en-US" altLang="en-US" sz="1900" dirty="0">
                <a:latin typeface="Times" panose="02020603050405020304" pitchFamily="18" charset="0"/>
                <a:cs typeface="Times" panose="02020603050405020304" pitchFamily="18" charset="0"/>
              </a:rPr>
              <a:t> of the stack</a:t>
            </a:r>
          </a:p>
          <a:p>
            <a:pPr lvl="1">
              <a:lnSpc>
                <a:spcPct val="90000"/>
              </a:lnSpc>
            </a:pPr>
            <a:r>
              <a:rPr lang="en-US" altLang="en-US" sz="1900" dirty="0">
                <a:latin typeface="Times" panose="02020603050405020304" pitchFamily="18" charset="0"/>
                <a:cs typeface="Times" panose="02020603050405020304" pitchFamily="18" charset="0"/>
              </a:rPr>
              <a:t>The other end is called the bottom</a:t>
            </a:r>
          </a:p>
          <a:p>
            <a:pPr marL="342900" lvl="1" indent="-342900">
              <a:buFont typeface="Arial" panose="020B0604020202020204" pitchFamily="34" charset="0"/>
              <a:buChar char="•"/>
            </a:pPr>
            <a:r>
              <a:rPr lang="en-US" altLang="en-US" sz="1900" dirty="0">
                <a:latin typeface="Times" panose="02020603050405020304" pitchFamily="18" charset="0"/>
                <a:cs typeface="Times" panose="02020603050405020304" pitchFamily="18" charset="0"/>
              </a:rPr>
              <a:t>Access to other items in the stack is not allowed</a:t>
            </a:r>
          </a:p>
          <a:p>
            <a:pPr marL="342900" lvl="1" indent="-342900">
              <a:buFont typeface="Arial" panose="020B0604020202020204" pitchFamily="34" charset="0"/>
              <a:buChar char="•"/>
            </a:pPr>
            <a:r>
              <a:rPr lang="en-US" altLang="en-US" sz="1900" dirty="0">
                <a:latin typeface="Times" panose="02020603050405020304" pitchFamily="18" charset="0"/>
                <a:cs typeface="Times" panose="02020603050405020304" pitchFamily="18" charset="0"/>
              </a:rPr>
              <a:t>The last element to be added is the first to be removed (</a:t>
            </a:r>
            <a:r>
              <a:rPr lang="en-US" altLang="en-US" sz="1900" b="1" dirty="0">
                <a:latin typeface="Times" panose="02020603050405020304" pitchFamily="18" charset="0"/>
                <a:cs typeface="Times" panose="02020603050405020304" pitchFamily="18" charset="0"/>
              </a:rPr>
              <a:t>LIFO</a:t>
            </a:r>
            <a:r>
              <a:rPr lang="en-US" altLang="en-US" sz="1900" dirty="0">
                <a:latin typeface="Times" panose="02020603050405020304" pitchFamily="18" charset="0"/>
                <a:cs typeface="Times" panose="02020603050405020304" pitchFamily="18" charset="0"/>
              </a:rPr>
              <a:t>: Last In, First Out)</a:t>
            </a:r>
          </a:p>
          <a:p>
            <a:pPr marL="342900" lvl="1" indent="-342900">
              <a:buFont typeface="Arial" panose="020B0604020202020204" pitchFamily="34" charset="0"/>
              <a:buChar char="•"/>
            </a:pPr>
            <a:endParaRPr lang="en-US" altLang="en-US" sz="1900" dirty="0">
              <a:latin typeface="Times" panose="02020603050405020304" pitchFamily="18" charset="0"/>
              <a:cs typeface="Times" panose="02020603050405020304" pitchFamily="18" charset="0"/>
            </a:endParaRPr>
          </a:p>
          <a:p>
            <a:pPr marL="342900" lvl="1" indent="-342900">
              <a:buFont typeface="Arial" panose="020B0604020202020204" pitchFamily="34" charset="0"/>
              <a:buChar char="•"/>
            </a:pPr>
            <a:endParaRPr lang="en-US" altLang="en-US" sz="1900" dirty="0">
              <a:latin typeface="Times" panose="02020603050405020304" pitchFamily="18" charset="0"/>
              <a:cs typeface="Times" panose="02020603050405020304" pitchFamily="18" charset="0"/>
            </a:endParaRPr>
          </a:p>
          <a:p>
            <a:pPr marL="342900" lvl="1" indent="-342900">
              <a:buFont typeface="Arial" panose="020B0604020202020204" pitchFamily="34" charset="0"/>
              <a:buChar char="•"/>
            </a:pPr>
            <a:endParaRPr lang="en-US" altLang="en-US" sz="1900" dirty="0">
              <a:latin typeface="Times" panose="02020603050405020304" pitchFamily="18" charset="0"/>
              <a:cs typeface="Times" panose="02020603050405020304" pitchFamily="18" charset="0"/>
            </a:endParaRPr>
          </a:p>
          <a:p>
            <a:pPr marL="342900" lvl="1" indent="-342900">
              <a:buFont typeface="Arial" panose="020B0604020202020204" pitchFamily="34" charset="0"/>
              <a:buChar char="•"/>
            </a:pPr>
            <a:endParaRPr lang="en-US" altLang="en-US" sz="1900" dirty="0">
              <a:latin typeface="Times" panose="02020603050405020304" pitchFamily="18" charset="0"/>
              <a:cs typeface="Times" panose="02020603050405020304" pitchFamily="18" charset="0"/>
            </a:endParaRPr>
          </a:p>
          <a:p>
            <a:pPr marL="342900" lvl="1" indent="-342900">
              <a:buFont typeface="Arial" panose="020B0604020202020204" pitchFamily="34" charset="0"/>
              <a:buChar char="•"/>
            </a:pPr>
            <a:endParaRPr lang="en-US" altLang="en-US" sz="1900" dirty="0">
              <a:latin typeface="Times" panose="02020603050405020304" pitchFamily="18" charset="0"/>
              <a:cs typeface="Times" panose="02020603050405020304" pitchFamily="18" charset="0"/>
            </a:endParaRPr>
          </a:p>
          <a:p>
            <a:pPr lvl="1"/>
            <a:endParaRPr lang="en-US" altLang="en-US" sz="1900" dirty="0">
              <a:latin typeface="Times" panose="02020603050405020304" pitchFamily="18" charset="0"/>
              <a:cs typeface="Times" panose="02020603050405020304" pitchFamily="18" charset="0"/>
            </a:endParaRPr>
          </a:p>
        </p:txBody>
      </p:sp>
      <p:pic>
        <p:nvPicPr>
          <p:cNvPr id="2052" name="Picture 4" descr="H:\Fig Ch 4\MACJOBS\JPEGS\CHAP04\Fig4-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 y="4495800"/>
            <a:ext cx="4537050" cy="1785296"/>
          </a:xfrm>
          <a:prstGeom prst="rect">
            <a:avLst/>
          </a:prstGeom>
          <a:noFill/>
          <a:extLst>
            <a:ext uri="{909E8E84-426E-40DD-AFC4-6F175D3DCCD1}">
              <a14:hiddenFill xmlns:a14="http://schemas.microsoft.com/office/drawing/2010/main">
                <a:solidFill>
                  <a:srgbClr val="FFFFFF"/>
                </a:solidFill>
              </a14:hiddenFill>
            </a:ext>
          </a:extLst>
        </p:spPr>
      </p:pic>
      <p:sp>
        <p:nvSpPr>
          <p:cNvPr id="6" name="Oval 3" descr="harp"/>
          <p:cNvSpPr>
            <a:spLocks noChangeArrowheads="1"/>
          </p:cNvSpPr>
          <p:nvPr/>
        </p:nvSpPr>
        <p:spPr bwMode="auto">
          <a:xfrm>
            <a:off x="5183187" y="3718246"/>
            <a:ext cx="3427413" cy="777554"/>
          </a:xfrm>
          <a:prstGeom prst="ellipse">
            <a:avLst/>
          </a:prstGeom>
          <a:blipFill dpi="0" rotWithShape="1">
            <a:blip r:embed="rId3"/>
            <a:srcRect/>
            <a:stretch>
              <a:fillRect/>
            </a:stretch>
          </a:blipFill>
          <a:ln w="38100">
            <a:solidFill>
              <a:schemeClr val="tx1"/>
            </a:solidFill>
            <a:round/>
            <a:headEnd/>
            <a:tailEnd/>
          </a:ln>
          <a:effectLst>
            <a:outerShdw dist="35921" dir="2700000" algn="ctr" rotWithShape="0">
              <a:schemeClr val="bg2"/>
            </a:outerShdw>
          </a:effectLst>
        </p:spPr>
        <p:txBody>
          <a:bodyPr wrap="none" anchor="ctr"/>
          <a:lstStyle/>
          <a:p>
            <a:endParaRPr lang="en-US"/>
          </a:p>
        </p:txBody>
      </p:sp>
      <p:sp>
        <p:nvSpPr>
          <p:cNvPr id="7" name="Oval 4" descr="fire"/>
          <p:cNvSpPr>
            <a:spLocks noChangeArrowheads="1"/>
          </p:cNvSpPr>
          <p:nvPr/>
        </p:nvSpPr>
        <p:spPr bwMode="auto">
          <a:xfrm>
            <a:off x="5183187" y="3413446"/>
            <a:ext cx="3427413" cy="777554"/>
          </a:xfrm>
          <a:prstGeom prst="ellipse">
            <a:avLst/>
          </a:prstGeom>
          <a:blipFill dpi="0" rotWithShape="1">
            <a:blip r:embed="rId4"/>
            <a:srcRect/>
            <a:stretch>
              <a:fillRect/>
            </a:stretch>
          </a:blipFill>
          <a:ln w="38100">
            <a:solidFill>
              <a:schemeClr val="tx1"/>
            </a:solidFill>
            <a:round/>
            <a:headEnd/>
            <a:tailEnd/>
          </a:ln>
          <a:effectLst>
            <a:outerShdw dist="35921" dir="2700000" algn="ctr" rotWithShape="0">
              <a:schemeClr val="bg2"/>
            </a:outerShdw>
          </a:effectLst>
        </p:spPr>
        <p:txBody>
          <a:bodyPr wrap="none" anchor="ctr"/>
          <a:lstStyle/>
          <a:p>
            <a:endParaRPr lang="en-US"/>
          </a:p>
        </p:txBody>
      </p:sp>
      <p:sp>
        <p:nvSpPr>
          <p:cNvPr id="8" name="Oval 5" descr="feather"/>
          <p:cNvSpPr>
            <a:spLocks noChangeArrowheads="1"/>
          </p:cNvSpPr>
          <p:nvPr/>
        </p:nvSpPr>
        <p:spPr bwMode="auto">
          <a:xfrm>
            <a:off x="5183187" y="3108646"/>
            <a:ext cx="3427413" cy="777554"/>
          </a:xfrm>
          <a:prstGeom prst="ellipse">
            <a:avLst/>
          </a:prstGeom>
          <a:blipFill dpi="0" rotWithShape="1">
            <a:blip r:embed="rId5"/>
            <a:srcRect/>
            <a:stretch>
              <a:fillRect/>
            </a:stretch>
          </a:blipFill>
          <a:ln w="38100">
            <a:solidFill>
              <a:schemeClr val="tx1"/>
            </a:solidFill>
            <a:round/>
            <a:headEnd/>
            <a:tailEnd/>
          </a:ln>
          <a:effectLst>
            <a:outerShdw dist="35921" dir="2700000" algn="ctr" rotWithShape="0">
              <a:schemeClr val="bg2"/>
            </a:outerShdw>
          </a:effectLst>
        </p:spPr>
        <p:txBody>
          <a:bodyPr wrap="none" anchor="ctr"/>
          <a:lstStyle/>
          <a:p>
            <a:endParaRPr lang="en-US"/>
          </a:p>
        </p:txBody>
      </p:sp>
      <p:sp>
        <p:nvSpPr>
          <p:cNvPr id="9" name="Oval 6" descr="horn"/>
          <p:cNvSpPr>
            <a:spLocks noChangeArrowheads="1"/>
          </p:cNvSpPr>
          <p:nvPr/>
        </p:nvSpPr>
        <p:spPr bwMode="auto">
          <a:xfrm>
            <a:off x="5183187" y="2803846"/>
            <a:ext cx="3427413" cy="777554"/>
          </a:xfrm>
          <a:prstGeom prst="ellipse">
            <a:avLst/>
          </a:prstGeom>
          <a:blipFill dpi="0" rotWithShape="1">
            <a:blip r:embed="rId6"/>
            <a:srcRect/>
            <a:stretch>
              <a:fillRect/>
            </a:stretch>
          </a:blipFill>
          <a:ln w="38100">
            <a:solidFill>
              <a:schemeClr val="tx1"/>
            </a:solidFill>
            <a:round/>
            <a:headEnd/>
            <a:tailEnd/>
          </a:ln>
          <a:effectLst>
            <a:outerShdw dist="35921" dir="2700000" algn="ctr" rotWithShape="0">
              <a:schemeClr val="bg2"/>
            </a:outerShdw>
          </a:effectLst>
        </p:spPr>
        <p:txBody>
          <a:bodyPr wrap="none" anchor="ctr"/>
          <a:lstStyle/>
          <a:p>
            <a:endParaRPr lang="en-US"/>
          </a:p>
        </p:txBody>
      </p:sp>
      <p:sp>
        <p:nvSpPr>
          <p:cNvPr id="10" name="Oval 7" descr="seahawk"/>
          <p:cNvSpPr>
            <a:spLocks noChangeArrowheads="1"/>
          </p:cNvSpPr>
          <p:nvPr/>
        </p:nvSpPr>
        <p:spPr bwMode="auto">
          <a:xfrm>
            <a:off x="5183187" y="3108646"/>
            <a:ext cx="3427413" cy="777554"/>
          </a:xfrm>
          <a:prstGeom prst="ellipse">
            <a:avLst/>
          </a:prstGeom>
          <a:blipFill dpi="0" rotWithShape="1">
            <a:blip r:embed="rId7"/>
            <a:srcRect/>
            <a:stretch>
              <a:fillRect/>
            </a:stretch>
          </a:blipFill>
          <a:ln w="38100">
            <a:solidFill>
              <a:schemeClr val="tx1"/>
            </a:solidFill>
            <a:round/>
            <a:headEnd/>
            <a:tailEnd/>
          </a:ln>
          <a:effectLst>
            <a:outerShdw dist="35921" dir="2700000" algn="ctr" rotWithShape="0">
              <a:schemeClr val="bg2"/>
            </a:outerShdw>
          </a:effectLst>
        </p:spPr>
        <p:txBody>
          <a:bodyPr wrap="none" anchor="ctr"/>
          <a:lstStyle/>
          <a:p>
            <a:endParaRPr lang="en-US"/>
          </a:p>
        </p:txBody>
      </p:sp>
      <p:sp>
        <p:nvSpPr>
          <p:cNvPr id="11" name="Oval 8" descr="wing"/>
          <p:cNvSpPr>
            <a:spLocks noChangeArrowheads="1"/>
          </p:cNvSpPr>
          <p:nvPr/>
        </p:nvSpPr>
        <p:spPr bwMode="auto">
          <a:xfrm>
            <a:off x="5183187" y="2803846"/>
            <a:ext cx="3427413" cy="777554"/>
          </a:xfrm>
          <a:prstGeom prst="ellipse">
            <a:avLst/>
          </a:prstGeom>
          <a:blipFill dpi="0" rotWithShape="1">
            <a:blip r:embed="rId8"/>
            <a:srcRect/>
            <a:stretch>
              <a:fillRect/>
            </a:stretch>
          </a:blipFill>
          <a:ln w="38100">
            <a:solidFill>
              <a:schemeClr val="tx1"/>
            </a:solidFill>
            <a:round/>
            <a:headEnd/>
            <a:tailEnd/>
          </a:ln>
          <a:effectLst>
            <a:outerShdw dist="35921" dir="2700000" algn="ctr" rotWithShape="0">
              <a:schemeClr val="bg2"/>
            </a:outerShdw>
          </a:effectLst>
        </p:spPr>
        <p:txBody>
          <a:bodyPr wrap="none" anchor="ctr"/>
          <a:lstStyle/>
          <a:p>
            <a:endParaRPr lang="en-US"/>
          </a:p>
        </p:txBody>
      </p:sp>
    </p:spTree>
    <p:extLst>
      <p:ext uri="{BB962C8B-B14F-4D97-AF65-F5344CB8AC3E}">
        <p14:creationId xmlns:p14="http://schemas.microsoft.com/office/powerpoint/2010/main" val="151859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1" fill="hold" nodeType="clickEffect">
                                  <p:stCondLst>
                                    <p:cond delay="0"/>
                                  </p:stCondLst>
                                  <p:childTnLst>
                                    <p:anim calcmode="lin" valueType="num">
                                      <p:cBhvr additive="base">
                                        <p:cTn id="30" dur="500"/>
                                        <p:tgtEl>
                                          <p:spTgt spid="9"/>
                                        </p:tgtEl>
                                        <p:attrNameLst>
                                          <p:attrName>ppt_x</p:attrName>
                                        </p:attrNameLst>
                                      </p:cBhvr>
                                      <p:tavLst>
                                        <p:tav tm="0">
                                          <p:val>
                                            <p:strVal val="ppt_x"/>
                                          </p:val>
                                        </p:tav>
                                        <p:tav tm="100000">
                                          <p:val>
                                            <p:strVal val="ppt_x"/>
                                          </p:val>
                                        </p:tav>
                                      </p:tavLst>
                                    </p:anim>
                                    <p:anim calcmode="lin" valueType="num">
                                      <p:cBhvr additive="base">
                                        <p:cTn id="31" dur="500"/>
                                        <p:tgtEl>
                                          <p:spTgt spid="9"/>
                                        </p:tgtEl>
                                        <p:attrNameLst>
                                          <p:attrName>ppt_y</p:attrName>
                                        </p:attrNameLst>
                                      </p:cBhvr>
                                      <p:tavLst>
                                        <p:tav tm="0">
                                          <p:val>
                                            <p:strVal val="ppt_y"/>
                                          </p:val>
                                        </p:tav>
                                        <p:tav tm="100000">
                                          <p:val>
                                            <p:strVal val="0-ppt_h/2"/>
                                          </p:val>
                                        </p:tav>
                                      </p:tavLst>
                                    </p:anim>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1" fill="hold" nodeType="clickEffect">
                                  <p:stCondLst>
                                    <p:cond delay="0"/>
                                  </p:stCondLst>
                                  <p:childTnLst>
                                    <p:anim calcmode="lin" valueType="num">
                                      <p:cBhvr additive="base">
                                        <p:cTn id="36" dur="500"/>
                                        <p:tgtEl>
                                          <p:spTgt spid="8"/>
                                        </p:tgtEl>
                                        <p:attrNameLst>
                                          <p:attrName>ppt_x</p:attrName>
                                        </p:attrNameLst>
                                      </p:cBhvr>
                                      <p:tavLst>
                                        <p:tav tm="0">
                                          <p:val>
                                            <p:strVal val="ppt_x"/>
                                          </p:val>
                                        </p:tav>
                                        <p:tav tm="100000">
                                          <p:val>
                                            <p:strVal val="ppt_x"/>
                                          </p:val>
                                        </p:tav>
                                      </p:tavLst>
                                    </p:anim>
                                    <p:anim calcmode="lin" valueType="num">
                                      <p:cBhvr additive="base">
                                        <p:cTn id="37" dur="500"/>
                                        <p:tgtEl>
                                          <p:spTgt spid="8"/>
                                        </p:tgtEl>
                                        <p:attrNameLst>
                                          <p:attrName>ppt_y</p:attrName>
                                        </p:attrNameLst>
                                      </p:cBhvr>
                                      <p:tavLst>
                                        <p:tav tm="0">
                                          <p:val>
                                            <p:strVal val="ppt_y"/>
                                          </p:val>
                                        </p:tav>
                                        <p:tav tm="100000">
                                          <p:val>
                                            <p:strVal val="0-ppt_h/2"/>
                                          </p:val>
                                        </p:tav>
                                      </p:tavLst>
                                    </p:anim>
                                    <p:set>
                                      <p:cBhvr>
                                        <p:cTn id="38" dur="1" fill="hold">
                                          <p:stCondLst>
                                            <p:cond delay="499"/>
                                          </p:stCondLst>
                                        </p:cTn>
                                        <p:tgtEl>
                                          <p:spTgt spid="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xit" presetSubtype="1" fill="hold" nodeType="clickEffect">
                                  <p:stCondLst>
                                    <p:cond delay="0"/>
                                  </p:stCondLst>
                                  <p:childTnLst>
                                    <p:anim calcmode="lin" valueType="num">
                                      <p:cBhvr additive="base">
                                        <p:cTn id="54" dur="500"/>
                                        <p:tgtEl>
                                          <p:spTgt spid="11"/>
                                        </p:tgtEl>
                                        <p:attrNameLst>
                                          <p:attrName>ppt_x</p:attrName>
                                        </p:attrNameLst>
                                      </p:cBhvr>
                                      <p:tavLst>
                                        <p:tav tm="0">
                                          <p:val>
                                            <p:strVal val="ppt_x"/>
                                          </p:val>
                                        </p:tav>
                                        <p:tav tm="100000">
                                          <p:val>
                                            <p:strVal val="ppt_x"/>
                                          </p:val>
                                        </p:tav>
                                      </p:tavLst>
                                    </p:anim>
                                    <p:anim calcmode="lin" valueType="num">
                                      <p:cBhvr additive="base">
                                        <p:cTn id="55" dur="500"/>
                                        <p:tgtEl>
                                          <p:spTgt spid="11"/>
                                        </p:tgtEl>
                                        <p:attrNameLst>
                                          <p:attrName>ppt_y</p:attrName>
                                        </p:attrNameLst>
                                      </p:cBhvr>
                                      <p:tavLst>
                                        <p:tav tm="0">
                                          <p:val>
                                            <p:strVal val="ppt_y"/>
                                          </p:val>
                                        </p:tav>
                                        <p:tav tm="100000">
                                          <p:val>
                                            <p:strVal val="0-ppt_h/2"/>
                                          </p:val>
                                        </p:tav>
                                      </p:tavLst>
                                    </p:anim>
                                    <p:set>
                                      <p:cBhvr>
                                        <p:cTn id="56" dur="1" fill="hold">
                                          <p:stCondLst>
                                            <p:cond delay="499"/>
                                          </p:stCondLst>
                                        </p:cTn>
                                        <p:tgtEl>
                                          <p:spTgt spid="1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xit" presetSubtype="1" fill="hold" nodeType="clickEffect">
                                  <p:stCondLst>
                                    <p:cond delay="0"/>
                                  </p:stCondLst>
                                  <p:childTnLst>
                                    <p:anim calcmode="lin" valueType="num">
                                      <p:cBhvr additive="base">
                                        <p:cTn id="60" dur="500"/>
                                        <p:tgtEl>
                                          <p:spTgt spid="10"/>
                                        </p:tgtEl>
                                        <p:attrNameLst>
                                          <p:attrName>ppt_x</p:attrName>
                                        </p:attrNameLst>
                                      </p:cBhvr>
                                      <p:tavLst>
                                        <p:tav tm="0">
                                          <p:val>
                                            <p:strVal val="ppt_x"/>
                                          </p:val>
                                        </p:tav>
                                        <p:tav tm="100000">
                                          <p:val>
                                            <p:strVal val="ppt_x"/>
                                          </p:val>
                                        </p:tav>
                                      </p:tavLst>
                                    </p:anim>
                                    <p:anim calcmode="lin" valueType="num">
                                      <p:cBhvr additive="base">
                                        <p:cTn id="61" dur="500"/>
                                        <p:tgtEl>
                                          <p:spTgt spid="10"/>
                                        </p:tgtEl>
                                        <p:attrNameLst>
                                          <p:attrName>ppt_y</p:attrName>
                                        </p:attrNameLst>
                                      </p:cBhvr>
                                      <p:tavLst>
                                        <p:tav tm="0">
                                          <p:val>
                                            <p:strVal val="ppt_y"/>
                                          </p:val>
                                        </p:tav>
                                        <p:tav tm="100000">
                                          <p:val>
                                            <p:strVal val="0-ppt_h/2"/>
                                          </p:val>
                                        </p:tav>
                                      </p:tavLst>
                                    </p:anim>
                                    <p:set>
                                      <p:cBhvr>
                                        <p:cTn id="62" dur="1" fill="hold">
                                          <p:stCondLst>
                                            <p:cond delay="499"/>
                                          </p:stCondLst>
                                        </p:cTn>
                                        <p:tgtEl>
                                          <p:spTgt spid="1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xit" presetSubtype="1" fill="hold" nodeType="clickEffect">
                                  <p:stCondLst>
                                    <p:cond delay="0"/>
                                  </p:stCondLst>
                                  <p:childTnLst>
                                    <p:anim calcmode="lin" valueType="num">
                                      <p:cBhvr additive="base">
                                        <p:cTn id="66" dur="500"/>
                                        <p:tgtEl>
                                          <p:spTgt spid="7"/>
                                        </p:tgtEl>
                                        <p:attrNameLst>
                                          <p:attrName>ppt_x</p:attrName>
                                        </p:attrNameLst>
                                      </p:cBhvr>
                                      <p:tavLst>
                                        <p:tav tm="0">
                                          <p:val>
                                            <p:strVal val="ppt_x"/>
                                          </p:val>
                                        </p:tav>
                                        <p:tav tm="100000">
                                          <p:val>
                                            <p:strVal val="ppt_x"/>
                                          </p:val>
                                        </p:tav>
                                      </p:tavLst>
                                    </p:anim>
                                    <p:anim calcmode="lin" valueType="num">
                                      <p:cBhvr additive="base">
                                        <p:cTn id="67" dur="500"/>
                                        <p:tgtEl>
                                          <p:spTgt spid="7"/>
                                        </p:tgtEl>
                                        <p:attrNameLst>
                                          <p:attrName>ppt_y</p:attrName>
                                        </p:attrNameLst>
                                      </p:cBhvr>
                                      <p:tavLst>
                                        <p:tav tm="0">
                                          <p:val>
                                            <p:strVal val="ppt_y"/>
                                          </p:val>
                                        </p:tav>
                                        <p:tav tm="100000">
                                          <p:val>
                                            <p:strVal val="0-ppt_h/2"/>
                                          </p:val>
                                        </p:tav>
                                      </p:tavLst>
                                    </p:anim>
                                    <p:set>
                                      <p:cBhvr>
                                        <p:cTn id="68" dur="1" fill="hold">
                                          <p:stCondLst>
                                            <p:cond delay="499"/>
                                          </p:stCondLst>
                                        </p:cTn>
                                        <p:tgtEl>
                                          <p:spTgt spid="7"/>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xit" presetSubtype="1" fill="hold" nodeType="clickEffect">
                                  <p:stCondLst>
                                    <p:cond delay="0"/>
                                  </p:stCondLst>
                                  <p:childTnLst>
                                    <p:anim calcmode="lin" valueType="num">
                                      <p:cBhvr additive="base">
                                        <p:cTn id="72" dur="500"/>
                                        <p:tgtEl>
                                          <p:spTgt spid="6"/>
                                        </p:tgtEl>
                                        <p:attrNameLst>
                                          <p:attrName>ppt_x</p:attrName>
                                        </p:attrNameLst>
                                      </p:cBhvr>
                                      <p:tavLst>
                                        <p:tav tm="0">
                                          <p:val>
                                            <p:strVal val="ppt_x"/>
                                          </p:val>
                                        </p:tav>
                                        <p:tav tm="100000">
                                          <p:val>
                                            <p:strVal val="ppt_x"/>
                                          </p:val>
                                        </p:tav>
                                      </p:tavLst>
                                    </p:anim>
                                    <p:anim calcmode="lin" valueType="num">
                                      <p:cBhvr additive="base">
                                        <p:cTn id="73" dur="500"/>
                                        <p:tgtEl>
                                          <p:spTgt spid="6"/>
                                        </p:tgtEl>
                                        <p:attrNameLst>
                                          <p:attrName>ppt_y</p:attrName>
                                        </p:attrNameLst>
                                      </p:cBhvr>
                                      <p:tavLst>
                                        <p:tav tm="0">
                                          <p:val>
                                            <p:strVal val="ppt_y"/>
                                          </p:val>
                                        </p:tav>
                                        <p:tav tm="100000">
                                          <p:val>
                                            <p:strVal val="0-ppt_h/2"/>
                                          </p:val>
                                        </p:tav>
                                      </p:tavLst>
                                    </p:anim>
                                    <p:set>
                                      <p:cBhvr>
                                        <p:cTn id="7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0" y="-76200"/>
            <a:ext cx="8458200" cy="912812"/>
          </a:xfrm>
        </p:spPr>
        <p:txBody>
          <a:bodyPr/>
          <a:lstStyle/>
          <a:p>
            <a:r>
              <a:rPr lang="en-US" altLang="en-US" dirty="0"/>
              <a:t>Operation on stack</a:t>
            </a:r>
          </a:p>
        </p:txBody>
      </p:sp>
      <p:sp>
        <p:nvSpPr>
          <p:cNvPr id="2051" name="Rectangle 3"/>
          <p:cNvSpPr>
            <a:spLocks noGrp="1" noChangeArrowheads="1"/>
          </p:cNvSpPr>
          <p:nvPr>
            <p:ph type="body" idx="1"/>
          </p:nvPr>
        </p:nvSpPr>
        <p:spPr>
          <a:xfrm>
            <a:off x="0" y="836612"/>
            <a:ext cx="9144000" cy="5183188"/>
          </a:xfrm>
        </p:spPr>
        <p:txBody>
          <a:bodyPr/>
          <a:lstStyle/>
          <a:p>
            <a:r>
              <a:rPr lang="en-US" altLang="en-US" sz="2300" i="1" dirty="0">
                <a:latin typeface="Times" panose="02020603050405020304" pitchFamily="18" charset="0"/>
                <a:cs typeface="Times" panose="02020603050405020304" pitchFamily="18" charset="0"/>
              </a:rPr>
              <a:t>Push</a:t>
            </a:r>
            <a:r>
              <a:rPr lang="en-US" altLang="en-US" sz="2300" dirty="0">
                <a:latin typeface="Times" panose="02020603050405020304" pitchFamily="18" charset="0"/>
                <a:cs typeface="Times" panose="02020603050405020304" pitchFamily="18" charset="0"/>
              </a:rPr>
              <a:t>: the operation to place a new item at the top of the stack</a:t>
            </a:r>
          </a:p>
          <a:p>
            <a:r>
              <a:rPr lang="en-US" altLang="en-US" sz="2300" i="1" dirty="0">
                <a:latin typeface="Times" panose="02020603050405020304" pitchFamily="18" charset="0"/>
                <a:cs typeface="Times" panose="02020603050405020304" pitchFamily="18" charset="0"/>
              </a:rPr>
              <a:t>Pop: </a:t>
            </a:r>
            <a:r>
              <a:rPr lang="en-US" altLang="en-US" sz="2300" dirty="0">
                <a:latin typeface="Times" panose="02020603050405020304" pitchFamily="18" charset="0"/>
                <a:cs typeface="Times" panose="02020603050405020304" pitchFamily="18" charset="0"/>
              </a:rPr>
              <a:t>the operation to remove the next item from the top of the stack</a:t>
            </a:r>
          </a:p>
          <a:p>
            <a:pPr marL="0" indent="-400050"/>
            <a:endParaRPr lang="en-US" altLang="en-US" sz="2300" dirty="0">
              <a:latin typeface="Times" panose="02020603050405020304" pitchFamily="18" charset="0"/>
              <a:cs typeface="Times" panose="02020603050405020304" pitchFamily="18" charset="0"/>
            </a:endParaRPr>
          </a:p>
          <a:p>
            <a:endParaRPr lang="en-US" altLang="en-US" sz="2300" dirty="0">
              <a:latin typeface="Times" panose="02020603050405020304" pitchFamily="18" charset="0"/>
              <a:cs typeface="Times" panose="02020603050405020304" pitchFamily="18" charset="0"/>
            </a:endParaRPr>
          </a:p>
        </p:txBody>
      </p:sp>
      <p:sp>
        <p:nvSpPr>
          <p:cNvPr id="12" name="Line 6"/>
          <p:cNvSpPr>
            <a:spLocks noChangeShapeType="1"/>
          </p:cNvSpPr>
          <p:nvPr/>
        </p:nvSpPr>
        <p:spPr bwMode="auto">
          <a:xfrm>
            <a:off x="990600" y="27432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7"/>
          <p:cNvSpPr>
            <a:spLocks noChangeShapeType="1"/>
          </p:cNvSpPr>
          <p:nvPr/>
        </p:nvSpPr>
        <p:spPr bwMode="auto">
          <a:xfrm>
            <a:off x="990600" y="60960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4" name="Line 8"/>
          <p:cNvSpPr>
            <a:spLocks noChangeShapeType="1"/>
          </p:cNvSpPr>
          <p:nvPr/>
        </p:nvSpPr>
        <p:spPr bwMode="auto">
          <a:xfrm>
            <a:off x="2057400" y="27432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9"/>
          <p:cNvSpPr>
            <a:spLocks noChangeShapeType="1"/>
          </p:cNvSpPr>
          <p:nvPr/>
        </p:nvSpPr>
        <p:spPr bwMode="auto">
          <a:xfrm>
            <a:off x="9906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6" name="Line 10"/>
          <p:cNvSpPr>
            <a:spLocks noChangeShapeType="1"/>
          </p:cNvSpPr>
          <p:nvPr/>
        </p:nvSpPr>
        <p:spPr bwMode="auto">
          <a:xfrm>
            <a:off x="9906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7" name="Line 11"/>
          <p:cNvSpPr>
            <a:spLocks noChangeShapeType="1"/>
          </p:cNvSpPr>
          <p:nvPr/>
        </p:nvSpPr>
        <p:spPr bwMode="auto">
          <a:xfrm>
            <a:off x="9906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8" name="Line 12"/>
          <p:cNvSpPr>
            <a:spLocks noChangeShapeType="1"/>
          </p:cNvSpPr>
          <p:nvPr/>
        </p:nvSpPr>
        <p:spPr bwMode="auto">
          <a:xfrm>
            <a:off x="9906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9" name="Text Box 15"/>
          <p:cNvSpPr txBox="1">
            <a:spLocks noChangeArrowheads="1"/>
          </p:cNvSpPr>
          <p:nvPr/>
        </p:nvSpPr>
        <p:spPr bwMode="auto">
          <a:xfrm>
            <a:off x="1371600" y="5638800"/>
            <a:ext cx="3337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A</a:t>
            </a:r>
          </a:p>
        </p:txBody>
      </p:sp>
      <p:sp>
        <p:nvSpPr>
          <p:cNvPr id="20" name="Text Box 16"/>
          <p:cNvSpPr txBox="1">
            <a:spLocks noChangeArrowheads="1"/>
          </p:cNvSpPr>
          <p:nvPr/>
        </p:nvSpPr>
        <p:spPr bwMode="auto">
          <a:xfrm>
            <a:off x="1371600" y="5181600"/>
            <a:ext cx="3177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X</a:t>
            </a:r>
          </a:p>
        </p:txBody>
      </p:sp>
      <p:sp>
        <p:nvSpPr>
          <p:cNvPr id="21" name="Text Box 17"/>
          <p:cNvSpPr txBox="1">
            <a:spLocks noChangeArrowheads="1"/>
          </p:cNvSpPr>
          <p:nvPr/>
        </p:nvSpPr>
        <p:spPr bwMode="auto">
          <a:xfrm>
            <a:off x="1371600" y="4724400"/>
            <a:ext cx="3241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R</a:t>
            </a:r>
          </a:p>
        </p:txBody>
      </p:sp>
      <p:sp>
        <p:nvSpPr>
          <p:cNvPr id="22" name="Text Box 18"/>
          <p:cNvSpPr txBox="1">
            <a:spLocks noChangeArrowheads="1"/>
          </p:cNvSpPr>
          <p:nvPr/>
        </p:nvSpPr>
        <p:spPr bwMode="auto">
          <a:xfrm>
            <a:off x="1371600" y="4267200"/>
            <a:ext cx="3209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C</a:t>
            </a:r>
          </a:p>
        </p:txBody>
      </p:sp>
      <p:sp>
        <p:nvSpPr>
          <p:cNvPr id="23" name="AutoShape 19"/>
          <p:cNvSpPr>
            <a:spLocks noChangeArrowheads="1"/>
          </p:cNvSpPr>
          <p:nvPr/>
        </p:nvSpPr>
        <p:spPr bwMode="auto">
          <a:xfrm>
            <a:off x="2362200" y="4343400"/>
            <a:ext cx="1143000" cy="304800"/>
          </a:xfrm>
          <a:prstGeom prst="rightArrow">
            <a:avLst>
              <a:gd name="adj1" fmla="val 50000"/>
              <a:gd name="adj2" fmla="val 937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4" name="Text Box 20"/>
          <p:cNvSpPr txBox="1">
            <a:spLocks noChangeArrowheads="1"/>
          </p:cNvSpPr>
          <p:nvPr/>
        </p:nvSpPr>
        <p:spPr bwMode="auto">
          <a:xfrm>
            <a:off x="2346325" y="4684713"/>
            <a:ext cx="10663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push(M)</a:t>
            </a:r>
          </a:p>
        </p:txBody>
      </p:sp>
      <p:sp>
        <p:nvSpPr>
          <p:cNvPr id="25" name="Line 21"/>
          <p:cNvSpPr>
            <a:spLocks noChangeShapeType="1"/>
          </p:cNvSpPr>
          <p:nvPr/>
        </p:nvSpPr>
        <p:spPr bwMode="auto">
          <a:xfrm>
            <a:off x="3810000" y="28194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2"/>
          <p:cNvSpPr>
            <a:spLocks noChangeShapeType="1"/>
          </p:cNvSpPr>
          <p:nvPr/>
        </p:nvSpPr>
        <p:spPr bwMode="auto">
          <a:xfrm>
            <a:off x="3810000" y="6172200"/>
            <a:ext cx="106123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7" name="Line 23"/>
          <p:cNvSpPr>
            <a:spLocks noChangeShapeType="1"/>
          </p:cNvSpPr>
          <p:nvPr/>
        </p:nvSpPr>
        <p:spPr bwMode="auto">
          <a:xfrm>
            <a:off x="4876800" y="28194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4"/>
          <p:cNvSpPr>
            <a:spLocks noChangeShapeType="1"/>
          </p:cNvSpPr>
          <p:nvPr/>
        </p:nvSpPr>
        <p:spPr bwMode="auto">
          <a:xfrm>
            <a:off x="3810000" y="5715000"/>
            <a:ext cx="106123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9" name="Line 25"/>
          <p:cNvSpPr>
            <a:spLocks noChangeShapeType="1"/>
          </p:cNvSpPr>
          <p:nvPr/>
        </p:nvSpPr>
        <p:spPr bwMode="auto">
          <a:xfrm>
            <a:off x="3810000" y="5257800"/>
            <a:ext cx="106123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30" name="Line 26"/>
          <p:cNvSpPr>
            <a:spLocks noChangeShapeType="1"/>
          </p:cNvSpPr>
          <p:nvPr/>
        </p:nvSpPr>
        <p:spPr bwMode="auto">
          <a:xfrm>
            <a:off x="3810000" y="4800600"/>
            <a:ext cx="106123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31" name="Line 27"/>
          <p:cNvSpPr>
            <a:spLocks noChangeShapeType="1"/>
          </p:cNvSpPr>
          <p:nvPr/>
        </p:nvSpPr>
        <p:spPr bwMode="auto">
          <a:xfrm>
            <a:off x="3810000" y="4343400"/>
            <a:ext cx="106123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32" name="Text Box 28"/>
          <p:cNvSpPr txBox="1">
            <a:spLocks noChangeArrowheads="1"/>
          </p:cNvSpPr>
          <p:nvPr/>
        </p:nvSpPr>
        <p:spPr bwMode="auto">
          <a:xfrm>
            <a:off x="4191000" y="5715000"/>
            <a:ext cx="3320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i="0"/>
              <a:t>A</a:t>
            </a:r>
          </a:p>
        </p:txBody>
      </p:sp>
      <p:sp>
        <p:nvSpPr>
          <p:cNvPr id="33" name="Text Box 29"/>
          <p:cNvSpPr txBox="1">
            <a:spLocks noChangeArrowheads="1"/>
          </p:cNvSpPr>
          <p:nvPr/>
        </p:nvSpPr>
        <p:spPr bwMode="auto">
          <a:xfrm>
            <a:off x="4191000" y="5257800"/>
            <a:ext cx="3160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i="0"/>
              <a:t>X</a:t>
            </a:r>
          </a:p>
        </p:txBody>
      </p:sp>
      <p:sp>
        <p:nvSpPr>
          <p:cNvPr id="34" name="Text Box 30"/>
          <p:cNvSpPr txBox="1">
            <a:spLocks noChangeArrowheads="1"/>
          </p:cNvSpPr>
          <p:nvPr/>
        </p:nvSpPr>
        <p:spPr bwMode="auto">
          <a:xfrm>
            <a:off x="4191000" y="4800600"/>
            <a:ext cx="3224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i="0"/>
              <a:t>R</a:t>
            </a:r>
          </a:p>
        </p:txBody>
      </p:sp>
      <p:sp>
        <p:nvSpPr>
          <p:cNvPr id="35" name="Text Box 31"/>
          <p:cNvSpPr txBox="1">
            <a:spLocks noChangeArrowheads="1"/>
          </p:cNvSpPr>
          <p:nvPr/>
        </p:nvSpPr>
        <p:spPr bwMode="auto">
          <a:xfrm>
            <a:off x="4191000" y="4343400"/>
            <a:ext cx="3192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i="0"/>
              <a:t>C</a:t>
            </a:r>
          </a:p>
        </p:txBody>
      </p:sp>
      <p:sp>
        <p:nvSpPr>
          <p:cNvPr id="36" name="Line 32"/>
          <p:cNvSpPr>
            <a:spLocks noChangeShapeType="1"/>
          </p:cNvSpPr>
          <p:nvPr/>
        </p:nvSpPr>
        <p:spPr bwMode="auto">
          <a:xfrm>
            <a:off x="3810000" y="3886200"/>
            <a:ext cx="106123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37" name="Text Box 33"/>
          <p:cNvSpPr txBox="1">
            <a:spLocks noChangeArrowheads="1"/>
          </p:cNvSpPr>
          <p:nvPr/>
        </p:nvSpPr>
        <p:spPr bwMode="auto">
          <a:xfrm>
            <a:off x="4191000" y="3886200"/>
            <a:ext cx="402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i="0" dirty="0"/>
              <a:t>M</a:t>
            </a:r>
          </a:p>
        </p:txBody>
      </p:sp>
      <p:sp>
        <p:nvSpPr>
          <p:cNvPr id="38" name="AutoShape 34"/>
          <p:cNvSpPr>
            <a:spLocks noChangeArrowheads="1"/>
          </p:cNvSpPr>
          <p:nvPr/>
        </p:nvSpPr>
        <p:spPr bwMode="auto">
          <a:xfrm>
            <a:off x="5410200" y="4343400"/>
            <a:ext cx="1143000" cy="304800"/>
          </a:xfrm>
          <a:prstGeom prst="rightArrow">
            <a:avLst>
              <a:gd name="adj1" fmla="val 50000"/>
              <a:gd name="adj2" fmla="val 937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39" name="Text Box 35"/>
          <p:cNvSpPr txBox="1">
            <a:spLocks noChangeArrowheads="1"/>
          </p:cNvSpPr>
          <p:nvPr/>
        </p:nvSpPr>
        <p:spPr bwMode="auto">
          <a:xfrm>
            <a:off x="5257800" y="4724400"/>
            <a:ext cx="146591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dirty="0"/>
              <a:t>item = pop()</a:t>
            </a:r>
          </a:p>
          <a:p>
            <a:r>
              <a:rPr lang="en-US" altLang="en-US" sz="2000" i="0" dirty="0"/>
              <a:t>item = M</a:t>
            </a:r>
          </a:p>
        </p:txBody>
      </p:sp>
      <p:grpSp>
        <p:nvGrpSpPr>
          <p:cNvPr id="2" name="Group 1"/>
          <p:cNvGrpSpPr/>
          <p:nvPr/>
        </p:nvGrpSpPr>
        <p:grpSpPr>
          <a:xfrm>
            <a:off x="6934200" y="2819400"/>
            <a:ext cx="1066800" cy="3352800"/>
            <a:chOff x="6934200" y="2819400"/>
            <a:chExt cx="1066800" cy="3352800"/>
          </a:xfrm>
        </p:grpSpPr>
        <p:sp>
          <p:nvSpPr>
            <p:cNvPr id="40" name="Line 36"/>
            <p:cNvSpPr>
              <a:spLocks noChangeShapeType="1"/>
            </p:cNvSpPr>
            <p:nvPr/>
          </p:nvSpPr>
          <p:spPr bwMode="auto">
            <a:xfrm>
              <a:off x="6934200" y="28194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37"/>
            <p:cNvSpPr>
              <a:spLocks noChangeShapeType="1"/>
            </p:cNvSpPr>
            <p:nvPr/>
          </p:nvSpPr>
          <p:spPr bwMode="auto">
            <a:xfrm>
              <a:off x="6934200" y="6172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42" name="Line 38"/>
            <p:cNvSpPr>
              <a:spLocks noChangeShapeType="1"/>
            </p:cNvSpPr>
            <p:nvPr/>
          </p:nvSpPr>
          <p:spPr bwMode="auto">
            <a:xfrm>
              <a:off x="8001000" y="28194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39"/>
            <p:cNvSpPr>
              <a:spLocks noChangeShapeType="1"/>
            </p:cNvSpPr>
            <p:nvPr/>
          </p:nvSpPr>
          <p:spPr bwMode="auto">
            <a:xfrm>
              <a:off x="6934200" y="57150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44" name="Line 40"/>
            <p:cNvSpPr>
              <a:spLocks noChangeShapeType="1"/>
            </p:cNvSpPr>
            <p:nvPr/>
          </p:nvSpPr>
          <p:spPr bwMode="auto">
            <a:xfrm>
              <a:off x="6934200" y="5257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45" name="Line 41"/>
            <p:cNvSpPr>
              <a:spLocks noChangeShapeType="1"/>
            </p:cNvSpPr>
            <p:nvPr/>
          </p:nvSpPr>
          <p:spPr bwMode="auto">
            <a:xfrm>
              <a:off x="6934200" y="4800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46" name="Line 42"/>
            <p:cNvSpPr>
              <a:spLocks noChangeShapeType="1"/>
            </p:cNvSpPr>
            <p:nvPr/>
          </p:nvSpPr>
          <p:spPr bwMode="auto">
            <a:xfrm>
              <a:off x="6934200" y="4343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47" name="Text Box 43"/>
            <p:cNvSpPr txBox="1">
              <a:spLocks noChangeArrowheads="1"/>
            </p:cNvSpPr>
            <p:nvPr/>
          </p:nvSpPr>
          <p:spPr bwMode="auto">
            <a:xfrm>
              <a:off x="7315200" y="5715000"/>
              <a:ext cx="3337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A</a:t>
              </a:r>
            </a:p>
          </p:txBody>
        </p:sp>
        <p:sp>
          <p:nvSpPr>
            <p:cNvPr id="48" name="Text Box 44"/>
            <p:cNvSpPr txBox="1">
              <a:spLocks noChangeArrowheads="1"/>
            </p:cNvSpPr>
            <p:nvPr/>
          </p:nvSpPr>
          <p:spPr bwMode="auto">
            <a:xfrm>
              <a:off x="7315200" y="5257800"/>
              <a:ext cx="3177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X</a:t>
              </a:r>
            </a:p>
          </p:txBody>
        </p:sp>
        <p:sp>
          <p:nvSpPr>
            <p:cNvPr id="49" name="Text Box 45"/>
            <p:cNvSpPr txBox="1">
              <a:spLocks noChangeArrowheads="1"/>
            </p:cNvSpPr>
            <p:nvPr/>
          </p:nvSpPr>
          <p:spPr bwMode="auto">
            <a:xfrm>
              <a:off x="7315200" y="4800600"/>
              <a:ext cx="3241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R</a:t>
              </a:r>
            </a:p>
          </p:txBody>
        </p:sp>
        <p:sp>
          <p:nvSpPr>
            <p:cNvPr id="50" name="Text Box 46"/>
            <p:cNvSpPr txBox="1">
              <a:spLocks noChangeArrowheads="1"/>
            </p:cNvSpPr>
            <p:nvPr/>
          </p:nvSpPr>
          <p:spPr bwMode="auto">
            <a:xfrm>
              <a:off x="7315200" y="4343400"/>
              <a:ext cx="3209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C</a:t>
              </a:r>
            </a:p>
          </p:txBody>
        </p:sp>
      </p:grpSp>
    </p:spTree>
    <p:extLst>
      <p:ext uri="{BB962C8B-B14F-4D97-AF65-F5344CB8AC3E}">
        <p14:creationId xmlns:p14="http://schemas.microsoft.com/office/powerpoint/2010/main" val="162623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down)">
                                      <p:cBhvr>
                                        <p:cTn id="28" dur="500"/>
                                        <p:tgtEl>
                                          <p:spTgt spid="3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down)">
                                      <p:cBhvr>
                                        <p:cTn id="31" dur="500"/>
                                        <p:tgtEl>
                                          <p:spTgt spid="3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down)">
                                      <p:cBhvr>
                                        <p:cTn id="34" dur="500"/>
                                        <p:tgtEl>
                                          <p:spTgt spid="3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down)">
                                      <p:cBhvr>
                                        <p:cTn id="43" dur="500"/>
                                        <p:tgtEl>
                                          <p:spTgt spid="3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down)">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1"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ppt_x"/>
                                          </p:val>
                                        </p:tav>
                                        <p:tav tm="100000">
                                          <p:val>
                                            <p:strVal val="#ppt_x"/>
                                          </p:val>
                                        </p:tav>
                                      </p:tavLst>
                                    </p:anim>
                                    <p:anim calcmode="lin" valueType="num">
                                      <p:cBhvr additive="base">
                                        <p:cTn id="52"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left)">
                                      <p:cBhvr>
                                        <p:cTn id="57" dur="500"/>
                                        <p:tgtEl>
                                          <p:spTgt spid="38"/>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left)">
                                      <p:cBhvr>
                                        <p:cTn id="60" dur="500"/>
                                        <p:tgtEl>
                                          <p:spTgt spid="39"/>
                                        </p:tgtEl>
                                      </p:cBhvr>
                                    </p:animEffect>
                                  </p:childTnLst>
                                </p:cTn>
                              </p:par>
                            </p:childTnLst>
                          </p:cTn>
                        </p:par>
                        <p:par>
                          <p:cTn id="61" fill="hold">
                            <p:stCondLst>
                              <p:cond delay="500"/>
                            </p:stCondLst>
                            <p:childTnLst>
                              <p:par>
                                <p:cTn id="62" presetID="22" presetClass="entr" presetSubtype="4" fill="hold"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ipe(down)">
                                      <p:cBhvr>
                                        <p:cTn id="6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6" grpId="0" animBg="1"/>
      <p:bldP spid="27" grpId="0" animBg="1"/>
      <p:bldP spid="28" grpId="0" animBg="1"/>
      <p:bldP spid="29" grpId="0" animBg="1"/>
      <p:bldP spid="30" grpId="0" animBg="1"/>
      <p:bldP spid="31" grpId="0" animBg="1"/>
      <p:bldP spid="32" grpId="0"/>
      <p:bldP spid="33" grpId="0"/>
      <p:bldP spid="34" grpId="0"/>
      <p:bldP spid="35" grpId="0"/>
      <p:bldP spid="36" grpId="0" animBg="1"/>
      <p:bldP spid="37" grpId="0"/>
      <p:bldP spid="38" grpId="0" animBg="1"/>
      <p:bldP spid="39"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0"/>
            <a:ext cx="9144000" cy="838200"/>
          </a:xfrm>
        </p:spPr>
        <p:txBody>
          <a:bodyPr/>
          <a:lstStyle/>
          <a:p>
            <a:r>
              <a:rPr lang="en-US" altLang="en-US" dirty="0"/>
              <a:t>What Are Stacks Used For?</a:t>
            </a:r>
          </a:p>
        </p:txBody>
      </p:sp>
      <p:sp>
        <p:nvSpPr>
          <p:cNvPr id="34819" name="Rectangle 3"/>
          <p:cNvSpPr>
            <a:spLocks noGrp="1" noChangeArrowheads="1"/>
          </p:cNvSpPr>
          <p:nvPr>
            <p:ph type="body" idx="1"/>
          </p:nvPr>
        </p:nvSpPr>
        <p:spPr>
          <a:xfrm>
            <a:off x="0" y="833967"/>
            <a:ext cx="9144000" cy="6024033"/>
          </a:xfrm>
        </p:spPr>
        <p:txBody>
          <a:bodyPr/>
          <a:lstStyle/>
          <a:p>
            <a:r>
              <a:rPr lang="en-US" altLang="en-US" sz="1800" dirty="0">
                <a:latin typeface="Times" panose="02020603050405020304" pitchFamily="18" charset="0"/>
                <a:cs typeface="Times" panose="02020603050405020304" pitchFamily="18" charset="0"/>
              </a:rPr>
              <a:t>Real life (Pile of books, Plate trays, etc.)</a:t>
            </a:r>
          </a:p>
          <a:p>
            <a:r>
              <a:rPr lang="en-US" altLang="en-US" sz="1800" dirty="0">
                <a:latin typeface="Times" panose="02020603050405020304" pitchFamily="18" charset="0"/>
                <a:cs typeface="Times" panose="02020603050405020304" pitchFamily="18" charset="0"/>
              </a:rPr>
              <a:t>More applications related to computer science</a:t>
            </a:r>
          </a:p>
          <a:p>
            <a:pPr lvl="1">
              <a:lnSpc>
                <a:spcPct val="90000"/>
              </a:lnSpc>
            </a:pPr>
            <a:r>
              <a:rPr lang="en-US" altLang="en-US" sz="1800" dirty="0">
                <a:latin typeface="Times" panose="02020603050405020304" pitchFamily="18" charset="0"/>
                <a:cs typeface="Times" panose="02020603050405020304" pitchFamily="18" charset="0"/>
              </a:rPr>
              <a:t>Program execution stack: Most programming languages use a “call stack” to implement function calling</a:t>
            </a:r>
          </a:p>
          <a:p>
            <a:pPr lvl="2">
              <a:lnSpc>
                <a:spcPct val="90000"/>
              </a:lnSpc>
            </a:pPr>
            <a:r>
              <a:rPr lang="en-US" altLang="en-US" sz="1800" dirty="0">
                <a:latin typeface="Times" panose="02020603050405020304" pitchFamily="18" charset="0"/>
                <a:cs typeface="Times" panose="02020603050405020304" pitchFamily="18" charset="0"/>
              </a:rPr>
              <a:t>When a method is called, its line number and other useful information are pushed (inserted) on the call stack</a:t>
            </a:r>
          </a:p>
          <a:p>
            <a:pPr lvl="2">
              <a:lnSpc>
                <a:spcPct val="90000"/>
              </a:lnSpc>
            </a:pPr>
            <a:r>
              <a:rPr lang="en-US" altLang="en-US" sz="1800" dirty="0">
                <a:latin typeface="Times" panose="02020603050405020304" pitchFamily="18" charset="0"/>
                <a:cs typeface="Times" panose="02020603050405020304" pitchFamily="18" charset="0"/>
              </a:rPr>
              <a:t>When a method ends, it is popped (removed) from the call stack and execution restarts at the indicated line number in the method that is now at the top of the stack</a:t>
            </a:r>
          </a:p>
          <a:p>
            <a:pPr lvl="1"/>
            <a:endParaRPr lang="en-US" altLang="en-US" sz="1800" dirty="0">
              <a:latin typeface="Times" panose="02020603050405020304" pitchFamily="18" charset="0"/>
              <a:cs typeface="Times" panose="02020603050405020304" pitchFamily="18" charset="0"/>
            </a:endParaRPr>
          </a:p>
          <a:p>
            <a:pPr lvl="1"/>
            <a:endParaRPr lang="en-US" altLang="en-US" sz="1800" dirty="0">
              <a:latin typeface="Times" panose="02020603050405020304" pitchFamily="18" charset="0"/>
              <a:cs typeface="Times" panose="02020603050405020304" pitchFamily="18" charset="0"/>
            </a:endParaRPr>
          </a:p>
          <a:p>
            <a:pPr lvl="1"/>
            <a:endParaRPr lang="en-US" altLang="en-US" sz="1800" dirty="0">
              <a:latin typeface="Times" panose="02020603050405020304" pitchFamily="18" charset="0"/>
              <a:cs typeface="Times" panose="02020603050405020304" pitchFamily="18" charset="0"/>
            </a:endParaRPr>
          </a:p>
          <a:p>
            <a:pPr lvl="1"/>
            <a:endParaRPr lang="en-US" altLang="en-US" sz="1800" dirty="0">
              <a:latin typeface="Times" panose="02020603050405020304" pitchFamily="18" charset="0"/>
              <a:cs typeface="Times" panose="02020603050405020304" pitchFamily="18" charset="0"/>
            </a:endParaRPr>
          </a:p>
          <a:p>
            <a:pPr lvl="1"/>
            <a:endParaRPr lang="en-US" altLang="en-US" sz="1800" dirty="0">
              <a:latin typeface="Times" panose="02020603050405020304" pitchFamily="18" charset="0"/>
              <a:cs typeface="Times" panose="02020603050405020304" pitchFamily="18" charset="0"/>
            </a:endParaRPr>
          </a:p>
          <a:p>
            <a:pPr lvl="1"/>
            <a:endParaRPr lang="en-US" altLang="en-US" sz="1800" dirty="0">
              <a:latin typeface="Times" panose="02020603050405020304" pitchFamily="18" charset="0"/>
              <a:cs typeface="Times" panose="02020603050405020304" pitchFamily="18" charset="0"/>
            </a:endParaRPr>
          </a:p>
          <a:p>
            <a:pPr lvl="1"/>
            <a:endParaRPr lang="en-US" altLang="en-US" sz="1800" dirty="0">
              <a:latin typeface="Times" panose="02020603050405020304" pitchFamily="18" charset="0"/>
              <a:cs typeface="Times" panose="02020603050405020304" pitchFamily="18" charset="0"/>
            </a:endParaRPr>
          </a:p>
          <a:p>
            <a:pPr lvl="1"/>
            <a:r>
              <a:rPr lang="en-US" altLang="en-US" sz="1800" dirty="0">
                <a:latin typeface="Times" panose="02020603050405020304" pitchFamily="18" charset="0"/>
                <a:cs typeface="Times" panose="02020603050405020304" pitchFamily="18" charset="0"/>
              </a:rPr>
              <a:t>Evaluating expressions (e.g. </a:t>
            </a:r>
            <a:r>
              <a:rPr lang="zh-TW" altLang="zh-TW" sz="1800" dirty="0">
                <a:latin typeface="Times" panose="02020603050405020304" pitchFamily="18" charset="0"/>
                <a:ea typeface="新細明體" pitchFamily="18" charset="-120"/>
                <a:cs typeface="Times" panose="02020603050405020304" pitchFamily="18" charset="0"/>
              </a:rPr>
              <a:t>(4/(2-2+3))*(3-4)*2</a:t>
            </a:r>
            <a:r>
              <a:rPr lang="en-US" altLang="zh-TW" sz="1800" dirty="0">
                <a:latin typeface="Times" panose="02020603050405020304" pitchFamily="18" charset="0"/>
                <a:ea typeface="新細明體" pitchFamily="18" charset="-120"/>
                <a:cs typeface="Times" panose="02020603050405020304" pitchFamily="18" charset="0"/>
              </a:rPr>
              <a:t>)</a:t>
            </a:r>
            <a:endParaRPr lang="en-US" altLang="en-US" sz="1800" dirty="0">
              <a:latin typeface="Times" panose="02020603050405020304" pitchFamily="18" charset="0"/>
              <a:cs typeface="Times" panose="02020603050405020304" pitchFamily="18" charset="0"/>
            </a:endParaRPr>
          </a:p>
        </p:txBody>
      </p:sp>
      <p:pic>
        <p:nvPicPr>
          <p:cNvPr id="3" name="Picture 2"/>
          <p:cNvPicPr>
            <a:picLocks noChangeAspect="1"/>
          </p:cNvPicPr>
          <p:nvPr/>
        </p:nvPicPr>
        <p:blipFill>
          <a:blip r:embed="rId3"/>
          <a:stretch>
            <a:fillRect/>
          </a:stretch>
        </p:blipFill>
        <p:spPr>
          <a:xfrm>
            <a:off x="76200" y="3309938"/>
            <a:ext cx="1924469" cy="2100262"/>
          </a:xfrm>
          <a:prstGeom prst="rect">
            <a:avLst/>
          </a:prstGeom>
        </p:spPr>
      </p:pic>
      <p:pic>
        <p:nvPicPr>
          <p:cNvPr id="7" name="Picture 6"/>
          <p:cNvPicPr>
            <a:picLocks noChangeAspect="1"/>
          </p:cNvPicPr>
          <p:nvPr/>
        </p:nvPicPr>
        <p:blipFill>
          <a:blip r:embed="rId4"/>
          <a:stretch>
            <a:fillRect/>
          </a:stretch>
        </p:blipFill>
        <p:spPr>
          <a:xfrm>
            <a:off x="7162800" y="3200400"/>
            <a:ext cx="1857375" cy="2341668"/>
          </a:xfrm>
          <a:prstGeom prst="rect">
            <a:avLst/>
          </a:prstGeom>
        </p:spPr>
      </p:pic>
      <p:sp>
        <p:nvSpPr>
          <p:cNvPr id="10" name="TextBox 9"/>
          <p:cNvSpPr txBox="1"/>
          <p:nvPr/>
        </p:nvSpPr>
        <p:spPr>
          <a:xfrm>
            <a:off x="1990935" y="3352800"/>
            <a:ext cx="5324265" cy="2462213"/>
          </a:xfrm>
          <a:prstGeom prst="rect">
            <a:avLst/>
          </a:prstGeom>
          <a:noFill/>
        </p:spPr>
        <p:txBody>
          <a:bodyPr wrap="square" rtlCol="0">
            <a:spAutoFit/>
          </a:bodyPr>
          <a:lstStyle/>
          <a:p>
            <a:pPr marL="342900" indent="-342900">
              <a:buFont typeface="+mj-lt"/>
              <a:buAutoNum type="arabicPeriod"/>
            </a:pPr>
            <a:r>
              <a:rPr lang="en-US" sz="1400" dirty="0">
                <a:latin typeface="Times" panose="02020603050405020304" pitchFamily="18" charset="0"/>
                <a:cs typeface="Times" panose="02020603050405020304" pitchFamily="18" charset="0"/>
              </a:rPr>
              <a:t>main pushed onto call stack, before invoking </a:t>
            </a:r>
            <a:r>
              <a:rPr lang="en-US" sz="1400" dirty="0" err="1">
                <a:latin typeface="Times" panose="02020603050405020304" pitchFamily="18" charset="0"/>
                <a:cs typeface="Times" panose="02020603050405020304" pitchFamily="18" charset="0"/>
              </a:rPr>
              <a:t>methodA</a:t>
            </a:r>
            <a:endParaRPr lang="en-US" sz="1400" dirty="0">
              <a:latin typeface="Times" panose="02020603050405020304" pitchFamily="18" charset="0"/>
              <a:cs typeface="Times" panose="02020603050405020304" pitchFamily="18" charset="0"/>
            </a:endParaRPr>
          </a:p>
          <a:p>
            <a:pPr marL="342900" indent="-342900">
              <a:buFont typeface="+mj-lt"/>
              <a:buAutoNum type="arabicPeriod"/>
            </a:pPr>
            <a:r>
              <a:rPr lang="en-US" sz="1400" dirty="0" err="1">
                <a:latin typeface="Times" panose="02020603050405020304" pitchFamily="18" charset="0"/>
                <a:cs typeface="Times" panose="02020603050405020304" pitchFamily="18" charset="0"/>
              </a:rPr>
              <a:t>methodA</a:t>
            </a:r>
            <a:r>
              <a:rPr lang="en-US" sz="1400" dirty="0">
                <a:latin typeface="Times" panose="02020603050405020304" pitchFamily="18" charset="0"/>
                <a:cs typeface="Times" panose="02020603050405020304" pitchFamily="18" charset="0"/>
              </a:rPr>
              <a:t> pushed onto call stack, before invoking </a:t>
            </a:r>
            <a:r>
              <a:rPr lang="en-US" sz="1400" dirty="0" err="1">
                <a:latin typeface="Times" panose="02020603050405020304" pitchFamily="18" charset="0"/>
                <a:cs typeface="Times" panose="02020603050405020304" pitchFamily="18" charset="0"/>
              </a:rPr>
              <a:t>methodB</a:t>
            </a:r>
            <a:endParaRPr lang="en-US" sz="1400" dirty="0">
              <a:latin typeface="Times" panose="02020603050405020304" pitchFamily="18" charset="0"/>
              <a:cs typeface="Times" panose="02020603050405020304" pitchFamily="18" charset="0"/>
            </a:endParaRPr>
          </a:p>
          <a:p>
            <a:pPr marL="342900" indent="-342900">
              <a:buFont typeface="+mj-lt"/>
              <a:buAutoNum type="arabicPeriod"/>
            </a:pPr>
            <a:r>
              <a:rPr lang="en-US" sz="1400" dirty="0" err="1">
                <a:latin typeface="Times" panose="02020603050405020304" pitchFamily="18" charset="0"/>
                <a:cs typeface="Times" panose="02020603050405020304" pitchFamily="18" charset="0"/>
              </a:rPr>
              <a:t>methodB</a:t>
            </a:r>
            <a:r>
              <a:rPr lang="en-US" sz="1400" dirty="0">
                <a:latin typeface="Times" panose="02020603050405020304" pitchFamily="18" charset="0"/>
                <a:cs typeface="Times" panose="02020603050405020304" pitchFamily="18" charset="0"/>
              </a:rPr>
              <a:t> pushed onto call stack, before invoking </a:t>
            </a:r>
            <a:r>
              <a:rPr lang="en-US" sz="1400" dirty="0" err="1">
                <a:latin typeface="Times" panose="02020603050405020304" pitchFamily="18" charset="0"/>
                <a:cs typeface="Times" panose="02020603050405020304" pitchFamily="18" charset="0"/>
              </a:rPr>
              <a:t>methodC</a:t>
            </a:r>
            <a:endParaRPr lang="en-US" sz="1400" dirty="0">
              <a:latin typeface="Times" panose="02020603050405020304" pitchFamily="18" charset="0"/>
              <a:cs typeface="Times" panose="02020603050405020304" pitchFamily="18" charset="0"/>
            </a:endParaRPr>
          </a:p>
          <a:p>
            <a:pPr marL="342900" indent="-342900">
              <a:buFont typeface="+mj-lt"/>
              <a:buAutoNum type="arabicPeriod"/>
            </a:pPr>
            <a:r>
              <a:rPr lang="en-US" sz="1400" dirty="0" err="1">
                <a:latin typeface="Times" panose="02020603050405020304" pitchFamily="18" charset="0"/>
                <a:cs typeface="Times" panose="02020603050405020304" pitchFamily="18" charset="0"/>
              </a:rPr>
              <a:t>methodC</a:t>
            </a:r>
            <a:r>
              <a:rPr lang="en-US" sz="1400" dirty="0">
                <a:latin typeface="Times" panose="02020603050405020304" pitchFamily="18" charset="0"/>
                <a:cs typeface="Times" panose="02020603050405020304" pitchFamily="18" charset="0"/>
              </a:rPr>
              <a:t> pushed onto call stack, invoked then popped out from the call stack when completes</a:t>
            </a:r>
          </a:p>
          <a:p>
            <a:pPr marL="342900" indent="-342900">
              <a:buFont typeface="+mj-lt"/>
              <a:buAutoNum type="arabicPeriod"/>
            </a:pPr>
            <a:r>
              <a:rPr lang="en-US" sz="1400" dirty="0" err="1">
                <a:latin typeface="Times" panose="02020603050405020304" pitchFamily="18" charset="0"/>
                <a:cs typeface="Times" panose="02020603050405020304" pitchFamily="18" charset="0"/>
              </a:rPr>
              <a:t>methodB</a:t>
            </a:r>
            <a:r>
              <a:rPr lang="en-US" sz="1400" dirty="0">
                <a:latin typeface="Times" panose="02020603050405020304" pitchFamily="18" charset="0"/>
                <a:cs typeface="Times" panose="02020603050405020304" pitchFamily="18" charset="0"/>
              </a:rPr>
              <a:t> popped out from call stack when completes.</a:t>
            </a:r>
          </a:p>
          <a:p>
            <a:pPr marL="342900" indent="-342900">
              <a:buFont typeface="+mj-lt"/>
              <a:buAutoNum type="arabicPeriod"/>
            </a:pPr>
            <a:r>
              <a:rPr lang="en-US" sz="1400" dirty="0" err="1">
                <a:latin typeface="Times" panose="02020603050405020304" pitchFamily="18" charset="0"/>
                <a:cs typeface="Times" panose="02020603050405020304" pitchFamily="18" charset="0"/>
              </a:rPr>
              <a:t>methodA</a:t>
            </a:r>
            <a:r>
              <a:rPr lang="en-US" sz="1400" dirty="0">
                <a:latin typeface="Times" panose="02020603050405020304" pitchFamily="18" charset="0"/>
                <a:cs typeface="Times" panose="02020603050405020304" pitchFamily="18" charset="0"/>
              </a:rPr>
              <a:t> popped out from the call stack when completes.</a:t>
            </a:r>
          </a:p>
          <a:p>
            <a:pPr marL="342900" indent="-342900">
              <a:buFont typeface="+mj-lt"/>
              <a:buAutoNum type="arabicPeriod"/>
            </a:pPr>
            <a:r>
              <a:rPr lang="en-US" sz="1400" dirty="0">
                <a:latin typeface="Times" panose="02020603050405020304" pitchFamily="18" charset="0"/>
                <a:cs typeface="Times" panose="02020603050405020304" pitchFamily="18" charset="0"/>
              </a:rPr>
              <a:t>main popped out from the call stack when completes. Program exits.</a:t>
            </a:r>
          </a:p>
          <a:p>
            <a:endParaRPr lang="en-US" altLang="en-US" sz="1400" dirty="0"/>
          </a:p>
          <a:p>
            <a:endParaRPr lang="en-US" sz="1400" dirty="0"/>
          </a:p>
        </p:txBody>
      </p:sp>
    </p:spTree>
    <p:extLst>
      <p:ext uri="{BB962C8B-B14F-4D97-AF65-F5344CB8AC3E}">
        <p14:creationId xmlns:p14="http://schemas.microsoft.com/office/powerpoint/2010/main" val="11383944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0"/>
            <a:ext cx="9144000" cy="838200"/>
          </a:xfrm>
        </p:spPr>
        <p:txBody>
          <a:bodyPr/>
          <a:lstStyle/>
          <a:p>
            <a:r>
              <a:rPr lang="en-US" altLang="en-US" dirty="0"/>
              <a:t>What Are Stacks Used For?</a:t>
            </a:r>
          </a:p>
        </p:txBody>
      </p:sp>
      <p:sp>
        <p:nvSpPr>
          <p:cNvPr id="34819" name="Rectangle 3"/>
          <p:cNvSpPr>
            <a:spLocks noGrp="1" noChangeArrowheads="1"/>
          </p:cNvSpPr>
          <p:nvPr>
            <p:ph type="body" idx="1"/>
          </p:nvPr>
        </p:nvSpPr>
        <p:spPr>
          <a:xfrm>
            <a:off x="0" y="833967"/>
            <a:ext cx="9144000" cy="6024033"/>
          </a:xfrm>
        </p:spPr>
        <p:txBody>
          <a:bodyPr/>
          <a:lstStyle/>
          <a:p>
            <a:r>
              <a:rPr lang="en-US" altLang="en-US" sz="2000" dirty="0">
                <a:latin typeface="Times" panose="02020603050405020304" pitchFamily="18" charset="0"/>
                <a:cs typeface="Times" panose="02020603050405020304" pitchFamily="18" charset="0"/>
              </a:rPr>
              <a:t>More applications related to computer science</a:t>
            </a:r>
          </a:p>
          <a:p>
            <a:pPr lvl="1"/>
            <a:r>
              <a:rPr lang="en-US" altLang="en-US" sz="2000" dirty="0">
                <a:latin typeface="Times" panose="02020603050405020304" pitchFamily="18" charset="0"/>
                <a:cs typeface="Times" panose="02020603050405020304" pitchFamily="18" charset="0"/>
              </a:rPr>
              <a:t>compilers</a:t>
            </a:r>
          </a:p>
          <a:p>
            <a:pPr lvl="2"/>
            <a:r>
              <a:rPr lang="en-US" altLang="en-US" sz="2000" dirty="0">
                <a:latin typeface="Times" panose="02020603050405020304" pitchFamily="18" charset="0"/>
                <a:cs typeface="Times" panose="02020603050405020304" pitchFamily="18" charset="0"/>
              </a:rPr>
              <a:t>parsing data between delimiters (brackets)</a:t>
            </a:r>
          </a:p>
          <a:p>
            <a:pPr lvl="2"/>
            <a:r>
              <a:rPr lang="en-US" sz="2000" dirty="0">
                <a:latin typeface="Times" panose="02020603050405020304" pitchFamily="18" charset="0"/>
                <a:cs typeface="Times" panose="02020603050405020304" pitchFamily="18" charset="0"/>
              </a:rPr>
              <a:t>Check: each “(”, “{”, or “[” has to pair with “)”, “}”, or “]”</a:t>
            </a:r>
          </a:p>
          <a:p>
            <a:pPr marL="914400" lvl="2" indent="0">
              <a:buNone/>
            </a:pPr>
            <a:r>
              <a:rPr lang="en-US" sz="2000" dirty="0">
                <a:latin typeface="Times" panose="02020603050405020304" pitchFamily="18" charset="0"/>
                <a:cs typeface="Times" panose="02020603050405020304" pitchFamily="18" charset="0"/>
              </a:rPr>
              <a:t>Example:</a:t>
            </a:r>
          </a:p>
          <a:p>
            <a:pPr lvl="3"/>
            <a:r>
              <a:rPr lang="en-US" dirty="0">
                <a:solidFill>
                  <a:schemeClr val="accent2"/>
                </a:solidFill>
                <a:latin typeface="Times" panose="02020603050405020304" pitchFamily="18" charset="0"/>
                <a:cs typeface="Times" panose="02020603050405020304" pitchFamily="18" charset="0"/>
              </a:rPr>
              <a:t>correct: ( )(( )){([( )])}	</a:t>
            </a:r>
          </a:p>
          <a:p>
            <a:pPr lvl="3"/>
            <a:r>
              <a:rPr lang="en-US" dirty="0">
                <a:solidFill>
                  <a:schemeClr val="accent2"/>
                </a:solidFill>
                <a:latin typeface="Times" panose="02020603050405020304" pitchFamily="18" charset="0"/>
                <a:cs typeface="Times" panose="02020603050405020304" pitchFamily="18" charset="0"/>
              </a:rPr>
              <a:t>correct: ((( )(( )){([( )])}</a:t>
            </a:r>
            <a:r>
              <a:rPr lang="en-US" dirty="0">
                <a:solidFill>
                  <a:srgbClr val="000000"/>
                </a:solidFill>
                <a:latin typeface="Times" panose="02020603050405020304" pitchFamily="18" charset="0"/>
                <a:cs typeface="Times" panose="02020603050405020304" pitchFamily="18" charset="0"/>
              </a:rPr>
              <a:t>	</a:t>
            </a:r>
          </a:p>
          <a:p>
            <a:pPr lvl="3"/>
            <a:r>
              <a:rPr lang="en-US" dirty="0">
                <a:solidFill>
                  <a:schemeClr val="tx2"/>
                </a:solidFill>
                <a:latin typeface="Times" panose="02020603050405020304" pitchFamily="18" charset="0"/>
                <a:cs typeface="Times" panose="02020603050405020304" pitchFamily="18" charset="0"/>
              </a:rPr>
              <a:t>incorrect: )(( )){([( )])}</a:t>
            </a:r>
            <a:r>
              <a:rPr lang="en-US" i="1" dirty="0">
                <a:solidFill>
                  <a:schemeClr val="tx2"/>
                </a:solidFill>
                <a:latin typeface="Times" panose="02020603050405020304" pitchFamily="18" charset="0"/>
                <a:cs typeface="Times" panose="02020603050405020304" pitchFamily="18" charset="0"/>
              </a:rPr>
              <a:t>	</a:t>
            </a:r>
          </a:p>
          <a:p>
            <a:pPr lvl="3"/>
            <a:r>
              <a:rPr lang="en-US" dirty="0">
                <a:solidFill>
                  <a:schemeClr val="tx2"/>
                </a:solidFill>
                <a:latin typeface="Times" panose="02020603050405020304" pitchFamily="18" charset="0"/>
                <a:cs typeface="Times" panose="02020603050405020304" pitchFamily="18" charset="0"/>
              </a:rPr>
              <a:t>incorrect: ({[ ])}	</a:t>
            </a:r>
          </a:p>
          <a:p>
            <a:pPr lvl="3"/>
            <a:r>
              <a:rPr lang="en-US" dirty="0">
                <a:solidFill>
                  <a:schemeClr val="tx2"/>
                </a:solidFill>
                <a:latin typeface="Times" panose="02020603050405020304" pitchFamily="18" charset="0"/>
                <a:cs typeface="Times" panose="02020603050405020304" pitchFamily="18" charset="0"/>
              </a:rPr>
              <a:t>incorrect: (</a:t>
            </a:r>
            <a:endParaRPr lang="en-US" altLang="en-US" dirty="0">
              <a:latin typeface="Times" panose="02020603050405020304" pitchFamily="18" charset="0"/>
              <a:cs typeface="Times" panose="02020603050405020304" pitchFamily="18" charset="0"/>
            </a:endParaRPr>
          </a:p>
          <a:p>
            <a:pPr lvl="1"/>
            <a:r>
              <a:rPr lang="en-US" altLang="en-US" sz="2000" dirty="0">
                <a:latin typeface="Times" panose="02020603050405020304" pitchFamily="18" charset="0"/>
                <a:cs typeface="Times" panose="02020603050405020304" pitchFamily="18" charset="0"/>
              </a:rPr>
              <a:t>virtual machines</a:t>
            </a:r>
          </a:p>
          <a:p>
            <a:pPr lvl="2"/>
            <a:r>
              <a:rPr lang="en-US" altLang="en-US" sz="2000" dirty="0">
                <a:latin typeface="Times" panose="02020603050405020304" pitchFamily="18" charset="0"/>
                <a:cs typeface="Times" panose="02020603050405020304" pitchFamily="18" charset="0"/>
              </a:rPr>
              <a:t>manipulating numbers</a:t>
            </a:r>
          </a:p>
          <a:p>
            <a:pPr lvl="3"/>
            <a:r>
              <a:rPr lang="en-US" altLang="en-US" dirty="0">
                <a:latin typeface="Times" panose="02020603050405020304" pitchFamily="18" charset="0"/>
                <a:cs typeface="Times" panose="02020603050405020304" pitchFamily="18" charset="0"/>
              </a:rPr>
              <a:t>pop 2 numbers off stack, do work (such as add)</a:t>
            </a:r>
          </a:p>
          <a:p>
            <a:pPr lvl="3"/>
            <a:r>
              <a:rPr lang="en-US" altLang="en-US" dirty="0">
                <a:latin typeface="Times" panose="02020603050405020304" pitchFamily="18" charset="0"/>
                <a:cs typeface="Times" panose="02020603050405020304" pitchFamily="18" charset="0"/>
              </a:rPr>
              <a:t>push result back on stack and repeat</a:t>
            </a:r>
          </a:p>
          <a:p>
            <a:pPr lvl="1"/>
            <a:r>
              <a:rPr lang="en-US" altLang="en-US" sz="2000" dirty="0">
                <a:latin typeface="Times" panose="02020603050405020304" pitchFamily="18" charset="0"/>
                <a:cs typeface="Times" panose="02020603050405020304" pitchFamily="18" charset="0"/>
              </a:rPr>
              <a:t>artificial intelligence</a:t>
            </a:r>
          </a:p>
          <a:p>
            <a:pPr lvl="2"/>
            <a:r>
              <a:rPr lang="en-US" altLang="en-US" sz="2000" dirty="0">
                <a:latin typeface="Times" panose="02020603050405020304" pitchFamily="18" charset="0"/>
                <a:cs typeface="Times" panose="02020603050405020304" pitchFamily="18" charset="0"/>
              </a:rPr>
              <a:t>finding a path</a:t>
            </a:r>
          </a:p>
          <a:p>
            <a:pPr lvl="2"/>
            <a:endParaRPr lang="en-US" altLang="en-US" sz="2000" dirty="0">
              <a:latin typeface="Times" panose="02020603050405020304" pitchFamily="18" charset="0"/>
              <a:cs typeface="Times"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2667000"/>
            <a:ext cx="4059291" cy="1791424"/>
          </a:xfrm>
          <a:prstGeom prst="rect">
            <a:avLst/>
          </a:prstGeom>
        </p:spPr>
      </p:pic>
    </p:spTree>
    <p:extLst>
      <p:ext uri="{BB962C8B-B14F-4D97-AF65-F5344CB8AC3E}">
        <p14:creationId xmlns:p14="http://schemas.microsoft.com/office/powerpoint/2010/main" val="5724454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0" y="0"/>
            <a:ext cx="9144000" cy="838200"/>
          </a:xfrm>
        </p:spPr>
        <p:txBody>
          <a:bodyPr/>
          <a:lstStyle/>
          <a:p>
            <a:r>
              <a:rPr lang="en-US" altLang="en-US" dirty="0"/>
              <a:t>Example: Reversing a Word</a:t>
            </a:r>
          </a:p>
        </p:txBody>
      </p:sp>
      <p:sp>
        <p:nvSpPr>
          <p:cNvPr id="48131" name="Rectangle 3"/>
          <p:cNvSpPr>
            <a:spLocks noGrp="1" noChangeArrowheads="1"/>
          </p:cNvSpPr>
          <p:nvPr>
            <p:ph type="body" idx="1"/>
          </p:nvPr>
        </p:nvSpPr>
        <p:spPr>
          <a:xfrm>
            <a:off x="0" y="838200"/>
            <a:ext cx="9144000" cy="914400"/>
          </a:xfrm>
        </p:spPr>
        <p:txBody>
          <a:bodyPr/>
          <a:lstStyle/>
          <a:p>
            <a:r>
              <a:rPr lang="en-US" altLang="en-US" sz="2200" dirty="0">
                <a:latin typeface="Times" panose="02020603050405020304" pitchFamily="18" charset="0"/>
                <a:cs typeface="Times" panose="02020603050405020304" pitchFamily="18" charset="0"/>
              </a:rPr>
              <a:t>We can use a stack to reverse the letters in a word.</a:t>
            </a:r>
          </a:p>
          <a:p>
            <a:r>
              <a:rPr lang="en-US" altLang="en-US" sz="2200" dirty="0">
                <a:latin typeface="Times" panose="02020603050405020304" pitchFamily="18" charset="0"/>
                <a:cs typeface="Times" panose="02020603050405020304" pitchFamily="18" charset="0"/>
              </a:rPr>
              <a:t>How?</a:t>
            </a:r>
          </a:p>
          <a:p>
            <a:r>
              <a:rPr lang="en-US" altLang="en-US" sz="2200" dirty="0">
                <a:latin typeface="Times" panose="02020603050405020304" pitchFamily="18" charset="0"/>
                <a:cs typeface="Times" panose="02020603050405020304" pitchFamily="18" charset="0"/>
              </a:rPr>
              <a:t>Example: READ</a:t>
            </a:r>
          </a:p>
        </p:txBody>
      </p:sp>
      <p:sp>
        <p:nvSpPr>
          <p:cNvPr id="6" name="Line 36"/>
          <p:cNvSpPr>
            <a:spLocks noChangeShapeType="1"/>
          </p:cNvSpPr>
          <p:nvPr/>
        </p:nvSpPr>
        <p:spPr bwMode="auto">
          <a:xfrm>
            <a:off x="533400" y="25908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37"/>
          <p:cNvSpPr>
            <a:spLocks noChangeShapeType="1"/>
          </p:cNvSpPr>
          <p:nvPr/>
        </p:nvSpPr>
        <p:spPr bwMode="auto">
          <a:xfrm>
            <a:off x="533400" y="5943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8" name="Line 38"/>
          <p:cNvSpPr>
            <a:spLocks noChangeShapeType="1"/>
          </p:cNvSpPr>
          <p:nvPr/>
        </p:nvSpPr>
        <p:spPr bwMode="auto">
          <a:xfrm>
            <a:off x="1600200" y="25908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39"/>
          <p:cNvSpPr>
            <a:spLocks noChangeShapeType="1"/>
          </p:cNvSpPr>
          <p:nvPr/>
        </p:nvSpPr>
        <p:spPr bwMode="auto">
          <a:xfrm>
            <a:off x="533400" y="5486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0" name="Line 40"/>
          <p:cNvSpPr>
            <a:spLocks noChangeShapeType="1"/>
          </p:cNvSpPr>
          <p:nvPr/>
        </p:nvSpPr>
        <p:spPr bwMode="auto">
          <a:xfrm>
            <a:off x="533400" y="5029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1" name="Line 41"/>
          <p:cNvSpPr>
            <a:spLocks noChangeShapeType="1"/>
          </p:cNvSpPr>
          <p:nvPr/>
        </p:nvSpPr>
        <p:spPr bwMode="auto">
          <a:xfrm>
            <a:off x="533400" y="45720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2" name="Line 42"/>
          <p:cNvSpPr>
            <a:spLocks noChangeShapeType="1"/>
          </p:cNvSpPr>
          <p:nvPr/>
        </p:nvSpPr>
        <p:spPr bwMode="auto">
          <a:xfrm>
            <a:off x="533400" y="4114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3" name="Text Box 43"/>
          <p:cNvSpPr txBox="1">
            <a:spLocks noChangeArrowheads="1"/>
          </p:cNvSpPr>
          <p:nvPr/>
        </p:nvSpPr>
        <p:spPr bwMode="auto">
          <a:xfrm>
            <a:off x="914400" y="5486400"/>
            <a:ext cx="3337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dirty="0"/>
              <a:t>R</a:t>
            </a:r>
          </a:p>
        </p:txBody>
      </p:sp>
      <p:sp>
        <p:nvSpPr>
          <p:cNvPr id="14" name="Text Box 44"/>
          <p:cNvSpPr txBox="1">
            <a:spLocks noChangeArrowheads="1"/>
          </p:cNvSpPr>
          <p:nvPr/>
        </p:nvSpPr>
        <p:spPr bwMode="auto">
          <a:xfrm>
            <a:off x="914400" y="5029200"/>
            <a:ext cx="3097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dirty="0"/>
              <a:t>E</a:t>
            </a:r>
          </a:p>
        </p:txBody>
      </p:sp>
      <p:sp>
        <p:nvSpPr>
          <p:cNvPr id="15" name="Text Box 45"/>
          <p:cNvSpPr txBox="1">
            <a:spLocks noChangeArrowheads="1"/>
          </p:cNvSpPr>
          <p:nvPr/>
        </p:nvSpPr>
        <p:spPr bwMode="auto">
          <a:xfrm>
            <a:off x="914400" y="4572000"/>
            <a:ext cx="3465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dirty="0"/>
              <a:t>A</a:t>
            </a:r>
          </a:p>
        </p:txBody>
      </p:sp>
      <p:sp>
        <p:nvSpPr>
          <p:cNvPr id="16" name="Text Box 46"/>
          <p:cNvSpPr txBox="1">
            <a:spLocks noChangeArrowheads="1"/>
          </p:cNvSpPr>
          <p:nvPr/>
        </p:nvSpPr>
        <p:spPr bwMode="auto">
          <a:xfrm>
            <a:off x="914400" y="4114800"/>
            <a:ext cx="330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t>D</a:t>
            </a:r>
            <a:endParaRPr lang="en-US" altLang="en-US" sz="2000" i="0" dirty="0"/>
          </a:p>
        </p:txBody>
      </p:sp>
      <p:cxnSp>
        <p:nvCxnSpPr>
          <p:cNvPr id="3" name="Straight Arrow Connector 2"/>
          <p:cNvCxnSpPr/>
          <p:nvPr/>
        </p:nvCxnSpPr>
        <p:spPr>
          <a:xfrm>
            <a:off x="1600200" y="2057400"/>
            <a:ext cx="68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438400" y="2562135"/>
            <a:ext cx="1295400" cy="400110"/>
          </a:xfrm>
          <a:prstGeom prst="rect">
            <a:avLst/>
          </a:prstGeom>
          <a:noFill/>
        </p:spPr>
        <p:txBody>
          <a:bodyPr wrap="square" rtlCol="0">
            <a:spAutoFit/>
          </a:bodyPr>
          <a:lstStyle/>
          <a:p>
            <a:r>
              <a:rPr lang="en-US" sz="2000" dirty="0"/>
              <a:t>Push(R)</a:t>
            </a:r>
          </a:p>
        </p:txBody>
      </p:sp>
      <p:sp>
        <p:nvSpPr>
          <p:cNvPr id="21" name="TextBox 20"/>
          <p:cNvSpPr txBox="1"/>
          <p:nvPr/>
        </p:nvSpPr>
        <p:spPr>
          <a:xfrm>
            <a:off x="2438400" y="3073320"/>
            <a:ext cx="1295400" cy="400110"/>
          </a:xfrm>
          <a:prstGeom prst="rect">
            <a:avLst/>
          </a:prstGeom>
          <a:noFill/>
        </p:spPr>
        <p:txBody>
          <a:bodyPr wrap="square" rtlCol="0">
            <a:spAutoFit/>
          </a:bodyPr>
          <a:lstStyle/>
          <a:p>
            <a:r>
              <a:rPr lang="en-US" sz="2000" dirty="0"/>
              <a:t>Push(E)</a:t>
            </a:r>
          </a:p>
        </p:txBody>
      </p:sp>
      <p:sp>
        <p:nvSpPr>
          <p:cNvPr id="22" name="TextBox 21"/>
          <p:cNvSpPr txBox="1"/>
          <p:nvPr/>
        </p:nvSpPr>
        <p:spPr>
          <a:xfrm>
            <a:off x="2438400" y="3584505"/>
            <a:ext cx="1295400" cy="400110"/>
          </a:xfrm>
          <a:prstGeom prst="rect">
            <a:avLst/>
          </a:prstGeom>
          <a:noFill/>
        </p:spPr>
        <p:txBody>
          <a:bodyPr wrap="square" rtlCol="0">
            <a:spAutoFit/>
          </a:bodyPr>
          <a:lstStyle/>
          <a:p>
            <a:r>
              <a:rPr lang="en-US" sz="2000" dirty="0"/>
              <a:t>Push(A)</a:t>
            </a:r>
          </a:p>
        </p:txBody>
      </p:sp>
      <p:sp>
        <p:nvSpPr>
          <p:cNvPr id="23" name="TextBox 22"/>
          <p:cNvSpPr txBox="1"/>
          <p:nvPr/>
        </p:nvSpPr>
        <p:spPr>
          <a:xfrm>
            <a:off x="2438400" y="4095690"/>
            <a:ext cx="1295400" cy="400110"/>
          </a:xfrm>
          <a:prstGeom prst="rect">
            <a:avLst/>
          </a:prstGeom>
          <a:noFill/>
        </p:spPr>
        <p:txBody>
          <a:bodyPr wrap="square" rtlCol="0">
            <a:spAutoFit/>
          </a:bodyPr>
          <a:lstStyle/>
          <a:p>
            <a:r>
              <a:rPr lang="en-US" sz="2000" dirty="0"/>
              <a:t>Push(D)</a:t>
            </a:r>
          </a:p>
        </p:txBody>
      </p:sp>
      <p:sp>
        <p:nvSpPr>
          <p:cNvPr id="25" name="Rectangle 24"/>
          <p:cNvSpPr/>
          <p:nvPr/>
        </p:nvSpPr>
        <p:spPr>
          <a:xfrm>
            <a:off x="2209800" y="4800600"/>
            <a:ext cx="6858000" cy="430887"/>
          </a:xfrm>
          <a:prstGeom prst="rect">
            <a:avLst/>
          </a:prstGeom>
        </p:spPr>
        <p:txBody>
          <a:bodyPr wrap="square">
            <a:spAutoFit/>
          </a:bodyPr>
          <a:lstStyle/>
          <a:p>
            <a:pPr marL="342900" indent="-342900">
              <a:buFont typeface="Arial" panose="020B0604020202020204" pitchFamily="34" charset="0"/>
              <a:buChar char="•"/>
            </a:pPr>
            <a:r>
              <a:rPr lang="en-US" altLang="en-US" sz="2200" dirty="0">
                <a:latin typeface="Times" panose="02020603050405020304" pitchFamily="18" charset="0"/>
                <a:cs typeface="Times" panose="02020603050405020304" pitchFamily="18" charset="0"/>
              </a:rPr>
              <a:t>Read each letter in the word and push it onto the stack</a:t>
            </a:r>
          </a:p>
        </p:txBody>
      </p:sp>
    </p:spTree>
    <p:extLst>
      <p:ext uri="{BB962C8B-B14F-4D97-AF65-F5344CB8AC3E}">
        <p14:creationId xmlns:p14="http://schemas.microsoft.com/office/powerpoint/2010/main" val="320196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0-#ppt_h/2"/>
                                          </p:val>
                                        </p:tav>
                                        <p:tav tm="100000">
                                          <p:val>
                                            <p:strVal val="#ppt_y"/>
                                          </p:val>
                                        </p:tav>
                                      </p:tavLst>
                                    </p:anim>
                                  </p:childTnLst>
                                </p:cTn>
                              </p:par>
                              <p:par>
                                <p:cTn id="25" presetID="2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0-#ppt_h/2"/>
                                          </p:val>
                                        </p:tav>
                                        <p:tav tm="100000">
                                          <p:val>
                                            <p:strVal val="#ppt_y"/>
                                          </p:val>
                                        </p:tav>
                                      </p:tavLst>
                                    </p:anim>
                                  </p:childTnLst>
                                </p:cTn>
                              </p:par>
                              <p:par>
                                <p:cTn id="40" presetID="22" presetClass="entr" presetSubtype="8"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1"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0-#ppt_h/2"/>
                                          </p:val>
                                        </p:tav>
                                        <p:tav tm="100000">
                                          <p:val>
                                            <p:strVal val="#ppt_y"/>
                                          </p:val>
                                        </p:tav>
                                      </p:tavLst>
                                    </p:anim>
                                  </p:childTnLst>
                                </p:cTn>
                              </p:par>
                              <p:par>
                                <p:cTn id="55" presetID="22" presetClass="entr" presetSubtype="8"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1"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additive="base">
                                        <p:cTn id="68" dur="500" fill="hold"/>
                                        <p:tgtEl>
                                          <p:spTgt spid="16"/>
                                        </p:tgtEl>
                                        <p:attrNameLst>
                                          <p:attrName>ppt_x</p:attrName>
                                        </p:attrNameLst>
                                      </p:cBhvr>
                                      <p:tavLst>
                                        <p:tav tm="0">
                                          <p:val>
                                            <p:strVal val="#ppt_x"/>
                                          </p:val>
                                        </p:tav>
                                        <p:tav tm="100000">
                                          <p:val>
                                            <p:strVal val="#ppt_x"/>
                                          </p:val>
                                        </p:tav>
                                      </p:tavLst>
                                    </p:anim>
                                    <p:anim calcmode="lin" valueType="num">
                                      <p:cBhvr additive="base">
                                        <p:cTn id="69" dur="500" fill="hold"/>
                                        <p:tgtEl>
                                          <p:spTgt spid="16"/>
                                        </p:tgtEl>
                                        <p:attrNameLst>
                                          <p:attrName>ppt_y</p:attrName>
                                        </p:attrNameLst>
                                      </p:cBhvr>
                                      <p:tavLst>
                                        <p:tav tm="0">
                                          <p:val>
                                            <p:strVal val="0-#ppt_h/2"/>
                                          </p:val>
                                        </p:tav>
                                        <p:tav tm="100000">
                                          <p:val>
                                            <p:strVal val="#ppt_y"/>
                                          </p:val>
                                        </p:tav>
                                      </p:tavLst>
                                    </p:anim>
                                  </p:childTnLst>
                                </p:cTn>
                              </p:par>
                              <p:par>
                                <p:cTn id="70" presetID="22" presetClass="entr" presetSubtype="8"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left)">
                                      <p:cBhvr>
                                        <p:cTn id="7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4" grpId="0"/>
      <p:bldP spid="15" grpId="0"/>
      <p:bldP spid="16" grpId="0"/>
      <p:bldP spid="4" grpId="0"/>
      <p:bldP spid="21" grpId="0"/>
      <p:bldP spid="22" grpId="0"/>
      <p:bldP spid="23" grpId="0"/>
      <p:bldP spid="25" grpId="0"/>
    </p:bld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0" y="0"/>
            <a:ext cx="9144000" cy="838200"/>
          </a:xfrm>
        </p:spPr>
        <p:txBody>
          <a:bodyPr/>
          <a:lstStyle/>
          <a:p>
            <a:r>
              <a:rPr lang="en-US" altLang="en-US" dirty="0"/>
              <a:t>Example: Reversing a Word</a:t>
            </a:r>
          </a:p>
        </p:txBody>
      </p:sp>
      <p:sp>
        <p:nvSpPr>
          <p:cNvPr id="48131" name="Rectangle 3"/>
          <p:cNvSpPr>
            <a:spLocks noGrp="1" noChangeArrowheads="1"/>
          </p:cNvSpPr>
          <p:nvPr>
            <p:ph type="body" idx="1"/>
          </p:nvPr>
        </p:nvSpPr>
        <p:spPr>
          <a:xfrm>
            <a:off x="0" y="838200"/>
            <a:ext cx="9144000" cy="914400"/>
          </a:xfrm>
        </p:spPr>
        <p:txBody>
          <a:bodyPr/>
          <a:lstStyle/>
          <a:p>
            <a:r>
              <a:rPr lang="en-US" altLang="en-US" sz="2200" dirty="0">
                <a:latin typeface="Times" panose="02020603050405020304" pitchFamily="18" charset="0"/>
                <a:cs typeface="Times" panose="02020603050405020304" pitchFamily="18" charset="0"/>
              </a:rPr>
              <a:t>We can use a stack to reverse the letters in a word.</a:t>
            </a:r>
          </a:p>
          <a:p>
            <a:r>
              <a:rPr lang="en-US" altLang="en-US" sz="2200" dirty="0">
                <a:latin typeface="Times" panose="02020603050405020304" pitchFamily="18" charset="0"/>
                <a:cs typeface="Times" panose="02020603050405020304" pitchFamily="18" charset="0"/>
              </a:rPr>
              <a:t>How?</a:t>
            </a:r>
          </a:p>
          <a:p>
            <a:r>
              <a:rPr lang="en-US" altLang="en-US" sz="2200" dirty="0">
                <a:latin typeface="Times" panose="02020603050405020304" pitchFamily="18" charset="0"/>
                <a:cs typeface="Times" panose="02020603050405020304" pitchFamily="18" charset="0"/>
              </a:rPr>
              <a:t>Example: READ</a:t>
            </a:r>
          </a:p>
        </p:txBody>
      </p:sp>
      <p:sp>
        <p:nvSpPr>
          <p:cNvPr id="6" name="Line 36"/>
          <p:cNvSpPr>
            <a:spLocks noChangeShapeType="1"/>
          </p:cNvSpPr>
          <p:nvPr/>
        </p:nvSpPr>
        <p:spPr bwMode="auto">
          <a:xfrm>
            <a:off x="533400" y="25908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37"/>
          <p:cNvSpPr>
            <a:spLocks noChangeShapeType="1"/>
          </p:cNvSpPr>
          <p:nvPr/>
        </p:nvSpPr>
        <p:spPr bwMode="auto">
          <a:xfrm>
            <a:off x="533400" y="5943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8" name="Line 38"/>
          <p:cNvSpPr>
            <a:spLocks noChangeShapeType="1"/>
          </p:cNvSpPr>
          <p:nvPr/>
        </p:nvSpPr>
        <p:spPr bwMode="auto">
          <a:xfrm>
            <a:off x="1600200" y="25908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39"/>
          <p:cNvSpPr>
            <a:spLocks noChangeShapeType="1"/>
          </p:cNvSpPr>
          <p:nvPr/>
        </p:nvSpPr>
        <p:spPr bwMode="auto">
          <a:xfrm>
            <a:off x="533400" y="5486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0" name="Line 40"/>
          <p:cNvSpPr>
            <a:spLocks noChangeShapeType="1"/>
          </p:cNvSpPr>
          <p:nvPr/>
        </p:nvSpPr>
        <p:spPr bwMode="auto">
          <a:xfrm>
            <a:off x="533400" y="5029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1" name="Line 41"/>
          <p:cNvSpPr>
            <a:spLocks noChangeShapeType="1"/>
          </p:cNvSpPr>
          <p:nvPr/>
        </p:nvSpPr>
        <p:spPr bwMode="auto">
          <a:xfrm>
            <a:off x="533400" y="45720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2" name="Line 42"/>
          <p:cNvSpPr>
            <a:spLocks noChangeShapeType="1"/>
          </p:cNvSpPr>
          <p:nvPr/>
        </p:nvSpPr>
        <p:spPr bwMode="auto">
          <a:xfrm>
            <a:off x="533400" y="4114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3" name="Text Box 43"/>
          <p:cNvSpPr txBox="1">
            <a:spLocks noChangeArrowheads="1"/>
          </p:cNvSpPr>
          <p:nvPr/>
        </p:nvSpPr>
        <p:spPr bwMode="auto">
          <a:xfrm>
            <a:off x="914400" y="5486400"/>
            <a:ext cx="3337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dirty="0"/>
              <a:t>R</a:t>
            </a:r>
          </a:p>
        </p:txBody>
      </p:sp>
      <p:sp>
        <p:nvSpPr>
          <p:cNvPr id="14" name="Text Box 44"/>
          <p:cNvSpPr txBox="1">
            <a:spLocks noChangeArrowheads="1"/>
          </p:cNvSpPr>
          <p:nvPr/>
        </p:nvSpPr>
        <p:spPr bwMode="auto">
          <a:xfrm>
            <a:off x="914400" y="5029200"/>
            <a:ext cx="3097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dirty="0"/>
              <a:t>E</a:t>
            </a:r>
          </a:p>
        </p:txBody>
      </p:sp>
      <p:sp>
        <p:nvSpPr>
          <p:cNvPr id="15" name="Text Box 45"/>
          <p:cNvSpPr txBox="1">
            <a:spLocks noChangeArrowheads="1"/>
          </p:cNvSpPr>
          <p:nvPr/>
        </p:nvSpPr>
        <p:spPr bwMode="auto">
          <a:xfrm>
            <a:off x="914400" y="4572000"/>
            <a:ext cx="3465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dirty="0"/>
              <a:t>A</a:t>
            </a:r>
          </a:p>
        </p:txBody>
      </p:sp>
      <p:sp>
        <p:nvSpPr>
          <p:cNvPr id="16" name="Text Box 46"/>
          <p:cNvSpPr txBox="1">
            <a:spLocks noChangeArrowheads="1"/>
          </p:cNvSpPr>
          <p:nvPr/>
        </p:nvSpPr>
        <p:spPr bwMode="auto">
          <a:xfrm>
            <a:off x="914400" y="4114800"/>
            <a:ext cx="330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t>D</a:t>
            </a:r>
            <a:endParaRPr lang="en-US" altLang="en-US" sz="2000" i="0" dirty="0"/>
          </a:p>
        </p:txBody>
      </p:sp>
      <p:cxnSp>
        <p:nvCxnSpPr>
          <p:cNvPr id="3" name="Straight Arrow Connector 2"/>
          <p:cNvCxnSpPr/>
          <p:nvPr/>
        </p:nvCxnSpPr>
        <p:spPr>
          <a:xfrm>
            <a:off x="1600200" y="2057400"/>
            <a:ext cx="68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438400" y="2562135"/>
            <a:ext cx="1295400" cy="400110"/>
          </a:xfrm>
          <a:prstGeom prst="rect">
            <a:avLst/>
          </a:prstGeom>
          <a:noFill/>
        </p:spPr>
        <p:txBody>
          <a:bodyPr wrap="square" rtlCol="0">
            <a:spAutoFit/>
          </a:bodyPr>
          <a:lstStyle/>
          <a:p>
            <a:r>
              <a:rPr lang="en-US" sz="2000" dirty="0"/>
              <a:t>Push(R)</a:t>
            </a:r>
          </a:p>
        </p:txBody>
      </p:sp>
      <p:sp>
        <p:nvSpPr>
          <p:cNvPr id="21" name="TextBox 20"/>
          <p:cNvSpPr txBox="1"/>
          <p:nvPr/>
        </p:nvSpPr>
        <p:spPr>
          <a:xfrm>
            <a:off x="2438400" y="3073320"/>
            <a:ext cx="1295400" cy="400110"/>
          </a:xfrm>
          <a:prstGeom prst="rect">
            <a:avLst/>
          </a:prstGeom>
          <a:noFill/>
        </p:spPr>
        <p:txBody>
          <a:bodyPr wrap="square" rtlCol="0">
            <a:spAutoFit/>
          </a:bodyPr>
          <a:lstStyle/>
          <a:p>
            <a:r>
              <a:rPr lang="en-US" sz="2000" dirty="0"/>
              <a:t>Push(E)</a:t>
            </a:r>
          </a:p>
        </p:txBody>
      </p:sp>
      <p:sp>
        <p:nvSpPr>
          <p:cNvPr id="22" name="TextBox 21"/>
          <p:cNvSpPr txBox="1"/>
          <p:nvPr/>
        </p:nvSpPr>
        <p:spPr>
          <a:xfrm>
            <a:off x="2438400" y="3584505"/>
            <a:ext cx="1295400" cy="400110"/>
          </a:xfrm>
          <a:prstGeom prst="rect">
            <a:avLst/>
          </a:prstGeom>
          <a:noFill/>
        </p:spPr>
        <p:txBody>
          <a:bodyPr wrap="square" rtlCol="0">
            <a:spAutoFit/>
          </a:bodyPr>
          <a:lstStyle/>
          <a:p>
            <a:r>
              <a:rPr lang="en-US" sz="2000" dirty="0"/>
              <a:t>Push(A)</a:t>
            </a:r>
          </a:p>
        </p:txBody>
      </p:sp>
      <p:sp>
        <p:nvSpPr>
          <p:cNvPr id="23" name="TextBox 22"/>
          <p:cNvSpPr txBox="1"/>
          <p:nvPr/>
        </p:nvSpPr>
        <p:spPr>
          <a:xfrm>
            <a:off x="2438400" y="4095690"/>
            <a:ext cx="1295400" cy="400110"/>
          </a:xfrm>
          <a:prstGeom prst="rect">
            <a:avLst/>
          </a:prstGeom>
          <a:noFill/>
        </p:spPr>
        <p:txBody>
          <a:bodyPr wrap="square" rtlCol="0">
            <a:spAutoFit/>
          </a:bodyPr>
          <a:lstStyle/>
          <a:p>
            <a:r>
              <a:rPr lang="en-US" sz="2000" dirty="0"/>
              <a:t>Push(D)</a:t>
            </a:r>
          </a:p>
        </p:txBody>
      </p:sp>
      <p:sp>
        <p:nvSpPr>
          <p:cNvPr id="20" name="TextBox 19"/>
          <p:cNvSpPr txBox="1"/>
          <p:nvPr/>
        </p:nvSpPr>
        <p:spPr>
          <a:xfrm>
            <a:off x="3924299" y="2569633"/>
            <a:ext cx="1295400" cy="400110"/>
          </a:xfrm>
          <a:prstGeom prst="rect">
            <a:avLst/>
          </a:prstGeom>
          <a:noFill/>
        </p:spPr>
        <p:txBody>
          <a:bodyPr wrap="square" rtlCol="0">
            <a:spAutoFit/>
          </a:bodyPr>
          <a:lstStyle/>
          <a:p>
            <a:r>
              <a:rPr lang="en-US" sz="2000" dirty="0"/>
              <a:t>Pop(D)</a:t>
            </a:r>
          </a:p>
        </p:txBody>
      </p:sp>
      <p:sp>
        <p:nvSpPr>
          <p:cNvPr id="24" name="TextBox 23"/>
          <p:cNvSpPr txBox="1"/>
          <p:nvPr/>
        </p:nvSpPr>
        <p:spPr>
          <a:xfrm>
            <a:off x="3962400" y="3084689"/>
            <a:ext cx="1295400" cy="400110"/>
          </a:xfrm>
          <a:prstGeom prst="rect">
            <a:avLst/>
          </a:prstGeom>
          <a:noFill/>
        </p:spPr>
        <p:txBody>
          <a:bodyPr wrap="square" rtlCol="0">
            <a:spAutoFit/>
          </a:bodyPr>
          <a:lstStyle/>
          <a:p>
            <a:r>
              <a:rPr lang="en-US" sz="2000" dirty="0"/>
              <a:t>Pop(A)</a:t>
            </a:r>
          </a:p>
        </p:txBody>
      </p:sp>
      <p:sp>
        <p:nvSpPr>
          <p:cNvPr id="25" name="TextBox 24"/>
          <p:cNvSpPr txBox="1"/>
          <p:nvPr/>
        </p:nvSpPr>
        <p:spPr>
          <a:xfrm>
            <a:off x="3962400" y="3599745"/>
            <a:ext cx="1295400" cy="400110"/>
          </a:xfrm>
          <a:prstGeom prst="rect">
            <a:avLst/>
          </a:prstGeom>
          <a:noFill/>
        </p:spPr>
        <p:txBody>
          <a:bodyPr wrap="square" rtlCol="0">
            <a:spAutoFit/>
          </a:bodyPr>
          <a:lstStyle/>
          <a:p>
            <a:r>
              <a:rPr lang="en-US" sz="2000" dirty="0"/>
              <a:t>Pop(E)</a:t>
            </a:r>
          </a:p>
        </p:txBody>
      </p:sp>
      <p:sp>
        <p:nvSpPr>
          <p:cNvPr id="26" name="TextBox 25"/>
          <p:cNvSpPr txBox="1"/>
          <p:nvPr/>
        </p:nvSpPr>
        <p:spPr>
          <a:xfrm>
            <a:off x="3962400" y="4114800"/>
            <a:ext cx="1295400" cy="400110"/>
          </a:xfrm>
          <a:prstGeom prst="rect">
            <a:avLst/>
          </a:prstGeom>
          <a:noFill/>
        </p:spPr>
        <p:txBody>
          <a:bodyPr wrap="square" rtlCol="0">
            <a:spAutoFit/>
          </a:bodyPr>
          <a:lstStyle/>
          <a:p>
            <a:r>
              <a:rPr lang="en-US" sz="2000" dirty="0"/>
              <a:t>Pop(R)</a:t>
            </a:r>
          </a:p>
        </p:txBody>
      </p:sp>
      <p:sp>
        <p:nvSpPr>
          <p:cNvPr id="2" name="TextBox 1"/>
          <p:cNvSpPr txBox="1"/>
          <p:nvPr/>
        </p:nvSpPr>
        <p:spPr>
          <a:xfrm>
            <a:off x="5448299" y="2719377"/>
            <a:ext cx="838200" cy="1107996"/>
          </a:xfrm>
          <a:prstGeom prst="rect">
            <a:avLst/>
          </a:prstGeom>
          <a:noFill/>
        </p:spPr>
        <p:txBody>
          <a:bodyPr wrap="square" rtlCol="0">
            <a:spAutoFit/>
          </a:bodyPr>
          <a:lstStyle/>
          <a:p>
            <a:r>
              <a:rPr lang="en-US" dirty="0"/>
              <a:t>D</a:t>
            </a:r>
          </a:p>
        </p:txBody>
      </p:sp>
      <p:sp>
        <p:nvSpPr>
          <p:cNvPr id="27" name="TextBox 26"/>
          <p:cNvSpPr txBox="1"/>
          <p:nvPr/>
        </p:nvSpPr>
        <p:spPr>
          <a:xfrm>
            <a:off x="6019800" y="2702004"/>
            <a:ext cx="838200" cy="1107996"/>
          </a:xfrm>
          <a:prstGeom prst="rect">
            <a:avLst/>
          </a:prstGeom>
          <a:noFill/>
        </p:spPr>
        <p:txBody>
          <a:bodyPr wrap="square" rtlCol="0">
            <a:spAutoFit/>
          </a:bodyPr>
          <a:lstStyle/>
          <a:p>
            <a:r>
              <a:rPr lang="en-US" dirty="0"/>
              <a:t>A</a:t>
            </a:r>
          </a:p>
        </p:txBody>
      </p:sp>
      <p:sp>
        <p:nvSpPr>
          <p:cNvPr id="28" name="TextBox 27"/>
          <p:cNvSpPr txBox="1"/>
          <p:nvPr/>
        </p:nvSpPr>
        <p:spPr>
          <a:xfrm>
            <a:off x="6629400" y="2702004"/>
            <a:ext cx="838200" cy="1107996"/>
          </a:xfrm>
          <a:prstGeom prst="rect">
            <a:avLst/>
          </a:prstGeom>
          <a:noFill/>
        </p:spPr>
        <p:txBody>
          <a:bodyPr wrap="square" rtlCol="0">
            <a:spAutoFit/>
          </a:bodyPr>
          <a:lstStyle/>
          <a:p>
            <a:r>
              <a:rPr lang="en-US" dirty="0"/>
              <a:t>E</a:t>
            </a:r>
          </a:p>
        </p:txBody>
      </p:sp>
      <p:sp>
        <p:nvSpPr>
          <p:cNvPr id="29" name="TextBox 28"/>
          <p:cNvSpPr txBox="1"/>
          <p:nvPr/>
        </p:nvSpPr>
        <p:spPr>
          <a:xfrm>
            <a:off x="7315200" y="2702004"/>
            <a:ext cx="838200" cy="1107996"/>
          </a:xfrm>
          <a:prstGeom prst="rect">
            <a:avLst/>
          </a:prstGeom>
          <a:noFill/>
        </p:spPr>
        <p:txBody>
          <a:bodyPr wrap="square" rtlCol="0">
            <a:spAutoFit/>
          </a:bodyPr>
          <a:lstStyle/>
          <a:p>
            <a:r>
              <a:rPr lang="en-US" dirty="0"/>
              <a:t>R</a:t>
            </a:r>
          </a:p>
        </p:txBody>
      </p:sp>
      <p:sp>
        <p:nvSpPr>
          <p:cNvPr id="5" name="Rectangle 4"/>
          <p:cNvSpPr/>
          <p:nvPr/>
        </p:nvSpPr>
        <p:spPr>
          <a:xfrm>
            <a:off x="2209800" y="4800600"/>
            <a:ext cx="6858000" cy="1107996"/>
          </a:xfrm>
          <a:prstGeom prst="rect">
            <a:avLst/>
          </a:prstGeom>
        </p:spPr>
        <p:txBody>
          <a:bodyPr wrap="square">
            <a:spAutoFit/>
          </a:bodyPr>
          <a:lstStyle/>
          <a:p>
            <a:pPr marL="342900" indent="-342900">
              <a:buFont typeface="Arial" panose="020B0604020202020204" pitchFamily="34" charset="0"/>
              <a:buChar char="•"/>
            </a:pPr>
            <a:r>
              <a:rPr lang="en-US" altLang="en-US" sz="2200" dirty="0">
                <a:latin typeface="Times" panose="02020603050405020304" pitchFamily="18" charset="0"/>
                <a:cs typeface="Times" panose="02020603050405020304" pitchFamily="18" charset="0"/>
              </a:rPr>
              <a:t>Read each letter in the word and push it onto the stack</a:t>
            </a:r>
          </a:p>
          <a:p>
            <a:pPr marL="342900" indent="-342900">
              <a:buFont typeface="Arial" panose="020B0604020202020204" pitchFamily="34" charset="0"/>
              <a:buChar char="•"/>
            </a:pPr>
            <a:r>
              <a:rPr lang="en-US" altLang="en-US" sz="2200" dirty="0">
                <a:latin typeface="Times" panose="02020603050405020304" pitchFamily="18" charset="0"/>
                <a:cs typeface="Times" panose="02020603050405020304" pitchFamily="18" charset="0"/>
              </a:rPr>
              <a:t>When you reach the end of the word, pop the letters off the stack and print them out</a:t>
            </a:r>
          </a:p>
        </p:txBody>
      </p:sp>
    </p:spTree>
    <p:extLst>
      <p:ext uri="{BB962C8B-B14F-4D97-AF65-F5344CB8AC3E}">
        <p14:creationId xmlns:p14="http://schemas.microsoft.com/office/powerpoint/2010/main" val="37716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0" nodeType="clickEffect">
                                  <p:stCondLst>
                                    <p:cond delay="0"/>
                                  </p:stCondLst>
                                  <p:childTnLst>
                                    <p:animEffect transition="out" filter="fade">
                                      <p:cBhvr>
                                        <p:cTn id="18" dur="1000"/>
                                        <p:tgtEl>
                                          <p:spTgt spid="16"/>
                                        </p:tgtEl>
                                      </p:cBhvr>
                                    </p:animEffect>
                                    <p:anim calcmode="lin" valueType="num">
                                      <p:cBhvr>
                                        <p:cTn id="19" dur="1000"/>
                                        <p:tgtEl>
                                          <p:spTgt spid="16"/>
                                        </p:tgtEl>
                                        <p:attrNameLst>
                                          <p:attrName>ppt_x</p:attrName>
                                        </p:attrNameLst>
                                      </p:cBhvr>
                                      <p:tavLst>
                                        <p:tav tm="0">
                                          <p:val>
                                            <p:strVal val="ppt_x"/>
                                          </p:val>
                                        </p:tav>
                                        <p:tav tm="100000">
                                          <p:val>
                                            <p:strVal val="ppt_x"/>
                                          </p:val>
                                        </p:tav>
                                      </p:tavLst>
                                    </p:anim>
                                    <p:anim calcmode="lin" valueType="num">
                                      <p:cBhvr>
                                        <p:cTn id="20" dur="1000"/>
                                        <p:tgtEl>
                                          <p:spTgt spid="16"/>
                                        </p:tgtEl>
                                        <p:attrNameLst>
                                          <p:attrName>ppt_y</p:attrName>
                                        </p:attrNameLst>
                                      </p:cBhvr>
                                      <p:tavLst>
                                        <p:tav tm="0">
                                          <p:val>
                                            <p:strVal val="ppt_y"/>
                                          </p:val>
                                        </p:tav>
                                        <p:tav tm="100000">
                                          <p:val>
                                            <p:strVal val="ppt_y+.1"/>
                                          </p:val>
                                        </p:tav>
                                      </p:tavLst>
                                    </p:anim>
                                    <p:set>
                                      <p:cBhvr>
                                        <p:cTn id="21" dur="1" fill="hold">
                                          <p:stCondLst>
                                            <p:cond delay="999"/>
                                          </p:stCondLst>
                                        </p:cTn>
                                        <p:tgtEl>
                                          <p:spTgt spid="16"/>
                                        </p:tgtEl>
                                        <p:attrNameLst>
                                          <p:attrName>style.visibility</p:attrName>
                                        </p:attrNameLst>
                                      </p:cBhvr>
                                      <p:to>
                                        <p:strVal val="hidden"/>
                                      </p:to>
                                    </p:se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ppt_x"/>
                                          </p:val>
                                        </p:tav>
                                        <p:tav tm="100000">
                                          <p:val>
                                            <p:strVal val="#ppt_x"/>
                                          </p:val>
                                        </p:tav>
                                      </p:tavLst>
                                    </p:anim>
                                    <p:anim calcmode="lin" valueType="num">
                                      <p:cBhvr additive="base">
                                        <p:cTn id="31"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xit" presetSubtype="0" fill="hold" grpId="0" nodeType="clickEffect">
                                  <p:stCondLst>
                                    <p:cond delay="0"/>
                                  </p:stCondLst>
                                  <p:childTnLst>
                                    <p:animEffect transition="out" filter="fade">
                                      <p:cBhvr>
                                        <p:cTn id="35" dur="1000"/>
                                        <p:tgtEl>
                                          <p:spTgt spid="15"/>
                                        </p:tgtEl>
                                      </p:cBhvr>
                                    </p:animEffect>
                                    <p:anim calcmode="lin" valueType="num">
                                      <p:cBhvr>
                                        <p:cTn id="36" dur="1000"/>
                                        <p:tgtEl>
                                          <p:spTgt spid="15"/>
                                        </p:tgtEl>
                                        <p:attrNameLst>
                                          <p:attrName>ppt_x</p:attrName>
                                        </p:attrNameLst>
                                      </p:cBhvr>
                                      <p:tavLst>
                                        <p:tav tm="0">
                                          <p:val>
                                            <p:strVal val="ppt_x"/>
                                          </p:val>
                                        </p:tav>
                                        <p:tav tm="100000">
                                          <p:val>
                                            <p:strVal val="ppt_x"/>
                                          </p:val>
                                        </p:tav>
                                      </p:tavLst>
                                    </p:anim>
                                    <p:anim calcmode="lin" valueType="num">
                                      <p:cBhvr>
                                        <p:cTn id="37" dur="1000"/>
                                        <p:tgtEl>
                                          <p:spTgt spid="15"/>
                                        </p:tgtEl>
                                        <p:attrNameLst>
                                          <p:attrName>ppt_y</p:attrName>
                                        </p:attrNameLst>
                                      </p:cBhvr>
                                      <p:tavLst>
                                        <p:tav tm="0">
                                          <p:val>
                                            <p:strVal val="ppt_y"/>
                                          </p:val>
                                        </p:tav>
                                        <p:tav tm="100000">
                                          <p:val>
                                            <p:strVal val="ppt_y+.1"/>
                                          </p:val>
                                        </p:tav>
                                      </p:tavLst>
                                    </p:anim>
                                    <p:set>
                                      <p:cBhvr>
                                        <p:cTn id="38" dur="1" fill="hold">
                                          <p:stCondLst>
                                            <p:cond delay="999"/>
                                          </p:stCondLst>
                                        </p:cTn>
                                        <p:tgtEl>
                                          <p:spTgt spid="15"/>
                                        </p:tgtEl>
                                        <p:attrNameLst>
                                          <p:attrName>style.visibility</p:attrName>
                                        </p:attrNameLst>
                                      </p:cBhvr>
                                      <p:to>
                                        <p:strVal val="hidden"/>
                                      </p:to>
                                    </p:se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xit" presetSubtype="0" fill="hold" grpId="0" nodeType="clickEffect">
                                  <p:stCondLst>
                                    <p:cond delay="0"/>
                                  </p:stCondLst>
                                  <p:childTnLst>
                                    <p:animEffect transition="out" filter="fade">
                                      <p:cBhvr>
                                        <p:cTn id="52" dur="1000"/>
                                        <p:tgtEl>
                                          <p:spTgt spid="14"/>
                                        </p:tgtEl>
                                      </p:cBhvr>
                                    </p:animEffect>
                                    <p:anim calcmode="lin" valueType="num">
                                      <p:cBhvr>
                                        <p:cTn id="53" dur="1000"/>
                                        <p:tgtEl>
                                          <p:spTgt spid="14"/>
                                        </p:tgtEl>
                                        <p:attrNameLst>
                                          <p:attrName>ppt_x</p:attrName>
                                        </p:attrNameLst>
                                      </p:cBhvr>
                                      <p:tavLst>
                                        <p:tav tm="0">
                                          <p:val>
                                            <p:strVal val="ppt_x"/>
                                          </p:val>
                                        </p:tav>
                                        <p:tav tm="100000">
                                          <p:val>
                                            <p:strVal val="ppt_x"/>
                                          </p:val>
                                        </p:tav>
                                      </p:tavLst>
                                    </p:anim>
                                    <p:anim calcmode="lin" valueType="num">
                                      <p:cBhvr>
                                        <p:cTn id="54" dur="1000"/>
                                        <p:tgtEl>
                                          <p:spTgt spid="14"/>
                                        </p:tgtEl>
                                        <p:attrNameLst>
                                          <p:attrName>ppt_y</p:attrName>
                                        </p:attrNameLst>
                                      </p:cBhvr>
                                      <p:tavLst>
                                        <p:tav tm="0">
                                          <p:val>
                                            <p:strVal val="ppt_y"/>
                                          </p:val>
                                        </p:tav>
                                        <p:tav tm="100000">
                                          <p:val>
                                            <p:strVal val="ppt_y+.1"/>
                                          </p:val>
                                        </p:tav>
                                      </p:tavLst>
                                    </p:anim>
                                    <p:set>
                                      <p:cBhvr>
                                        <p:cTn id="55" dur="1" fill="hold">
                                          <p:stCondLst>
                                            <p:cond delay="999"/>
                                          </p:stCondLst>
                                        </p:cTn>
                                        <p:tgtEl>
                                          <p:spTgt spid="14"/>
                                        </p:tgtEl>
                                        <p:attrNameLst>
                                          <p:attrName>style.visibility</p:attrName>
                                        </p:attrNameLst>
                                      </p:cBhvr>
                                      <p:to>
                                        <p:strVal val="hidden"/>
                                      </p:to>
                                    </p:set>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1"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additive="base">
                                        <p:cTn id="64" dur="500" fill="hold"/>
                                        <p:tgtEl>
                                          <p:spTgt spid="26"/>
                                        </p:tgtEl>
                                        <p:attrNameLst>
                                          <p:attrName>ppt_x</p:attrName>
                                        </p:attrNameLst>
                                      </p:cBhvr>
                                      <p:tavLst>
                                        <p:tav tm="0">
                                          <p:val>
                                            <p:strVal val="#ppt_x"/>
                                          </p:val>
                                        </p:tav>
                                        <p:tav tm="100000">
                                          <p:val>
                                            <p:strVal val="#ppt_x"/>
                                          </p:val>
                                        </p:tav>
                                      </p:tavLst>
                                    </p:anim>
                                    <p:anim calcmode="lin" valueType="num">
                                      <p:cBhvr additive="base">
                                        <p:cTn id="65"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xit" presetSubtype="0" fill="hold" grpId="0" nodeType="clickEffect">
                                  <p:stCondLst>
                                    <p:cond delay="0"/>
                                  </p:stCondLst>
                                  <p:childTnLst>
                                    <p:animEffect transition="out" filter="fade">
                                      <p:cBhvr>
                                        <p:cTn id="69" dur="1000"/>
                                        <p:tgtEl>
                                          <p:spTgt spid="13"/>
                                        </p:tgtEl>
                                      </p:cBhvr>
                                    </p:animEffect>
                                    <p:anim calcmode="lin" valueType="num">
                                      <p:cBhvr>
                                        <p:cTn id="70" dur="1000"/>
                                        <p:tgtEl>
                                          <p:spTgt spid="13"/>
                                        </p:tgtEl>
                                        <p:attrNameLst>
                                          <p:attrName>ppt_x</p:attrName>
                                        </p:attrNameLst>
                                      </p:cBhvr>
                                      <p:tavLst>
                                        <p:tav tm="0">
                                          <p:val>
                                            <p:strVal val="ppt_x"/>
                                          </p:val>
                                        </p:tav>
                                        <p:tav tm="100000">
                                          <p:val>
                                            <p:strVal val="ppt_x"/>
                                          </p:val>
                                        </p:tav>
                                      </p:tavLst>
                                    </p:anim>
                                    <p:anim calcmode="lin" valueType="num">
                                      <p:cBhvr>
                                        <p:cTn id="71" dur="1000"/>
                                        <p:tgtEl>
                                          <p:spTgt spid="13"/>
                                        </p:tgtEl>
                                        <p:attrNameLst>
                                          <p:attrName>ppt_y</p:attrName>
                                        </p:attrNameLst>
                                      </p:cBhvr>
                                      <p:tavLst>
                                        <p:tav tm="0">
                                          <p:val>
                                            <p:strVal val="ppt_y"/>
                                          </p:val>
                                        </p:tav>
                                        <p:tav tm="100000">
                                          <p:val>
                                            <p:strVal val="ppt_y+.1"/>
                                          </p:val>
                                        </p:tav>
                                      </p:tavLst>
                                    </p:anim>
                                    <p:set>
                                      <p:cBhvr>
                                        <p:cTn id="72" dur="1" fill="hold">
                                          <p:stCondLst>
                                            <p:cond delay="999"/>
                                          </p:stCondLst>
                                        </p:cTn>
                                        <p:tgtEl>
                                          <p:spTgt spid="13"/>
                                        </p:tgtEl>
                                        <p:attrNameLst>
                                          <p:attrName>style.visibility</p:attrName>
                                        </p:attrNameLst>
                                      </p:cBhvr>
                                      <p:to>
                                        <p:strVal val="hidden"/>
                                      </p:to>
                                    </p:set>
                                  </p:childTnLst>
                                </p:cTn>
                              </p:par>
                            </p:childTnLst>
                          </p:cTn>
                        </p:par>
                        <p:par>
                          <p:cTn id="73" fill="hold">
                            <p:stCondLst>
                              <p:cond delay="1000"/>
                            </p:stCondLst>
                            <p:childTnLst>
                              <p:par>
                                <p:cTn id="74" presetID="22" presetClass="entr" presetSubtype="8"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left)">
                                      <p:cBhvr>
                                        <p:cTn id="76" dur="500"/>
                                        <p:tgtEl>
                                          <p:spTgt spid="29"/>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5"/>
                                        </p:tgtEl>
                                        <p:attrNameLst>
                                          <p:attrName>style.visibility</p:attrName>
                                        </p:attrNameLst>
                                      </p:cBhvr>
                                      <p:to>
                                        <p:strVal val="visible"/>
                                      </p:to>
                                    </p:set>
                                    <p:anim calcmode="lin" valueType="num">
                                      <p:cBhvr additive="base">
                                        <p:cTn id="81" dur="500" fill="hold"/>
                                        <p:tgtEl>
                                          <p:spTgt spid="5"/>
                                        </p:tgtEl>
                                        <p:attrNameLst>
                                          <p:attrName>ppt_x</p:attrName>
                                        </p:attrNameLst>
                                      </p:cBhvr>
                                      <p:tavLst>
                                        <p:tav tm="0">
                                          <p:val>
                                            <p:strVal val="#ppt_x"/>
                                          </p:val>
                                        </p:tav>
                                        <p:tav tm="100000">
                                          <p:val>
                                            <p:strVal val="#ppt_x"/>
                                          </p:val>
                                        </p:tav>
                                      </p:tavLst>
                                    </p:anim>
                                    <p:anim calcmode="lin" valueType="num">
                                      <p:cBhvr additive="base">
                                        <p:cTn id="8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20" grpId="0"/>
      <p:bldP spid="24" grpId="0"/>
      <p:bldP spid="25" grpId="0"/>
      <p:bldP spid="26" grpId="0"/>
      <p:bldP spid="2" grpId="0"/>
      <p:bldP spid="27" grpId="0"/>
      <p:bldP spid="28" grpId="0"/>
      <p:bldP spid="29" grpId="0"/>
      <p:bldP spid="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0"/>
            <a:ext cx="9144000" cy="838200"/>
          </a:xfrm>
        </p:spPr>
        <p:txBody>
          <a:bodyPr/>
          <a:lstStyle/>
          <a:p>
            <a:r>
              <a:rPr lang="en-US" altLang="en-US" dirty="0"/>
              <a:t>Implementing a Stack</a:t>
            </a:r>
          </a:p>
        </p:txBody>
      </p:sp>
      <p:sp>
        <p:nvSpPr>
          <p:cNvPr id="7171" name="Rectangle 3"/>
          <p:cNvSpPr>
            <a:spLocks noGrp="1" noChangeArrowheads="1"/>
          </p:cNvSpPr>
          <p:nvPr>
            <p:ph type="body" idx="1"/>
          </p:nvPr>
        </p:nvSpPr>
        <p:spPr>
          <a:xfrm>
            <a:off x="0" y="838200"/>
            <a:ext cx="9144000" cy="5410200"/>
          </a:xfrm>
        </p:spPr>
        <p:txBody>
          <a:bodyPr/>
          <a:lstStyle/>
          <a:p>
            <a:pPr>
              <a:lnSpc>
                <a:spcPct val="90000"/>
              </a:lnSpc>
            </a:pPr>
            <a:r>
              <a:rPr lang="en-US" altLang="en-US" sz="2200" dirty="0">
                <a:latin typeface="Times" panose="02020603050405020304" pitchFamily="18" charset="0"/>
                <a:cs typeface="Times" panose="02020603050405020304" pitchFamily="18" charset="0"/>
              </a:rPr>
              <a:t>At least two different ways to implement a stack</a:t>
            </a:r>
          </a:p>
          <a:p>
            <a:pPr lvl="1">
              <a:lnSpc>
                <a:spcPct val="90000"/>
              </a:lnSpc>
            </a:pPr>
            <a:r>
              <a:rPr lang="en-US" altLang="en-US" sz="2200" dirty="0">
                <a:latin typeface="Times" panose="02020603050405020304" pitchFamily="18" charset="0"/>
                <a:cs typeface="Times" panose="02020603050405020304" pitchFamily="18" charset="0"/>
              </a:rPr>
              <a:t>array</a:t>
            </a:r>
          </a:p>
          <a:p>
            <a:pPr lvl="1">
              <a:lnSpc>
                <a:spcPct val="90000"/>
              </a:lnSpc>
            </a:pPr>
            <a:r>
              <a:rPr lang="en-US" altLang="en-US" sz="2200" dirty="0">
                <a:latin typeface="Times" panose="02020603050405020304" pitchFamily="18" charset="0"/>
                <a:cs typeface="Times" panose="02020603050405020304" pitchFamily="18" charset="0"/>
              </a:rPr>
              <a:t>linked list</a:t>
            </a:r>
          </a:p>
          <a:p>
            <a:pPr>
              <a:lnSpc>
                <a:spcPct val="90000"/>
              </a:lnSpc>
            </a:pPr>
            <a:r>
              <a:rPr lang="en-US" altLang="en-US" sz="2200" dirty="0">
                <a:latin typeface="Times" panose="02020603050405020304" pitchFamily="18" charset="0"/>
                <a:cs typeface="Times" panose="02020603050405020304" pitchFamily="18" charset="0"/>
              </a:rPr>
              <a:t>Which method to use depends on the application</a:t>
            </a:r>
          </a:p>
          <a:p>
            <a:pPr lvl="1">
              <a:lnSpc>
                <a:spcPct val="90000"/>
              </a:lnSpc>
            </a:pPr>
            <a:r>
              <a:rPr lang="en-US" altLang="en-US" sz="2200" dirty="0">
                <a:latin typeface="Times" panose="02020603050405020304" pitchFamily="18" charset="0"/>
                <a:cs typeface="Times" panose="02020603050405020304" pitchFamily="18" charset="0"/>
              </a:rPr>
              <a:t>what advantages and disadvantages does each implementation have?</a:t>
            </a:r>
          </a:p>
        </p:txBody>
      </p:sp>
    </p:spTree>
    <p:extLst>
      <p:ext uri="{BB962C8B-B14F-4D97-AF65-F5344CB8AC3E}">
        <p14:creationId xmlns:p14="http://schemas.microsoft.com/office/powerpoint/2010/main" val="957917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4500" dirty="0"/>
              <a:t>2.1. Array</a:t>
            </a:r>
          </a:p>
        </p:txBody>
      </p:sp>
      <p:sp>
        <p:nvSpPr>
          <p:cNvPr id="14339" name="Rectangle 3"/>
          <p:cNvSpPr>
            <a:spLocks noGrp="1" noChangeArrowheads="1"/>
          </p:cNvSpPr>
          <p:nvPr>
            <p:ph type="body" idx="1"/>
          </p:nvPr>
        </p:nvSpPr>
        <p:spPr>
          <a:xfrm>
            <a:off x="0" y="838200"/>
            <a:ext cx="9144000" cy="5410200"/>
          </a:xfrm>
        </p:spPr>
        <p:txBody>
          <a:bodyPr/>
          <a:lstStyle/>
          <a:p>
            <a:pPr algn="just"/>
            <a:r>
              <a:rPr lang="en-US" altLang="en-US" sz="2000" dirty="0">
                <a:latin typeface="Times New Roman" panose="02020603050405020304" pitchFamily="18" charset="0"/>
              </a:rPr>
              <a:t>An array is a sequenced of elements, normally of the same data type, although some programming languages accept arrays in which elements are of different types. </a:t>
            </a:r>
          </a:p>
          <a:p>
            <a:pPr algn="just"/>
            <a:r>
              <a:rPr lang="en-US" altLang="en-US" sz="2000" dirty="0">
                <a:latin typeface="Times New Roman" panose="02020603050405020304" pitchFamily="18" charset="0"/>
              </a:rPr>
              <a:t>We can refer to the elements in the array as the first element, the second element and so forth, until we get to the last element. </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14</a:t>
            </a:fld>
            <a:endParaRPr lang="en-US"/>
          </a:p>
        </p:txBody>
      </p:sp>
      <p:sp>
        <p:nvSpPr>
          <p:cNvPr id="5" name="Text Box 4"/>
          <p:cNvSpPr txBox="1">
            <a:spLocks noChangeArrowheads="1"/>
          </p:cNvSpPr>
          <p:nvPr/>
        </p:nvSpPr>
        <p:spPr bwMode="auto">
          <a:xfrm>
            <a:off x="3352800" y="5465290"/>
            <a:ext cx="267400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solidFill>
                  <a:schemeClr val="folHlink"/>
                </a:solidFill>
                <a:latin typeface="Times New Roman" panose="02020603050405020304" pitchFamily="18" charset="0"/>
              </a:rPr>
              <a:t>Figure 3.  </a:t>
            </a:r>
            <a:r>
              <a:rPr lang="en-US" altLang="en-US" sz="1600" dirty="0">
                <a:latin typeface="Times New Roman" panose="02020603050405020304" pitchFamily="18" charset="0"/>
              </a:rPr>
              <a:t>Arrays with indexes</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590800"/>
            <a:ext cx="5799521" cy="2696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64186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0" y="0"/>
            <a:ext cx="9144000" cy="838200"/>
          </a:xfrm>
        </p:spPr>
        <p:txBody>
          <a:bodyPr/>
          <a:lstStyle/>
          <a:p>
            <a:r>
              <a:rPr lang="en-US" altLang="en-US" dirty="0"/>
              <a:t>Stack: Array Implementation</a:t>
            </a:r>
          </a:p>
        </p:txBody>
      </p:sp>
      <p:sp>
        <p:nvSpPr>
          <p:cNvPr id="17412" name="Rectangle 3"/>
          <p:cNvSpPr>
            <a:spLocks noGrp="1" noChangeArrowheads="1"/>
          </p:cNvSpPr>
          <p:nvPr>
            <p:ph type="body" idx="1"/>
          </p:nvPr>
        </p:nvSpPr>
        <p:spPr>
          <a:xfrm>
            <a:off x="0" y="838200"/>
            <a:ext cx="9144000" cy="5410200"/>
          </a:xfrm>
        </p:spPr>
        <p:txBody>
          <a:bodyPr/>
          <a:lstStyle/>
          <a:p>
            <a:pPr>
              <a:lnSpc>
                <a:spcPct val="90000"/>
              </a:lnSpc>
            </a:pPr>
            <a:r>
              <a:rPr lang="en-US" altLang="en-US" sz="2100" dirty="0">
                <a:latin typeface="Times" panose="02020603050405020304" pitchFamily="18" charset="0"/>
                <a:cs typeface="Times" panose="02020603050405020304" pitchFamily="18" charset="0"/>
              </a:rPr>
              <a:t>If an array is used to implement a stack what is a good index for the top item?</a:t>
            </a:r>
          </a:p>
          <a:p>
            <a:pPr lvl="1">
              <a:lnSpc>
                <a:spcPct val="90000"/>
              </a:lnSpc>
            </a:pPr>
            <a:r>
              <a:rPr lang="en-US" altLang="en-US" sz="2100" dirty="0">
                <a:latin typeface="Times" panose="02020603050405020304" pitchFamily="18" charset="0"/>
                <a:cs typeface="Times" panose="02020603050405020304" pitchFamily="18" charset="0"/>
              </a:rPr>
              <a:t>Is it position 0?</a:t>
            </a:r>
          </a:p>
          <a:p>
            <a:pPr lvl="1">
              <a:lnSpc>
                <a:spcPct val="90000"/>
              </a:lnSpc>
            </a:pPr>
            <a:r>
              <a:rPr lang="en-US" altLang="en-US" sz="2100" dirty="0">
                <a:latin typeface="Times" panose="02020603050405020304" pitchFamily="18" charset="0"/>
                <a:cs typeface="Times" panose="02020603050405020304" pitchFamily="18" charset="0"/>
              </a:rPr>
              <a:t>Is it position numItems-1?</a:t>
            </a:r>
          </a:p>
          <a:p>
            <a:pPr>
              <a:lnSpc>
                <a:spcPct val="90000"/>
              </a:lnSpc>
            </a:pPr>
            <a:r>
              <a:rPr lang="en-US" altLang="en-US" sz="2100" dirty="0">
                <a:latin typeface="Times" panose="02020603050405020304" pitchFamily="18" charset="0"/>
                <a:cs typeface="Times" panose="02020603050405020304" pitchFamily="18" charset="0"/>
              </a:rPr>
              <a:t>Note that push and pop must both work in O(1) time as stacks are usually assumed to be extremely fast</a:t>
            </a:r>
          </a:p>
          <a:p>
            <a:r>
              <a:rPr lang="en-US" altLang="en-US" sz="2100" dirty="0">
                <a:latin typeface="Times" panose="02020603050405020304" pitchFamily="18" charset="0"/>
                <a:cs typeface="Times" panose="02020603050405020304" pitchFamily="18" charset="0"/>
              </a:rPr>
              <a:t>Implementing a stack using an array is fairly easy:</a:t>
            </a:r>
          </a:p>
          <a:p>
            <a:pPr lvl="1"/>
            <a:r>
              <a:rPr lang="en-US" altLang="en-US" sz="2100" dirty="0">
                <a:latin typeface="Times" panose="02020603050405020304" pitchFamily="18" charset="0"/>
                <a:cs typeface="Times" panose="02020603050405020304" pitchFamily="18" charset="0"/>
              </a:rPr>
              <a:t>The bottom of the stack is at </a:t>
            </a:r>
            <a:r>
              <a:rPr lang="en-US" altLang="en-US" sz="2100" dirty="0">
                <a:solidFill>
                  <a:srgbClr val="FF0000"/>
                </a:solidFill>
                <a:latin typeface="Courier" pitchFamily="49" charset="0"/>
                <a:cs typeface="Times" panose="02020603050405020304" pitchFamily="18" charset="0"/>
              </a:rPr>
              <a:t>S[0]</a:t>
            </a:r>
          </a:p>
          <a:p>
            <a:pPr lvl="1"/>
            <a:r>
              <a:rPr lang="en-US" altLang="en-US" sz="2100" dirty="0">
                <a:latin typeface="Times" panose="02020603050405020304" pitchFamily="18" charset="0"/>
                <a:cs typeface="Times" panose="02020603050405020304" pitchFamily="18" charset="0"/>
              </a:rPr>
              <a:t>The top of the stack is at </a:t>
            </a:r>
            <a:r>
              <a:rPr lang="en-US" altLang="en-US" sz="2100" dirty="0">
                <a:solidFill>
                  <a:srgbClr val="FF0000"/>
                </a:solidFill>
                <a:latin typeface="Courier" pitchFamily="49" charset="0"/>
                <a:cs typeface="Times" panose="02020603050405020304" pitchFamily="18" charset="0"/>
              </a:rPr>
              <a:t>S[numItems-1]</a:t>
            </a:r>
          </a:p>
          <a:p>
            <a:pPr lvl="1"/>
            <a:r>
              <a:rPr lang="en-US" altLang="en-US" sz="2100" i="1" dirty="0">
                <a:latin typeface="Times" panose="02020603050405020304" pitchFamily="18" charset="0"/>
                <a:cs typeface="Times" panose="02020603050405020304" pitchFamily="18" charset="0"/>
              </a:rPr>
              <a:t>push</a:t>
            </a:r>
            <a:r>
              <a:rPr lang="en-US" altLang="en-US" sz="2100" dirty="0">
                <a:latin typeface="Times" panose="02020603050405020304" pitchFamily="18" charset="0"/>
                <a:cs typeface="Times" panose="02020603050405020304" pitchFamily="18" charset="0"/>
              </a:rPr>
              <a:t> onto the stack at </a:t>
            </a:r>
            <a:r>
              <a:rPr lang="en-US" altLang="en-US" sz="2100" dirty="0">
                <a:solidFill>
                  <a:srgbClr val="FF0000"/>
                </a:solidFill>
                <a:latin typeface="Courier" pitchFamily="49" charset="0"/>
                <a:cs typeface="Times" panose="02020603050405020304" pitchFamily="18" charset="0"/>
              </a:rPr>
              <a:t>S[</a:t>
            </a:r>
            <a:r>
              <a:rPr lang="en-US" altLang="en-US" sz="2100" dirty="0" err="1">
                <a:solidFill>
                  <a:srgbClr val="FF0000"/>
                </a:solidFill>
                <a:latin typeface="Courier" pitchFamily="49" charset="0"/>
                <a:cs typeface="Times" panose="02020603050405020304" pitchFamily="18" charset="0"/>
              </a:rPr>
              <a:t>numItems</a:t>
            </a:r>
            <a:r>
              <a:rPr lang="en-US" altLang="en-US" sz="2100" dirty="0">
                <a:solidFill>
                  <a:srgbClr val="FF0000"/>
                </a:solidFill>
                <a:latin typeface="Courier" pitchFamily="49" charset="0"/>
                <a:cs typeface="Times" panose="02020603050405020304" pitchFamily="18" charset="0"/>
              </a:rPr>
              <a:t>]</a:t>
            </a:r>
          </a:p>
          <a:p>
            <a:pPr lvl="1"/>
            <a:r>
              <a:rPr lang="en-US" altLang="en-US" sz="2100" i="1" dirty="0">
                <a:latin typeface="Times" panose="02020603050405020304" pitchFamily="18" charset="0"/>
                <a:cs typeface="Times" panose="02020603050405020304" pitchFamily="18" charset="0"/>
              </a:rPr>
              <a:t>pop</a:t>
            </a:r>
            <a:r>
              <a:rPr lang="en-US" altLang="en-US" sz="2100" dirty="0">
                <a:latin typeface="Times" panose="02020603050405020304" pitchFamily="18" charset="0"/>
                <a:cs typeface="Times" panose="02020603050405020304" pitchFamily="18" charset="0"/>
              </a:rPr>
              <a:t> off of the stack at </a:t>
            </a:r>
            <a:r>
              <a:rPr lang="en-US" altLang="en-US" sz="2100" dirty="0">
                <a:solidFill>
                  <a:srgbClr val="FF0000"/>
                </a:solidFill>
                <a:latin typeface="Courier" pitchFamily="49" charset="0"/>
                <a:cs typeface="Times" panose="02020603050405020304" pitchFamily="18" charset="0"/>
              </a:rPr>
              <a:t>S[numItems-1]</a:t>
            </a:r>
          </a:p>
        </p:txBody>
      </p:sp>
      <p:grpSp>
        <p:nvGrpSpPr>
          <p:cNvPr id="6" name="Group 6"/>
          <p:cNvGrpSpPr>
            <a:grpSpLocks/>
          </p:cNvGrpSpPr>
          <p:nvPr/>
        </p:nvGrpSpPr>
        <p:grpSpPr bwMode="auto">
          <a:xfrm>
            <a:off x="762000" y="4953000"/>
            <a:ext cx="6934200" cy="814387"/>
            <a:chOff x="912" y="3435"/>
            <a:chExt cx="4368" cy="513"/>
          </a:xfrm>
        </p:grpSpPr>
        <p:sp>
          <p:nvSpPr>
            <p:cNvPr id="7" name="Rectangle 7"/>
            <p:cNvSpPr>
              <a:spLocks noChangeArrowheads="1"/>
            </p:cNvSpPr>
            <p:nvPr/>
          </p:nvSpPr>
          <p:spPr bwMode="auto">
            <a:xfrm>
              <a:off x="4560" y="3512"/>
              <a:ext cx="720" cy="232"/>
            </a:xfrm>
            <a:prstGeom prst="rect">
              <a:avLst/>
            </a:prstGeom>
            <a:solidFill>
              <a:schemeClr val="accent1"/>
            </a:solidFill>
            <a:ln w="9525">
              <a:noFill/>
              <a:miter lim="800000"/>
              <a:headEnd/>
              <a:tailEnd/>
            </a:ln>
            <a:effectLst/>
          </p:spPr>
          <p:txBody>
            <a:bodyPr wrap="none" anchor="ctr"/>
            <a:lstStyle/>
            <a:p>
              <a:endParaRPr lang="en-US" sz="2000"/>
            </a:p>
          </p:txBody>
        </p:sp>
        <p:sp>
          <p:nvSpPr>
            <p:cNvPr id="8" name="Freeform 8"/>
            <p:cNvSpPr>
              <a:spLocks/>
            </p:cNvSpPr>
            <p:nvPr/>
          </p:nvSpPr>
          <p:spPr bwMode="auto">
            <a:xfrm>
              <a:off x="3600" y="3515"/>
              <a:ext cx="951" cy="239"/>
            </a:xfrm>
            <a:custGeom>
              <a:avLst/>
              <a:gdLst/>
              <a:ahLst/>
              <a:cxnLst>
                <a:cxn ang="0">
                  <a:pos x="951" y="239"/>
                </a:cxn>
                <a:cxn ang="0">
                  <a:pos x="951" y="0"/>
                </a:cxn>
                <a:cxn ang="0">
                  <a:pos x="0" y="0"/>
                </a:cxn>
                <a:cxn ang="0">
                  <a:pos x="24" y="103"/>
                </a:cxn>
                <a:cxn ang="0">
                  <a:pos x="104" y="143"/>
                </a:cxn>
                <a:cxn ang="0">
                  <a:pos x="120" y="239"/>
                </a:cxn>
                <a:cxn ang="0">
                  <a:pos x="951" y="239"/>
                </a:cxn>
              </a:cxnLst>
              <a:rect l="0" t="0" r="r" b="b"/>
              <a:pathLst>
                <a:path w="951" h="239">
                  <a:moveTo>
                    <a:pt x="951" y="239"/>
                  </a:moveTo>
                  <a:lnTo>
                    <a:pt x="951" y="0"/>
                  </a:lnTo>
                  <a:lnTo>
                    <a:pt x="0" y="0"/>
                  </a:lnTo>
                  <a:lnTo>
                    <a:pt x="24" y="103"/>
                  </a:lnTo>
                  <a:lnTo>
                    <a:pt x="104" y="143"/>
                  </a:lnTo>
                  <a:lnTo>
                    <a:pt x="120" y="239"/>
                  </a:lnTo>
                  <a:lnTo>
                    <a:pt x="951" y="239"/>
                  </a:lnTo>
                  <a:close/>
                </a:path>
              </a:pathLst>
            </a:custGeom>
            <a:solidFill>
              <a:schemeClr val="accent1"/>
            </a:solidFill>
            <a:ln w="9525">
              <a:solidFill>
                <a:schemeClr val="tx1"/>
              </a:solidFill>
              <a:round/>
              <a:headEnd/>
              <a:tailEnd/>
            </a:ln>
          </p:spPr>
          <p:txBody>
            <a:bodyPr/>
            <a:lstStyle/>
            <a:p>
              <a:endParaRPr lang="en-US" sz="2000"/>
            </a:p>
          </p:txBody>
        </p:sp>
        <p:sp>
          <p:nvSpPr>
            <p:cNvPr id="9" name="Freeform 9"/>
            <p:cNvSpPr>
              <a:spLocks/>
            </p:cNvSpPr>
            <p:nvPr/>
          </p:nvSpPr>
          <p:spPr bwMode="auto">
            <a:xfrm>
              <a:off x="1200" y="3515"/>
              <a:ext cx="1879" cy="239"/>
            </a:xfrm>
            <a:custGeom>
              <a:avLst/>
              <a:gdLst/>
              <a:ahLst/>
              <a:cxnLst>
                <a:cxn ang="0">
                  <a:pos x="0" y="0"/>
                </a:cxn>
                <a:cxn ang="0">
                  <a:pos x="0" y="239"/>
                </a:cxn>
                <a:cxn ang="0">
                  <a:pos x="1879" y="239"/>
                </a:cxn>
                <a:cxn ang="0">
                  <a:pos x="1863" y="135"/>
                </a:cxn>
                <a:cxn ang="0">
                  <a:pos x="1783" y="79"/>
                </a:cxn>
                <a:cxn ang="0">
                  <a:pos x="1767" y="0"/>
                </a:cxn>
                <a:cxn ang="0">
                  <a:pos x="0" y="0"/>
                </a:cxn>
              </a:cxnLst>
              <a:rect l="0" t="0" r="r" b="b"/>
              <a:pathLst>
                <a:path w="1879" h="239">
                  <a:moveTo>
                    <a:pt x="0" y="0"/>
                  </a:moveTo>
                  <a:lnTo>
                    <a:pt x="0" y="239"/>
                  </a:lnTo>
                  <a:lnTo>
                    <a:pt x="1879" y="239"/>
                  </a:lnTo>
                  <a:lnTo>
                    <a:pt x="1863" y="135"/>
                  </a:lnTo>
                  <a:lnTo>
                    <a:pt x="1783" y="79"/>
                  </a:lnTo>
                  <a:lnTo>
                    <a:pt x="1767" y="0"/>
                  </a:lnTo>
                  <a:lnTo>
                    <a:pt x="0" y="0"/>
                  </a:lnTo>
                  <a:close/>
                </a:path>
              </a:pathLst>
            </a:custGeom>
            <a:solidFill>
              <a:schemeClr val="accent1"/>
            </a:solidFill>
            <a:ln w="9525">
              <a:solidFill>
                <a:schemeClr val="tx1"/>
              </a:solidFill>
              <a:round/>
              <a:headEnd/>
              <a:tailEnd/>
            </a:ln>
          </p:spPr>
          <p:txBody>
            <a:bodyPr/>
            <a:lstStyle/>
            <a:p>
              <a:endParaRPr lang="en-US" sz="2000"/>
            </a:p>
          </p:txBody>
        </p:sp>
        <p:sp>
          <p:nvSpPr>
            <p:cNvPr id="10" name="Rectangle 10"/>
            <p:cNvSpPr>
              <a:spLocks noChangeArrowheads="1"/>
            </p:cNvSpPr>
            <p:nvPr/>
          </p:nvSpPr>
          <p:spPr bwMode="auto">
            <a:xfrm>
              <a:off x="2967" y="3507"/>
              <a:ext cx="8" cy="16"/>
            </a:xfrm>
            <a:prstGeom prst="rect">
              <a:avLst/>
            </a:prstGeom>
            <a:solidFill>
              <a:schemeClr val="tx1"/>
            </a:solidFill>
            <a:ln w="9525">
              <a:solidFill>
                <a:schemeClr val="tx1"/>
              </a:solidFill>
              <a:miter lim="800000"/>
              <a:headEnd/>
              <a:tailEnd/>
            </a:ln>
          </p:spPr>
          <p:txBody>
            <a:bodyPr/>
            <a:lstStyle/>
            <a:p>
              <a:endParaRPr lang="en-US" sz="2000"/>
            </a:p>
          </p:txBody>
        </p:sp>
        <p:sp>
          <p:nvSpPr>
            <p:cNvPr id="11" name="Rectangle 11"/>
            <p:cNvSpPr>
              <a:spLocks noChangeArrowheads="1"/>
            </p:cNvSpPr>
            <p:nvPr/>
          </p:nvSpPr>
          <p:spPr bwMode="auto">
            <a:xfrm>
              <a:off x="1192" y="3507"/>
              <a:ext cx="1775" cy="16"/>
            </a:xfrm>
            <a:prstGeom prst="rect">
              <a:avLst/>
            </a:prstGeom>
            <a:solidFill>
              <a:schemeClr val="tx1"/>
            </a:solidFill>
            <a:ln w="9525">
              <a:solidFill>
                <a:schemeClr val="tx1"/>
              </a:solidFill>
              <a:miter lim="800000"/>
              <a:headEnd/>
              <a:tailEnd/>
            </a:ln>
          </p:spPr>
          <p:txBody>
            <a:bodyPr/>
            <a:lstStyle/>
            <a:p>
              <a:endParaRPr lang="en-US" sz="2000"/>
            </a:p>
          </p:txBody>
        </p:sp>
        <p:sp>
          <p:nvSpPr>
            <p:cNvPr id="12" name="Rectangle 12"/>
            <p:cNvSpPr>
              <a:spLocks noChangeArrowheads="1"/>
            </p:cNvSpPr>
            <p:nvPr/>
          </p:nvSpPr>
          <p:spPr bwMode="auto">
            <a:xfrm>
              <a:off x="1192" y="3515"/>
              <a:ext cx="16" cy="247"/>
            </a:xfrm>
            <a:prstGeom prst="rect">
              <a:avLst/>
            </a:prstGeom>
            <a:solidFill>
              <a:schemeClr val="tx1"/>
            </a:solidFill>
            <a:ln w="9525">
              <a:solidFill>
                <a:schemeClr val="tx1"/>
              </a:solidFill>
              <a:miter lim="800000"/>
              <a:headEnd/>
              <a:tailEnd/>
            </a:ln>
          </p:spPr>
          <p:txBody>
            <a:bodyPr/>
            <a:lstStyle/>
            <a:p>
              <a:endParaRPr lang="en-US" sz="2000"/>
            </a:p>
          </p:txBody>
        </p:sp>
        <p:sp>
          <p:nvSpPr>
            <p:cNvPr id="13" name="Rectangle 13"/>
            <p:cNvSpPr>
              <a:spLocks noChangeArrowheads="1"/>
            </p:cNvSpPr>
            <p:nvPr/>
          </p:nvSpPr>
          <p:spPr bwMode="auto">
            <a:xfrm>
              <a:off x="3079" y="3746"/>
              <a:ext cx="8" cy="16"/>
            </a:xfrm>
            <a:prstGeom prst="rect">
              <a:avLst/>
            </a:prstGeom>
            <a:solidFill>
              <a:schemeClr val="tx1"/>
            </a:solidFill>
            <a:ln w="9525">
              <a:solidFill>
                <a:schemeClr val="tx1"/>
              </a:solidFill>
              <a:miter lim="800000"/>
              <a:headEnd/>
              <a:tailEnd/>
            </a:ln>
          </p:spPr>
          <p:txBody>
            <a:bodyPr/>
            <a:lstStyle/>
            <a:p>
              <a:endParaRPr lang="en-US" sz="2000"/>
            </a:p>
          </p:txBody>
        </p:sp>
        <p:sp>
          <p:nvSpPr>
            <p:cNvPr id="14" name="Rectangle 14"/>
            <p:cNvSpPr>
              <a:spLocks noChangeArrowheads="1"/>
            </p:cNvSpPr>
            <p:nvPr/>
          </p:nvSpPr>
          <p:spPr bwMode="auto">
            <a:xfrm>
              <a:off x="1200" y="3746"/>
              <a:ext cx="1879" cy="16"/>
            </a:xfrm>
            <a:prstGeom prst="rect">
              <a:avLst/>
            </a:prstGeom>
            <a:solidFill>
              <a:schemeClr val="tx1"/>
            </a:solidFill>
            <a:ln w="9525">
              <a:solidFill>
                <a:schemeClr val="tx1"/>
              </a:solidFill>
              <a:miter lim="800000"/>
              <a:headEnd/>
              <a:tailEnd/>
            </a:ln>
          </p:spPr>
          <p:txBody>
            <a:bodyPr/>
            <a:lstStyle/>
            <a:p>
              <a:endParaRPr lang="en-US" sz="2000"/>
            </a:p>
          </p:txBody>
        </p:sp>
        <p:sp>
          <p:nvSpPr>
            <p:cNvPr id="15" name="Rectangle 15"/>
            <p:cNvSpPr>
              <a:spLocks noChangeArrowheads="1"/>
            </p:cNvSpPr>
            <p:nvPr/>
          </p:nvSpPr>
          <p:spPr bwMode="auto">
            <a:xfrm>
              <a:off x="3599" y="3507"/>
              <a:ext cx="8" cy="16"/>
            </a:xfrm>
            <a:prstGeom prst="rect">
              <a:avLst/>
            </a:prstGeom>
            <a:solidFill>
              <a:schemeClr val="tx1"/>
            </a:solidFill>
            <a:ln w="9525">
              <a:solidFill>
                <a:schemeClr val="tx1"/>
              </a:solidFill>
              <a:miter lim="800000"/>
              <a:headEnd/>
              <a:tailEnd/>
            </a:ln>
          </p:spPr>
          <p:txBody>
            <a:bodyPr/>
            <a:lstStyle/>
            <a:p>
              <a:endParaRPr lang="en-US" sz="2000"/>
            </a:p>
          </p:txBody>
        </p:sp>
        <p:sp>
          <p:nvSpPr>
            <p:cNvPr id="16" name="Rectangle 16"/>
            <p:cNvSpPr>
              <a:spLocks noChangeArrowheads="1"/>
            </p:cNvSpPr>
            <p:nvPr/>
          </p:nvSpPr>
          <p:spPr bwMode="auto">
            <a:xfrm>
              <a:off x="3607" y="3507"/>
              <a:ext cx="1663" cy="16"/>
            </a:xfrm>
            <a:prstGeom prst="rect">
              <a:avLst/>
            </a:prstGeom>
            <a:solidFill>
              <a:schemeClr val="tx1"/>
            </a:solidFill>
            <a:ln w="9525">
              <a:solidFill>
                <a:schemeClr val="tx1"/>
              </a:solidFill>
              <a:miter lim="800000"/>
              <a:headEnd/>
              <a:tailEnd/>
            </a:ln>
          </p:spPr>
          <p:txBody>
            <a:bodyPr/>
            <a:lstStyle/>
            <a:p>
              <a:endParaRPr lang="en-US" sz="2000"/>
            </a:p>
          </p:txBody>
        </p:sp>
        <p:sp>
          <p:nvSpPr>
            <p:cNvPr id="17" name="Rectangle 17"/>
            <p:cNvSpPr>
              <a:spLocks noChangeArrowheads="1"/>
            </p:cNvSpPr>
            <p:nvPr/>
          </p:nvSpPr>
          <p:spPr bwMode="auto">
            <a:xfrm>
              <a:off x="5254" y="3515"/>
              <a:ext cx="16" cy="247"/>
            </a:xfrm>
            <a:prstGeom prst="rect">
              <a:avLst/>
            </a:prstGeom>
            <a:solidFill>
              <a:schemeClr val="tx1"/>
            </a:solidFill>
            <a:ln w="9525">
              <a:solidFill>
                <a:schemeClr val="tx1"/>
              </a:solidFill>
              <a:miter lim="800000"/>
              <a:headEnd/>
              <a:tailEnd/>
            </a:ln>
          </p:spPr>
          <p:txBody>
            <a:bodyPr/>
            <a:lstStyle/>
            <a:p>
              <a:endParaRPr lang="en-US" sz="2000"/>
            </a:p>
          </p:txBody>
        </p:sp>
        <p:sp>
          <p:nvSpPr>
            <p:cNvPr id="18" name="Rectangle 18"/>
            <p:cNvSpPr>
              <a:spLocks noChangeArrowheads="1"/>
            </p:cNvSpPr>
            <p:nvPr/>
          </p:nvSpPr>
          <p:spPr bwMode="auto">
            <a:xfrm>
              <a:off x="3703" y="3746"/>
              <a:ext cx="8" cy="16"/>
            </a:xfrm>
            <a:prstGeom prst="rect">
              <a:avLst/>
            </a:prstGeom>
            <a:solidFill>
              <a:schemeClr val="tx1"/>
            </a:solidFill>
            <a:ln w="9525">
              <a:solidFill>
                <a:schemeClr val="tx1"/>
              </a:solidFill>
              <a:miter lim="800000"/>
              <a:headEnd/>
              <a:tailEnd/>
            </a:ln>
          </p:spPr>
          <p:txBody>
            <a:bodyPr/>
            <a:lstStyle/>
            <a:p>
              <a:endParaRPr lang="en-US" sz="2000"/>
            </a:p>
          </p:txBody>
        </p:sp>
        <p:sp>
          <p:nvSpPr>
            <p:cNvPr id="19" name="Rectangle 19"/>
            <p:cNvSpPr>
              <a:spLocks noChangeArrowheads="1"/>
            </p:cNvSpPr>
            <p:nvPr/>
          </p:nvSpPr>
          <p:spPr bwMode="auto">
            <a:xfrm>
              <a:off x="3711" y="3746"/>
              <a:ext cx="1551" cy="16"/>
            </a:xfrm>
            <a:prstGeom prst="rect">
              <a:avLst/>
            </a:prstGeom>
            <a:solidFill>
              <a:schemeClr val="tx1"/>
            </a:solidFill>
            <a:ln w="9525">
              <a:solidFill>
                <a:schemeClr val="tx1"/>
              </a:solidFill>
              <a:miter lim="800000"/>
              <a:headEnd/>
              <a:tailEnd/>
            </a:ln>
          </p:spPr>
          <p:txBody>
            <a:bodyPr/>
            <a:lstStyle/>
            <a:p>
              <a:endParaRPr lang="en-US" sz="2000"/>
            </a:p>
          </p:txBody>
        </p:sp>
        <p:sp>
          <p:nvSpPr>
            <p:cNvPr id="20" name="Rectangle 20"/>
            <p:cNvSpPr>
              <a:spLocks noChangeArrowheads="1"/>
            </p:cNvSpPr>
            <p:nvPr/>
          </p:nvSpPr>
          <p:spPr bwMode="auto">
            <a:xfrm>
              <a:off x="1440"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1" name="Rectangle 21"/>
            <p:cNvSpPr>
              <a:spLocks noChangeArrowheads="1"/>
            </p:cNvSpPr>
            <p:nvPr/>
          </p:nvSpPr>
          <p:spPr bwMode="auto">
            <a:xfrm>
              <a:off x="1440"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2" name="Rectangle 22"/>
            <p:cNvSpPr>
              <a:spLocks noChangeArrowheads="1"/>
            </p:cNvSpPr>
            <p:nvPr/>
          </p:nvSpPr>
          <p:spPr bwMode="auto">
            <a:xfrm>
              <a:off x="1440"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23" name="Rectangle 23"/>
            <p:cNvSpPr>
              <a:spLocks noChangeArrowheads="1"/>
            </p:cNvSpPr>
            <p:nvPr/>
          </p:nvSpPr>
          <p:spPr bwMode="auto">
            <a:xfrm>
              <a:off x="1680"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4" name="Rectangle 24"/>
            <p:cNvSpPr>
              <a:spLocks noChangeArrowheads="1"/>
            </p:cNvSpPr>
            <p:nvPr/>
          </p:nvSpPr>
          <p:spPr bwMode="auto">
            <a:xfrm>
              <a:off x="1680"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5" name="Rectangle 25"/>
            <p:cNvSpPr>
              <a:spLocks noChangeArrowheads="1"/>
            </p:cNvSpPr>
            <p:nvPr/>
          </p:nvSpPr>
          <p:spPr bwMode="auto">
            <a:xfrm>
              <a:off x="1680"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26" name="Rectangle 26"/>
            <p:cNvSpPr>
              <a:spLocks noChangeArrowheads="1"/>
            </p:cNvSpPr>
            <p:nvPr/>
          </p:nvSpPr>
          <p:spPr bwMode="auto">
            <a:xfrm>
              <a:off x="239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7" name="Rectangle 27"/>
            <p:cNvSpPr>
              <a:spLocks noChangeArrowheads="1"/>
            </p:cNvSpPr>
            <p:nvPr/>
          </p:nvSpPr>
          <p:spPr bwMode="auto">
            <a:xfrm>
              <a:off x="239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8" name="Rectangle 28"/>
            <p:cNvSpPr>
              <a:spLocks noChangeArrowheads="1"/>
            </p:cNvSpPr>
            <p:nvPr/>
          </p:nvSpPr>
          <p:spPr bwMode="auto">
            <a:xfrm>
              <a:off x="2399"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29" name="Rectangle 29"/>
            <p:cNvSpPr>
              <a:spLocks noChangeArrowheads="1"/>
            </p:cNvSpPr>
            <p:nvPr/>
          </p:nvSpPr>
          <p:spPr bwMode="auto">
            <a:xfrm>
              <a:off x="215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0" name="Rectangle 30"/>
            <p:cNvSpPr>
              <a:spLocks noChangeArrowheads="1"/>
            </p:cNvSpPr>
            <p:nvPr/>
          </p:nvSpPr>
          <p:spPr bwMode="auto">
            <a:xfrm>
              <a:off x="215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1" name="Rectangle 31"/>
            <p:cNvSpPr>
              <a:spLocks noChangeArrowheads="1"/>
            </p:cNvSpPr>
            <p:nvPr/>
          </p:nvSpPr>
          <p:spPr bwMode="auto">
            <a:xfrm>
              <a:off x="2159"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32" name="Rectangle 32"/>
            <p:cNvSpPr>
              <a:spLocks noChangeArrowheads="1"/>
            </p:cNvSpPr>
            <p:nvPr/>
          </p:nvSpPr>
          <p:spPr bwMode="auto">
            <a:xfrm>
              <a:off x="1920"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3" name="Rectangle 33"/>
            <p:cNvSpPr>
              <a:spLocks noChangeArrowheads="1"/>
            </p:cNvSpPr>
            <p:nvPr/>
          </p:nvSpPr>
          <p:spPr bwMode="auto">
            <a:xfrm>
              <a:off x="1920"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4" name="Rectangle 34"/>
            <p:cNvSpPr>
              <a:spLocks noChangeArrowheads="1"/>
            </p:cNvSpPr>
            <p:nvPr/>
          </p:nvSpPr>
          <p:spPr bwMode="auto">
            <a:xfrm>
              <a:off x="1920"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35" name="Rectangle 35"/>
            <p:cNvSpPr>
              <a:spLocks noChangeArrowheads="1"/>
            </p:cNvSpPr>
            <p:nvPr/>
          </p:nvSpPr>
          <p:spPr bwMode="auto">
            <a:xfrm>
              <a:off x="263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6" name="Rectangle 36"/>
            <p:cNvSpPr>
              <a:spLocks noChangeArrowheads="1"/>
            </p:cNvSpPr>
            <p:nvPr/>
          </p:nvSpPr>
          <p:spPr bwMode="auto">
            <a:xfrm>
              <a:off x="263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7" name="Rectangle 37"/>
            <p:cNvSpPr>
              <a:spLocks noChangeArrowheads="1"/>
            </p:cNvSpPr>
            <p:nvPr/>
          </p:nvSpPr>
          <p:spPr bwMode="auto">
            <a:xfrm>
              <a:off x="2639"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38" name="Rectangle 38"/>
            <p:cNvSpPr>
              <a:spLocks noChangeArrowheads="1"/>
            </p:cNvSpPr>
            <p:nvPr/>
          </p:nvSpPr>
          <p:spPr bwMode="auto">
            <a:xfrm>
              <a:off x="4286"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9" name="Rectangle 39"/>
            <p:cNvSpPr>
              <a:spLocks noChangeArrowheads="1"/>
            </p:cNvSpPr>
            <p:nvPr/>
          </p:nvSpPr>
          <p:spPr bwMode="auto">
            <a:xfrm>
              <a:off x="5016"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0" name="Rectangle 40"/>
            <p:cNvSpPr>
              <a:spLocks noChangeArrowheads="1"/>
            </p:cNvSpPr>
            <p:nvPr/>
          </p:nvSpPr>
          <p:spPr bwMode="auto">
            <a:xfrm>
              <a:off x="4286"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41" name="Rectangle 41"/>
            <p:cNvSpPr>
              <a:spLocks noChangeArrowheads="1"/>
            </p:cNvSpPr>
            <p:nvPr/>
          </p:nvSpPr>
          <p:spPr bwMode="auto">
            <a:xfrm>
              <a:off x="287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2" name="Rectangle 42"/>
            <p:cNvSpPr>
              <a:spLocks noChangeArrowheads="1"/>
            </p:cNvSpPr>
            <p:nvPr/>
          </p:nvSpPr>
          <p:spPr bwMode="auto">
            <a:xfrm>
              <a:off x="287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3" name="Rectangle 43"/>
            <p:cNvSpPr>
              <a:spLocks noChangeArrowheads="1"/>
            </p:cNvSpPr>
            <p:nvPr/>
          </p:nvSpPr>
          <p:spPr bwMode="auto">
            <a:xfrm>
              <a:off x="2879"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44" name="Rectangle 44"/>
            <p:cNvSpPr>
              <a:spLocks noChangeArrowheads="1"/>
            </p:cNvSpPr>
            <p:nvPr/>
          </p:nvSpPr>
          <p:spPr bwMode="auto">
            <a:xfrm>
              <a:off x="4047"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5" name="Rectangle 45"/>
            <p:cNvSpPr>
              <a:spLocks noChangeArrowheads="1"/>
            </p:cNvSpPr>
            <p:nvPr/>
          </p:nvSpPr>
          <p:spPr bwMode="auto">
            <a:xfrm>
              <a:off x="4047"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6" name="Rectangle 46"/>
            <p:cNvSpPr>
              <a:spLocks noChangeArrowheads="1"/>
            </p:cNvSpPr>
            <p:nvPr/>
          </p:nvSpPr>
          <p:spPr bwMode="auto">
            <a:xfrm>
              <a:off x="4047"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47" name="Rectangle 47"/>
            <p:cNvSpPr>
              <a:spLocks noChangeArrowheads="1"/>
            </p:cNvSpPr>
            <p:nvPr/>
          </p:nvSpPr>
          <p:spPr bwMode="auto">
            <a:xfrm>
              <a:off x="3807"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8" name="Rectangle 48"/>
            <p:cNvSpPr>
              <a:spLocks noChangeArrowheads="1"/>
            </p:cNvSpPr>
            <p:nvPr/>
          </p:nvSpPr>
          <p:spPr bwMode="auto">
            <a:xfrm>
              <a:off x="3807"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9" name="Rectangle 49"/>
            <p:cNvSpPr>
              <a:spLocks noChangeArrowheads="1"/>
            </p:cNvSpPr>
            <p:nvPr/>
          </p:nvSpPr>
          <p:spPr bwMode="auto">
            <a:xfrm>
              <a:off x="3807"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50" name="Rectangle 50"/>
            <p:cNvSpPr>
              <a:spLocks noChangeArrowheads="1"/>
            </p:cNvSpPr>
            <p:nvPr/>
          </p:nvSpPr>
          <p:spPr bwMode="auto">
            <a:xfrm>
              <a:off x="4534"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1" name="Rectangle 51"/>
            <p:cNvSpPr>
              <a:spLocks noChangeArrowheads="1"/>
            </p:cNvSpPr>
            <p:nvPr/>
          </p:nvSpPr>
          <p:spPr bwMode="auto">
            <a:xfrm>
              <a:off x="5264"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2" name="Rectangle 52"/>
            <p:cNvSpPr>
              <a:spLocks noChangeArrowheads="1"/>
            </p:cNvSpPr>
            <p:nvPr/>
          </p:nvSpPr>
          <p:spPr bwMode="auto">
            <a:xfrm>
              <a:off x="4534"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53" name="Rectangle 53"/>
            <p:cNvSpPr>
              <a:spLocks noChangeArrowheads="1"/>
            </p:cNvSpPr>
            <p:nvPr/>
          </p:nvSpPr>
          <p:spPr bwMode="auto">
            <a:xfrm>
              <a:off x="4774"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4" name="Rectangle 54"/>
            <p:cNvSpPr>
              <a:spLocks noChangeArrowheads="1"/>
            </p:cNvSpPr>
            <p:nvPr/>
          </p:nvSpPr>
          <p:spPr bwMode="auto">
            <a:xfrm>
              <a:off x="4774"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5" name="Rectangle 55"/>
            <p:cNvSpPr>
              <a:spLocks noChangeArrowheads="1"/>
            </p:cNvSpPr>
            <p:nvPr/>
          </p:nvSpPr>
          <p:spPr bwMode="auto">
            <a:xfrm>
              <a:off x="4774"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56" name="Rectangle 56"/>
            <p:cNvSpPr>
              <a:spLocks noChangeArrowheads="1"/>
            </p:cNvSpPr>
            <p:nvPr/>
          </p:nvSpPr>
          <p:spPr bwMode="auto">
            <a:xfrm>
              <a:off x="5014"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7" name="Rectangle 57"/>
            <p:cNvSpPr>
              <a:spLocks noChangeArrowheads="1"/>
            </p:cNvSpPr>
            <p:nvPr/>
          </p:nvSpPr>
          <p:spPr bwMode="auto">
            <a:xfrm>
              <a:off x="5014"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58" name="Rectangle 58"/>
            <p:cNvSpPr>
              <a:spLocks noChangeArrowheads="1"/>
            </p:cNvSpPr>
            <p:nvPr/>
          </p:nvSpPr>
          <p:spPr bwMode="auto">
            <a:xfrm>
              <a:off x="912" y="3539"/>
              <a:ext cx="187" cy="194"/>
            </a:xfrm>
            <a:prstGeom prst="rect">
              <a:avLst/>
            </a:prstGeom>
            <a:noFill/>
            <a:ln w="9525">
              <a:noFill/>
              <a:miter lim="800000"/>
              <a:headEnd/>
              <a:tailEnd/>
            </a:ln>
          </p:spPr>
          <p:txBody>
            <a:bodyPr lIns="0" tIns="0" rIns="0" bIns="0">
              <a:spAutoFit/>
            </a:bodyPr>
            <a:lstStyle/>
            <a:p>
              <a:pPr algn="ctr"/>
              <a:r>
                <a:rPr lang="en-US" sz="2000" b="1" i="1">
                  <a:solidFill>
                    <a:schemeClr val="accent2"/>
                  </a:solidFill>
                  <a:latin typeface="Times New Roman" pitchFamily="18" charset="0"/>
                </a:rPr>
                <a:t>S</a:t>
              </a:r>
              <a:endParaRPr lang="en-US" sz="2000" b="1">
                <a:solidFill>
                  <a:schemeClr val="accent2"/>
                </a:solidFill>
              </a:endParaRPr>
            </a:p>
          </p:txBody>
        </p:sp>
        <p:sp>
          <p:nvSpPr>
            <p:cNvPr id="59" name="Rectangle 59"/>
            <p:cNvSpPr>
              <a:spLocks noChangeArrowheads="1"/>
            </p:cNvSpPr>
            <p:nvPr/>
          </p:nvSpPr>
          <p:spPr bwMode="auto">
            <a:xfrm>
              <a:off x="1272" y="3753"/>
              <a:ext cx="81" cy="194"/>
            </a:xfrm>
            <a:prstGeom prst="rect">
              <a:avLst/>
            </a:prstGeom>
            <a:noFill/>
            <a:ln w="9525">
              <a:noFill/>
              <a:miter lim="800000"/>
              <a:headEnd/>
              <a:tailEnd/>
            </a:ln>
          </p:spPr>
          <p:txBody>
            <a:bodyPr wrap="none" lIns="0" tIns="0" rIns="0" bIns="0">
              <a:spAutoFit/>
            </a:bodyPr>
            <a:lstStyle/>
            <a:p>
              <a:r>
                <a:rPr lang="en-US" sz="2000">
                  <a:solidFill>
                    <a:schemeClr val="accent2"/>
                  </a:solidFill>
                  <a:latin typeface="Times New Roman" pitchFamily="18" charset="0"/>
                </a:rPr>
                <a:t>0</a:t>
              </a:r>
              <a:endParaRPr lang="en-US" sz="2000">
                <a:solidFill>
                  <a:schemeClr val="accent2"/>
                </a:solidFill>
              </a:endParaRPr>
            </a:p>
          </p:txBody>
        </p:sp>
        <p:sp>
          <p:nvSpPr>
            <p:cNvPr id="60" name="Rectangle 60"/>
            <p:cNvSpPr>
              <a:spLocks noChangeArrowheads="1"/>
            </p:cNvSpPr>
            <p:nvPr/>
          </p:nvSpPr>
          <p:spPr bwMode="auto">
            <a:xfrm>
              <a:off x="1528" y="3753"/>
              <a:ext cx="81" cy="194"/>
            </a:xfrm>
            <a:prstGeom prst="rect">
              <a:avLst/>
            </a:prstGeom>
            <a:noFill/>
            <a:ln w="9525">
              <a:noFill/>
              <a:miter lim="800000"/>
              <a:headEnd/>
              <a:tailEnd/>
            </a:ln>
          </p:spPr>
          <p:txBody>
            <a:bodyPr wrap="none" lIns="0" tIns="0" rIns="0" bIns="0">
              <a:spAutoFit/>
            </a:bodyPr>
            <a:lstStyle/>
            <a:p>
              <a:r>
                <a:rPr lang="en-US" sz="2000">
                  <a:solidFill>
                    <a:schemeClr val="accent2"/>
                  </a:solidFill>
                  <a:latin typeface="Times New Roman" pitchFamily="18" charset="0"/>
                </a:rPr>
                <a:t>1</a:t>
              </a:r>
              <a:endParaRPr lang="en-US" sz="2000">
                <a:solidFill>
                  <a:schemeClr val="accent2"/>
                </a:solidFill>
              </a:endParaRPr>
            </a:p>
          </p:txBody>
        </p:sp>
        <p:sp>
          <p:nvSpPr>
            <p:cNvPr id="61" name="Rectangle 61"/>
            <p:cNvSpPr>
              <a:spLocks noChangeArrowheads="1"/>
            </p:cNvSpPr>
            <p:nvPr/>
          </p:nvSpPr>
          <p:spPr bwMode="auto">
            <a:xfrm>
              <a:off x="1768" y="3753"/>
              <a:ext cx="81" cy="194"/>
            </a:xfrm>
            <a:prstGeom prst="rect">
              <a:avLst/>
            </a:prstGeom>
            <a:noFill/>
            <a:ln w="9525">
              <a:noFill/>
              <a:miter lim="800000"/>
              <a:headEnd/>
              <a:tailEnd/>
            </a:ln>
          </p:spPr>
          <p:txBody>
            <a:bodyPr wrap="square" lIns="0" tIns="0" rIns="0" bIns="0">
              <a:spAutoFit/>
            </a:bodyPr>
            <a:lstStyle/>
            <a:p>
              <a:r>
                <a:rPr lang="en-US" sz="2000" dirty="0">
                  <a:solidFill>
                    <a:schemeClr val="accent2"/>
                  </a:solidFill>
                  <a:latin typeface="Times New Roman" pitchFamily="18" charset="0"/>
                </a:rPr>
                <a:t>2</a:t>
              </a:r>
              <a:endParaRPr lang="en-US" sz="2000" dirty="0">
                <a:solidFill>
                  <a:schemeClr val="accent2"/>
                </a:solidFill>
              </a:endParaRPr>
            </a:p>
          </p:txBody>
        </p:sp>
        <p:sp>
          <p:nvSpPr>
            <p:cNvPr id="62" name="Rectangle 62"/>
            <p:cNvSpPr>
              <a:spLocks noChangeArrowheads="1"/>
            </p:cNvSpPr>
            <p:nvPr/>
          </p:nvSpPr>
          <p:spPr bwMode="auto">
            <a:xfrm>
              <a:off x="5066" y="3754"/>
              <a:ext cx="178" cy="194"/>
            </a:xfrm>
            <a:prstGeom prst="rect">
              <a:avLst/>
            </a:prstGeom>
            <a:noFill/>
            <a:ln w="9525">
              <a:noFill/>
              <a:miter lim="800000"/>
              <a:headEnd/>
              <a:tailEnd/>
            </a:ln>
          </p:spPr>
          <p:txBody>
            <a:bodyPr lIns="0" tIns="0" rIns="0" bIns="0">
              <a:spAutoFit/>
            </a:bodyPr>
            <a:lstStyle/>
            <a:p>
              <a:pPr algn="ctr"/>
              <a:r>
                <a:rPr lang="en-US" sz="2000" b="1" i="1" dirty="0">
                  <a:solidFill>
                    <a:schemeClr val="accent2"/>
                  </a:solidFill>
                  <a:latin typeface="Times New Roman" pitchFamily="18" charset="0"/>
                </a:rPr>
                <a:t>N</a:t>
              </a:r>
              <a:endParaRPr lang="en-US" sz="2000" b="1" dirty="0">
                <a:solidFill>
                  <a:schemeClr val="accent2"/>
                </a:solidFill>
              </a:endParaRPr>
            </a:p>
          </p:txBody>
        </p:sp>
        <p:sp>
          <p:nvSpPr>
            <p:cNvPr id="63" name="Rectangle 63"/>
            <p:cNvSpPr>
              <a:spLocks noChangeArrowheads="1"/>
            </p:cNvSpPr>
            <p:nvPr/>
          </p:nvSpPr>
          <p:spPr bwMode="auto">
            <a:xfrm>
              <a:off x="295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64" name="Freeform 64"/>
            <p:cNvSpPr>
              <a:spLocks/>
            </p:cNvSpPr>
            <p:nvPr/>
          </p:nvSpPr>
          <p:spPr bwMode="auto">
            <a:xfrm>
              <a:off x="2959" y="3515"/>
              <a:ext cx="64" cy="127"/>
            </a:xfrm>
            <a:custGeom>
              <a:avLst/>
              <a:gdLst/>
              <a:ahLst/>
              <a:cxnLst>
                <a:cxn ang="0">
                  <a:pos x="16" y="0"/>
                </a:cxn>
                <a:cxn ang="0">
                  <a:pos x="32" y="71"/>
                </a:cxn>
                <a:cxn ang="0">
                  <a:pos x="32" y="71"/>
                </a:cxn>
                <a:cxn ang="0">
                  <a:pos x="32" y="71"/>
                </a:cxn>
                <a:cxn ang="0">
                  <a:pos x="40" y="95"/>
                </a:cxn>
                <a:cxn ang="0">
                  <a:pos x="40" y="95"/>
                </a:cxn>
                <a:cxn ang="0">
                  <a:pos x="40" y="95"/>
                </a:cxn>
                <a:cxn ang="0">
                  <a:pos x="64" y="119"/>
                </a:cxn>
                <a:cxn ang="0">
                  <a:pos x="64" y="111"/>
                </a:cxn>
                <a:cxn ang="0">
                  <a:pos x="56" y="127"/>
                </a:cxn>
                <a:cxn ang="0">
                  <a:pos x="56" y="127"/>
                </a:cxn>
                <a:cxn ang="0">
                  <a:pos x="32" y="103"/>
                </a:cxn>
                <a:cxn ang="0">
                  <a:pos x="32" y="103"/>
                </a:cxn>
                <a:cxn ang="0">
                  <a:pos x="24" y="103"/>
                </a:cxn>
                <a:cxn ang="0">
                  <a:pos x="16" y="79"/>
                </a:cxn>
                <a:cxn ang="0">
                  <a:pos x="16" y="79"/>
                </a:cxn>
                <a:cxn ang="0">
                  <a:pos x="16" y="71"/>
                </a:cxn>
                <a:cxn ang="0">
                  <a:pos x="0" y="0"/>
                </a:cxn>
                <a:cxn ang="0">
                  <a:pos x="16" y="0"/>
                </a:cxn>
              </a:cxnLst>
              <a:rect l="0" t="0" r="r" b="b"/>
              <a:pathLst>
                <a:path w="64" h="127">
                  <a:moveTo>
                    <a:pt x="16" y="0"/>
                  </a:moveTo>
                  <a:lnTo>
                    <a:pt x="32" y="71"/>
                  </a:lnTo>
                  <a:lnTo>
                    <a:pt x="32" y="71"/>
                  </a:lnTo>
                  <a:lnTo>
                    <a:pt x="32" y="71"/>
                  </a:lnTo>
                  <a:lnTo>
                    <a:pt x="40" y="95"/>
                  </a:lnTo>
                  <a:lnTo>
                    <a:pt x="40" y="95"/>
                  </a:lnTo>
                  <a:lnTo>
                    <a:pt x="40" y="95"/>
                  </a:lnTo>
                  <a:lnTo>
                    <a:pt x="64" y="119"/>
                  </a:lnTo>
                  <a:lnTo>
                    <a:pt x="64" y="111"/>
                  </a:lnTo>
                  <a:lnTo>
                    <a:pt x="56" y="127"/>
                  </a:lnTo>
                  <a:lnTo>
                    <a:pt x="56" y="127"/>
                  </a:lnTo>
                  <a:lnTo>
                    <a:pt x="32" y="103"/>
                  </a:lnTo>
                  <a:lnTo>
                    <a:pt x="32" y="103"/>
                  </a:lnTo>
                  <a:lnTo>
                    <a:pt x="24" y="103"/>
                  </a:lnTo>
                  <a:lnTo>
                    <a:pt x="16" y="79"/>
                  </a:lnTo>
                  <a:lnTo>
                    <a:pt x="16" y="79"/>
                  </a:lnTo>
                  <a:lnTo>
                    <a:pt x="16" y="71"/>
                  </a:lnTo>
                  <a:lnTo>
                    <a:pt x="0" y="0"/>
                  </a:lnTo>
                  <a:lnTo>
                    <a:pt x="16" y="0"/>
                  </a:lnTo>
                  <a:close/>
                </a:path>
              </a:pathLst>
            </a:custGeom>
            <a:solidFill>
              <a:schemeClr val="tx1"/>
            </a:solidFill>
            <a:ln w="9525">
              <a:solidFill>
                <a:schemeClr val="tx1"/>
              </a:solidFill>
              <a:round/>
              <a:headEnd/>
              <a:tailEnd/>
            </a:ln>
          </p:spPr>
          <p:txBody>
            <a:bodyPr/>
            <a:lstStyle/>
            <a:p>
              <a:endParaRPr lang="en-US" sz="2000"/>
            </a:p>
          </p:txBody>
        </p:sp>
        <p:sp>
          <p:nvSpPr>
            <p:cNvPr id="65" name="Freeform 65"/>
            <p:cNvSpPr>
              <a:spLocks/>
            </p:cNvSpPr>
            <p:nvPr/>
          </p:nvSpPr>
          <p:spPr bwMode="auto">
            <a:xfrm>
              <a:off x="3015" y="3626"/>
              <a:ext cx="64" cy="40"/>
            </a:xfrm>
            <a:custGeom>
              <a:avLst/>
              <a:gdLst/>
              <a:ahLst/>
              <a:cxnLst>
                <a:cxn ang="0">
                  <a:pos x="8" y="0"/>
                </a:cxn>
                <a:cxn ang="0">
                  <a:pos x="64" y="24"/>
                </a:cxn>
                <a:cxn ang="0">
                  <a:pos x="64" y="32"/>
                </a:cxn>
                <a:cxn ang="0">
                  <a:pos x="48" y="32"/>
                </a:cxn>
                <a:cxn ang="0">
                  <a:pos x="56" y="40"/>
                </a:cxn>
                <a:cxn ang="0">
                  <a:pos x="0" y="16"/>
                </a:cxn>
                <a:cxn ang="0">
                  <a:pos x="8" y="0"/>
                </a:cxn>
              </a:cxnLst>
              <a:rect l="0" t="0" r="r" b="b"/>
              <a:pathLst>
                <a:path w="64" h="40">
                  <a:moveTo>
                    <a:pt x="8" y="0"/>
                  </a:moveTo>
                  <a:lnTo>
                    <a:pt x="64" y="24"/>
                  </a:lnTo>
                  <a:lnTo>
                    <a:pt x="64" y="32"/>
                  </a:lnTo>
                  <a:lnTo>
                    <a:pt x="48" y="32"/>
                  </a:lnTo>
                  <a:lnTo>
                    <a:pt x="56" y="40"/>
                  </a:lnTo>
                  <a:lnTo>
                    <a:pt x="0" y="16"/>
                  </a:lnTo>
                  <a:lnTo>
                    <a:pt x="8" y="0"/>
                  </a:lnTo>
                  <a:close/>
                </a:path>
              </a:pathLst>
            </a:custGeom>
            <a:solidFill>
              <a:schemeClr val="tx1"/>
            </a:solidFill>
            <a:ln w="9525">
              <a:solidFill>
                <a:schemeClr val="tx1"/>
              </a:solidFill>
              <a:round/>
              <a:headEnd/>
              <a:tailEnd/>
            </a:ln>
          </p:spPr>
          <p:txBody>
            <a:bodyPr/>
            <a:lstStyle/>
            <a:p>
              <a:endParaRPr lang="en-US" sz="2000"/>
            </a:p>
          </p:txBody>
        </p:sp>
        <p:sp>
          <p:nvSpPr>
            <p:cNvPr id="66" name="Rectangle 66"/>
            <p:cNvSpPr>
              <a:spLocks noChangeArrowheads="1"/>
            </p:cNvSpPr>
            <p:nvPr/>
          </p:nvSpPr>
          <p:spPr bwMode="auto">
            <a:xfrm>
              <a:off x="307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67" name="Freeform 67"/>
            <p:cNvSpPr>
              <a:spLocks/>
            </p:cNvSpPr>
            <p:nvPr/>
          </p:nvSpPr>
          <p:spPr bwMode="auto">
            <a:xfrm>
              <a:off x="3063" y="3658"/>
              <a:ext cx="32" cy="96"/>
            </a:xfrm>
            <a:custGeom>
              <a:avLst/>
              <a:gdLst/>
              <a:ahLst/>
              <a:cxnLst>
                <a:cxn ang="0">
                  <a:pos x="16" y="0"/>
                </a:cxn>
                <a:cxn ang="0">
                  <a:pos x="0" y="0"/>
                </a:cxn>
                <a:cxn ang="0">
                  <a:pos x="16" y="96"/>
                </a:cxn>
                <a:cxn ang="0">
                  <a:pos x="32" y="96"/>
                </a:cxn>
                <a:cxn ang="0">
                  <a:pos x="16" y="0"/>
                </a:cxn>
              </a:cxnLst>
              <a:rect l="0" t="0" r="r" b="b"/>
              <a:pathLst>
                <a:path w="32" h="96">
                  <a:moveTo>
                    <a:pt x="16" y="0"/>
                  </a:moveTo>
                  <a:lnTo>
                    <a:pt x="0" y="0"/>
                  </a:lnTo>
                  <a:lnTo>
                    <a:pt x="16" y="96"/>
                  </a:lnTo>
                  <a:lnTo>
                    <a:pt x="32" y="96"/>
                  </a:lnTo>
                  <a:lnTo>
                    <a:pt x="16" y="0"/>
                  </a:lnTo>
                  <a:close/>
                </a:path>
              </a:pathLst>
            </a:custGeom>
            <a:solidFill>
              <a:schemeClr val="tx1"/>
            </a:solidFill>
            <a:ln w="9525">
              <a:solidFill>
                <a:schemeClr val="tx1"/>
              </a:solidFill>
              <a:round/>
              <a:headEnd/>
              <a:tailEnd/>
            </a:ln>
          </p:spPr>
          <p:txBody>
            <a:bodyPr/>
            <a:lstStyle/>
            <a:p>
              <a:endParaRPr lang="en-US" sz="2000"/>
            </a:p>
          </p:txBody>
        </p:sp>
        <p:sp>
          <p:nvSpPr>
            <p:cNvPr id="68" name="Rectangle 68"/>
            <p:cNvSpPr>
              <a:spLocks noChangeArrowheads="1"/>
            </p:cNvSpPr>
            <p:nvPr/>
          </p:nvSpPr>
          <p:spPr bwMode="auto">
            <a:xfrm>
              <a:off x="3583"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69" name="Freeform 69"/>
            <p:cNvSpPr>
              <a:spLocks/>
            </p:cNvSpPr>
            <p:nvPr/>
          </p:nvSpPr>
          <p:spPr bwMode="auto">
            <a:xfrm>
              <a:off x="3583" y="3515"/>
              <a:ext cx="64" cy="127"/>
            </a:xfrm>
            <a:custGeom>
              <a:avLst/>
              <a:gdLst/>
              <a:ahLst/>
              <a:cxnLst>
                <a:cxn ang="0">
                  <a:pos x="16" y="0"/>
                </a:cxn>
                <a:cxn ang="0">
                  <a:pos x="24" y="71"/>
                </a:cxn>
                <a:cxn ang="0">
                  <a:pos x="24" y="71"/>
                </a:cxn>
                <a:cxn ang="0">
                  <a:pos x="24" y="71"/>
                </a:cxn>
                <a:cxn ang="0">
                  <a:pos x="40" y="95"/>
                </a:cxn>
                <a:cxn ang="0">
                  <a:pos x="40" y="95"/>
                </a:cxn>
                <a:cxn ang="0">
                  <a:pos x="40" y="95"/>
                </a:cxn>
                <a:cxn ang="0">
                  <a:pos x="64" y="119"/>
                </a:cxn>
                <a:cxn ang="0">
                  <a:pos x="64" y="111"/>
                </a:cxn>
                <a:cxn ang="0">
                  <a:pos x="56" y="127"/>
                </a:cxn>
                <a:cxn ang="0">
                  <a:pos x="56" y="127"/>
                </a:cxn>
                <a:cxn ang="0">
                  <a:pos x="32" y="103"/>
                </a:cxn>
                <a:cxn ang="0">
                  <a:pos x="32" y="103"/>
                </a:cxn>
                <a:cxn ang="0">
                  <a:pos x="24" y="103"/>
                </a:cxn>
                <a:cxn ang="0">
                  <a:pos x="8" y="79"/>
                </a:cxn>
                <a:cxn ang="0">
                  <a:pos x="8" y="79"/>
                </a:cxn>
                <a:cxn ang="0">
                  <a:pos x="8" y="71"/>
                </a:cxn>
                <a:cxn ang="0">
                  <a:pos x="0" y="0"/>
                </a:cxn>
                <a:cxn ang="0">
                  <a:pos x="16" y="0"/>
                </a:cxn>
              </a:cxnLst>
              <a:rect l="0" t="0" r="r" b="b"/>
              <a:pathLst>
                <a:path w="64" h="127">
                  <a:moveTo>
                    <a:pt x="16" y="0"/>
                  </a:moveTo>
                  <a:lnTo>
                    <a:pt x="24" y="71"/>
                  </a:lnTo>
                  <a:lnTo>
                    <a:pt x="24" y="71"/>
                  </a:lnTo>
                  <a:lnTo>
                    <a:pt x="24" y="71"/>
                  </a:lnTo>
                  <a:lnTo>
                    <a:pt x="40" y="95"/>
                  </a:lnTo>
                  <a:lnTo>
                    <a:pt x="40" y="95"/>
                  </a:lnTo>
                  <a:lnTo>
                    <a:pt x="40" y="95"/>
                  </a:lnTo>
                  <a:lnTo>
                    <a:pt x="64" y="119"/>
                  </a:lnTo>
                  <a:lnTo>
                    <a:pt x="64" y="111"/>
                  </a:lnTo>
                  <a:lnTo>
                    <a:pt x="56" y="127"/>
                  </a:lnTo>
                  <a:lnTo>
                    <a:pt x="56" y="127"/>
                  </a:lnTo>
                  <a:lnTo>
                    <a:pt x="32" y="103"/>
                  </a:lnTo>
                  <a:lnTo>
                    <a:pt x="32" y="103"/>
                  </a:lnTo>
                  <a:lnTo>
                    <a:pt x="24" y="103"/>
                  </a:lnTo>
                  <a:lnTo>
                    <a:pt x="8" y="79"/>
                  </a:lnTo>
                  <a:lnTo>
                    <a:pt x="8" y="79"/>
                  </a:lnTo>
                  <a:lnTo>
                    <a:pt x="8" y="71"/>
                  </a:lnTo>
                  <a:lnTo>
                    <a:pt x="0" y="0"/>
                  </a:lnTo>
                  <a:lnTo>
                    <a:pt x="16" y="0"/>
                  </a:lnTo>
                  <a:close/>
                </a:path>
              </a:pathLst>
            </a:custGeom>
            <a:solidFill>
              <a:schemeClr val="tx1"/>
            </a:solidFill>
            <a:ln w="9525">
              <a:solidFill>
                <a:schemeClr val="tx1"/>
              </a:solidFill>
              <a:round/>
              <a:headEnd/>
              <a:tailEnd/>
            </a:ln>
          </p:spPr>
          <p:txBody>
            <a:bodyPr/>
            <a:lstStyle/>
            <a:p>
              <a:endParaRPr lang="en-US" sz="2000"/>
            </a:p>
          </p:txBody>
        </p:sp>
        <p:sp>
          <p:nvSpPr>
            <p:cNvPr id="70" name="Freeform 70"/>
            <p:cNvSpPr>
              <a:spLocks/>
            </p:cNvSpPr>
            <p:nvPr/>
          </p:nvSpPr>
          <p:spPr bwMode="auto">
            <a:xfrm>
              <a:off x="3639" y="3626"/>
              <a:ext cx="64" cy="40"/>
            </a:xfrm>
            <a:custGeom>
              <a:avLst/>
              <a:gdLst/>
              <a:ahLst/>
              <a:cxnLst>
                <a:cxn ang="0">
                  <a:pos x="8" y="0"/>
                </a:cxn>
                <a:cxn ang="0">
                  <a:pos x="64" y="24"/>
                </a:cxn>
                <a:cxn ang="0">
                  <a:pos x="64" y="32"/>
                </a:cxn>
                <a:cxn ang="0">
                  <a:pos x="48" y="32"/>
                </a:cxn>
                <a:cxn ang="0">
                  <a:pos x="56" y="40"/>
                </a:cxn>
                <a:cxn ang="0">
                  <a:pos x="0" y="16"/>
                </a:cxn>
                <a:cxn ang="0">
                  <a:pos x="8" y="0"/>
                </a:cxn>
              </a:cxnLst>
              <a:rect l="0" t="0" r="r" b="b"/>
              <a:pathLst>
                <a:path w="64" h="40">
                  <a:moveTo>
                    <a:pt x="8" y="0"/>
                  </a:moveTo>
                  <a:lnTo>
                    <a:pt x="64" y="24"/>
                  </a:lnTo>
                  <a:lnTo>
                    <a:pt x="64" y="32"/>
                  </a:lnTo>
                  <a:lnTo>
                    <a:pt x="48" y="32"/>
                  </a:lnTo>
                  <a:lnTo>
                    <a:pt x="56" y="40"/>
                  </a:lnTo>
                  <a:lnTo>
                    <a:pt x="0" y="16"/>
                  </a:lnTo>
                  <a:lnTo>
                    <a:pt x="8" y="0"/>
                  </a:lnTo>
                  <a:close/>
                </a:path>
              </a:pathLst>
            </a:custGeom>
            <a:solidFill>
              <a:schemeClr val="tx1"/>
            </a:solidFill>
            <a:ln w="9525">
              <a:solidFill>
                <a:schemeClr val="tx1"/>
              </a:solidFill>
              <a:round/>
              <a:headEnd/>
              <a:tailEnd/>
            </a:ln>
          </p:spPr>
          <p:txBody>
            <a:bodyPr/>
            <a:lstStyle/>
            <a:p>
              <a:endParaRPr lang="en-US" sz="2000"/>
            </a:p>
          </p:txBody>
        </p:sp>
        <p:sp>
          <p:nvSpPr>
            <p:cNvPr id="71" name="Rectangle 71"/>
            <p:cNvSpPr>
              <a:spLocks noChangeArrowheads="1"/>
            </p:cNvSpPr>
            <p:nvPr/>
          </p:nvSpPr>
          <p:spPr bwMode="auto">
            <a:xfrm>
              <a:off x="3703"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72" name="Freeform 72"/>
            <p:cNvSpPr>
              <a:spLocks/>
            </p:cNvSpPr>
            <p:nvPr/>
          </p:nvSpPr>
          <p:spPr bwMode="auto">
            <a:xfrm>
              <a:off x="3687" y="3658"/>
              <a:ext cx="32" cy="96"/>
            </a:xfrm>
            <a:custGeom>
              <a:avLst/>
              <a:gdLst/>
              <a:ahLst/>
              <a:cxnLst>
                <a:cxn ang="0">
                  <a:pos x="16" y="0"/>
                </a:cxn>
                <a:cxn ang="0">
                  <a:pos x="0" y="0"/>
                </a:cxn>
                <a:cxn ang="0">
                  <a:pos x="16" y="96"/>
                </a:cxn>
                <a:cxn ang="0">
                  <a:pos x="32" y="96"/>
                </a:cxn>
                <a:cxn ang="0">
                  <a:pos x="16" y="0"/>
                </a:cxn>
              </a:cxnLst>
              <a:rect l="0" t="0" r="r" b="b"/>
              <a:pathLst>
                <a:path w="32" h="96">
                  <a:moveTo>
                    <a:pt x="16" y="0"/>
                  </a:moveTo>
                  <a:lnTo>
                    <a:pt x="0" y="0"/>
                  </a:lnTo>
                  <a:lnTo>
                    <a:pt x="16" y="96"/>
                  </a:lnTo>
                  <a:lnTo>
                    <a:pt x="32" y="96"/>
                  </a:lnTo>
                  <a:lnTo>
                    <a:pt x="16" y="0"/>
                  </a:lnTo>
                  <a:close/>
                </a:path>
              </a:pathLst>
            </a:custGeom>
            <a:solidFill>
              <a:schemeClr val="tx1"/>
            </a:solidFill>
            <a:ln w="9525">
              <a:solidFill>
                <a:schemeClr val="tx1"/>
              </a:solidFill>
              <a:round/>
              <a:headEnd/>
              <a:tailEnd/>
            </a:ln>
          </p:spPr>
          <p:txBody>
            <a:bodyPr/>
            <a:lstStyle/>
            <a:p>
              <a:endParaRPr lang="en-US" sz="2000"/>
            </a:p>
          </p:txBody>
        </p:sp>
        <p:sp>
          <p:nvSpPr>
            <p:cNvPr id="73" name="Rectangle 73"/>
            <p:cNvSpPr>
              <a:spLocks noChangeArrowheads="1"/>
            </p:cNvSpPr>
            <p:nvPr/>
          </p:nvSpPr>
          <p:spPr bwMode="auto">
            <a:xfrm>
              <a:off x="3239" y="3435"/>
              <a:ext cx="162" cy="194"/>
            </a:xfrm>
            <a:prstGeom prst="rect">
              <a:avLst/>
            </a:prstGeom>
            <a:noFill/>
            <a:ln w="9525">
              <a:noFill/>
              <a:miter lim="800000"/>
              <a:headEnd/>
              <a:tailEnd/>
            </a:ln>
          </p:spPr>
          <p:txBody>
            <a:bodyPr wrap="none" lIns="0" tIns="0" rIns="0" bIns="0">
              <a:spAutoFit/>
            </a:bodyPr>
            <a:lstStyle/>
            <a:p>
              <a:r>
                <a:rPr lang="en-US" sz="2000" b="1">
                  <a:latin typeface="Times New Roman" pitchFamily="18" charset="0"/>
                </a:rPr>
                <a:t>…</a:t>
              </a:r>
            </a:p>
          </p:txBody>
        </p:sp>
      </p:grpSp>
      <p:sp>
        <p:nvSpPr>
          <p:cNvPr id="74" name="Rectangle 61"/>
          <p:cNvSpPr>
            <a:spLocks noChangeArrowheads="1"/>
          </p:cNvSpPr>
          <p:nvPr/>
        </p:nvSpPr>
        <p:spPr bwMode="auto">
          <a:xfrm>
            <a:off x="3505200" y="5560368"/>
            <a:ext cx="1082940" cy="230832"/>
          </a:xfrm>
          <a:prstGeom prst="rect">
            <a:avLst/>
          </a:prstGeom>
          <a:noFill/>
          <a:ln w="9525">
            <a:noFill/>
            <a:miter lim="800000"/>
            <a:headEnd/>
            <a:tailEnd/>
          </a:ln>
        </p:spPr>
        <p:txBody>
          <a:bodyPr wrap="square" lIns="0" tIns="0" rIns="0" bIns="0">
            <a:spAutoFit/>
          </a:bodyPr>
          <a:lstStyle/>
          <a:p>
            <a:r>
              <a:rPr lang="en-US" sz="1500" dirty="0" err="1">
                <a:solidFill>
                  <a:schemeClr val="accent2"/>
                </a:solidFill>
                <a:latin typeface="Times New Roman" pitchFamily="18" charset="0"/>
              </a:rPr>
              <a:t>numItems</a:t>
            </a:r>
            <a:endParaRPr lang="en-US" sz="1500" dirty="0">
              <a:solidFill>
                <a:schemeClr val="accent2"/>
              </a:solidFill>
            </a:endParaRPr>
          </a:p>
        </p:txBody>
      </p:sp>
    </p:spTree>
    <p:extLst>
      <p:ext uri="{BB962C8B-B14F-4D97-AF65-F5344CB8AC3E}">
        <p14:creationId xmlns:p14="http://schemas.microsoft.com/office/powerpoint/2010/main" val="31713097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3"/>
          <p:cNvSpPr>
            <a:spLocks noGrp="1" noChangeArrowheads="1"/>
          </p:cNvSpPr>
          <p:nvPr>
            <p:ph type="body" idx="1"/>
          </p:nvPr>
        </p:nvSpPr>
        <p:spPr>
          <a:xfrm>
            <a:off x="0" y="838200"/>
            <a:ext cx="9067800" cy="5470525"/>
          </a:xfrm>
        </p:spPr>
        <p:txBody>
          <a:bodyPr/>
          <a:lstStyle/>
          <a:p>
            <a:pPr marL="0" indent="0">
              <a:spcBef>
                <a:spcPts val="600"/>
              </a:spcBef>
              <a:buNone/>
            </a:pPr>
            <a:r>
              <a:rPr lang="en-US" sz="2000" b="1" dirty="0"/>
              <a:t>Basic operations: </a:t>
            </a:r>
          </a:p>
          <a:p>
            <a:pPr>
              <a:spcBef>
                <a:spcPts val="600"/>
              </a:spcBef>
            </a:pPr>
            <a:r>
              <a:rPr lang="en-US" sz="1600" b="1" dirty="0">
                <a:solidFill>
                  <a:srgbClr val="C00000"/>
                </a:solidFill>
              </a:rPr>
              <a:t>void </a:t>
            </a:r>
            <a:r>
              <a:rPr lang="en-US" sz="1600" b="1" dirty="0" err="1">
                <a:solidFill>
                  <a:srgbClr val="C00000"/>
                </a:solidFill>
              </a:rPr>
              <a:t>STACKinit</a:t>
            </a:r>
            <a:r>
              <a:rPr lang="en-US" sz="1600" b="1" dirty="0">
                <a:solidFill>
                  <a:srgbClr val="C00000"/>
                </a:solidFill>
              </a:rPr>
              <a:t>(</a:t>
            </a:r>
            <a:r>
              <a:rPr lang="en-US" sz="1600" b="1" dirty="0" err="1">
                <a:solidFill>
                  <a:srgbClr val="C00000"/>
                </a:solidFill>
              </a:rPr>
              <a:t>int</a:t>
            </a:r>
            <a:r>
              <a:rPr lang="en-US" sz="1600" b="1" dirty="0">
                <a:solidFill>
                  <a:srgbClr val="C00000"/>
                </a:solidFill>
              </a:rPr>
              <a:t>); </a:t>
            </a:r>
          </a:p>
          <a:p>
            <a:pPr>
              <a:spcBef>
                <a:spcPts val="600"/>
              </a:spcBef>
            </a:pPr>
            <a:r>
              <a:rPr lang="en-US" sz="1600" b="1" dirty="0" err="1">
                <a:solidFill>
                  <a:srgbClr val="C00000"/>
                </a:solidFill>
              </a:rPr>
              <a:t>int</a:t>
            </a:r>
            <a:r>
              <a:rPr lang="en-US" sz="1600" b="1" dirty="0">
                <a:solidFill>
                  <a:srgbClr val="C00000"/>
                </a:solidFill>
              </a:rPr>
              <a:t> </a:t>
            </a:r>
            <a:r>
              <a:rPr lang="en-US" sz="1600" b="1" dirty="0" err="1">
                <a:solidFill>
                  <a:srgbClr val="C00000"/>
                </a:solidFill>
              </a:rPr>
              <a:t>STACKempty</a:t>
            </a:r>
            <a:r>
              <a:rPr lang="en-US" sz="1600" b="1" dirty="0">
                <a:solidFill>
                  <a:srgbClr val="C00000"/>
                </a:solidFill>
              </a:rPr>
              <a:t>();</a:t>
            </a:r>
          </a:p>
          <a:p>
            <a:pPr>
              <a:spcBef>
                <a:spcPts val="600"/>
              </a:spcBef>
            </a:pPr>
            <a:r>
              <a:rPr lang="en-US" sz="1600" b="1" dirty="0">
                <a:solidFill>
                  <a:srgbClr val="C00000"/>
                </a:solidFill>
              </a:rPr>
              <a:t>void </a:t>
            </a:r>
            <a:r>
              <a:rPr lang="en-US" sz="1600" b="1" dirty="0" err="1">
                <a:solidFill>
                  <a:srgbClr val="C00000"/>
                </a:solidFill>
              </a:rPr>
              <a:t>STACKpush</a:t>
            </a:r>
            <a:r>
              <a:rPr lang="en-US" sz="1600" b="1" dirty="0">
                <a:solidFill>
                  <a:srgbClr val="C00000"/>
                </a:solidFill>
              </a:rPr>
              <a:t>(Item);</a:t>
            </a:r>
          </a:p>
          <a:p>
            <a:pPr>
              <a:spcBef>
                <a:spcPts val="600"/>
              </a:spcBef>
            </a:pPr>
            <a:r>
              <a:rPr lang="en-US" sz="1600" b="1" dirty="0">
                <a:solidFill>
                  <a:srgbClr val="C00000"/>
                </a:solidFill>
              </a:rPr>
              <a:t>Item </a:t>
            </a:r>
            <a:r>
              <a:rPr lang="en-US" sz="1600" b="1" dirty="0" err="1">
                <a:solidFill>
                  <a:srgbClr val="C00000"/>
                </a:solidFill>
              </a:rPr>
              <a:t>STACKpop</a:t>
            </a:r>
            <a:r>
              <a:rPr lang="en-US" sz="1600" b="1" dirty="0">
                <a:solidFill>
                  <a:srgbClr val="C00000"/>
                </a:solidFill>
              </a:rPr>
              <a:t>();</a:t>
            </a:r>
          </a:p>
          <a:p>
            <a:endParaRPr lang="en-US" dirty="0"/>
          </a:p>
        </p:txBody>
      </p:sp>
      <p:sp>
        <p:nvSpPr>
          <p:cNvPr id="126981" name="Text Box 5"/>
          <p:cNvSpPr txBox="1">
            <a:spLocks noChangeArrowheads="1"/>
          </p:cNvSpPr>
          <p:nvPr/>
        </p:nvSpPr>
        <p:spPr bwMode="auto">
          <a:xfrm>
            <a:off x="3276600" y="865763"/>
            <a:ext cx="5729318" cy="2308324"/>
          </a:xfrm>
          <a:prstGeom prst="rect">
            <a:avLst/>
          </a:prstGeom>
          <a:solidFill>
            <a:srgbClr val="EAEAEA"/>
          </a:solidFill>
          <a:ln w="9525">
            <a:noFill/>
            <a:miter lim="800000"/>
            <a:headEnd/>
            <a:tailEnd/>
          </a:ln>
          <a:effectLst/>
        </p:spPr>
        <p:txBody>
          <a:bodyPr wrap="square">
            <a:spAutoFit/>
          </a:bodyPr>
          <a:lstStyle/>
          <a:p>
            <a:r>
              <a:rPr lang="en-US" sz="1200" b="1" i="0" dirty="0" err="1">
                <a:solidFill>
                  <a:srgbClr val="000099"/>
                </a:solidFill>
                <a:latin typeface="Courier New" pitchFamily="49" charset="0"/>
                <a:cs typeface="Courier New" pitchFamily="49" charset="0"/>
              </a:rPr>
              <a:t>typedef</a:t>
            </a:r>
            <a:r>
              <a:rPr lang="en-US" sz="1200" b="1" i="0" dirty="0">
                <a:solidFill>
                  <a:srgbClr val="000099"/>
                </a:solidFill>
                <a:latin typeface="Courier New" pitchFamily="49" charset="0"/>
                <a:cs typeface="Courier New" pitchFamily="49" charset="0"/>
              </a:rPr>
              <a:t>   .... Item;</a:t>
            </a:r>
          </a:p>
          <a:p>
            <a:r>
              <a:rPr lang="en-US" sz="1200" b="1" i="0" dirty="0">
                <a:solidFill>
                  <a:srgbClr val="000099"/>
                </a:solidFill>
                <a:latin typeface="Courier New" pitchFamily="49" charset="0"/>
                <a:cs typeface="Courier New" pitchFamily="49" charset="0"/>
              </a:rPr>
              <a:t>static Item *s;</a:t>
            </a:r>
          </a:p>
          <a:p>
            <a:r>
              <a:rPr lang="en-US" sz="1200" b="1" i="0" dirty="0">
                <a:solidFill>
                  <a:srgbClr val="000099"/>
                </a:solidFill>
                <a:latin typeface="Courier New" pitchFamily="49" charset="0"/>
                <a:cs typeface="Courier New" pitchFamily="49" charset="0"/>
              </a:rPr>
              <a:t>static </a:t>
            </a:r>
            <a:r>
              <a:rPr lang="en-US" sz="1200" b="1" i="0" dirty="0" err="1">
                <a:solidFill>
                  <a:srgbClr val="000099"/>
                </a:solidFill>
                <a:latin typeface="Courier New" pitchFamily="49" charset="0"/>
                <a:cs typeface="Courier New" pitchFamily="49" charset="0"/>
              </a:rPr>
              <a:t>int</a:t>
            </a:r>
            <a:r>
              <a:rPr lang="en-US" sz="1200" b="1" i="0" dirty="0">
                <a:solidFill>
                  <a:srgbClr val="000099"/>
                </a:solidFill>
                <a:latin typeface="Courier New" pitchFamily="49" charset="0"/>
                <a:cs typeface="Courier New" pitchFamily="49" charset="0"/>
              </a:rPr>
              <a:t> </a:t>
            </a:r>
            <a:r>
              <a:rPr lang="en-US" sz="1200" b="1" i="0" dirty="0" err="1">
                <a:solidFill>
                  <a:srgbClr val="000099"/>
                </a:solidFill>
                <a:latin typeface="Courier New" pitchFamily="49" charset="0"/>
                <a:cs typeface="Courier New" pitchFamily="49" charset="0"/>
              </a:rPr>
              <a:t>maxSize</a:t>
            </a:r>
            <a:r>
              <a:rPr lang="en-US" sz="1200" b="1" i="0" dirty="0">
                <a:solidFill>
                  <a:srgbClr val="000099"/>
                </a:solidFill>
                <a:latin typeface="Courier New" pitchFamily="49" charset="0"/>
                <a:cs typeface="Courier New" pitchFamily="49" charset="0"/>
              </a:rPr>
              <a:t>;</a:t>
            </a:r>
            <a:r>
              <a:rPr lang="en-US" sz="900" b="1" i="0" dirty="0">
                <a:solidFill>
                  <a:srgbClr val="000099"/>
                </a:solidFill>
                <a:latin typeface="Courier New" pitchFamily="49" charset="0"/>
                <a:cs typeface="Courier New" pitchFamily="49" charset="0"/>
              </a:rPr>
              <a:t>//maximum number of elements that the stack could have</a:t>
            </a:r>
          </a:p>
          <a:p>
            <a:r>
              <a:rPr lang="en-US" sz="1200" b="1" dirty="0">
                <a:solidFill>
                  <a:srgbClr val="000099"/>
                </a:solidFill>
                <a:latin typeface="Courier New" pitchFamily="49" charset="0"/>
                <a:cs typeface="Courier New" pitchFamily="49" charset="0"/>
              </a:rPr>
              <a:t>static </a:t>
            </a:r>
            <a:r>
              <a:rPr lang="en-US" sz="1200" b="1" dirty="0" err="1">
                <a:solidFill>
                  <a:srgbClr val="000099"/>
                </a:solidFill>
                <a:latin typeface="Courier New" pitchFamily="49" charset="0"/>
                <a:cs typeface="Courier New" pitchFamily="49" charset="0"/>
              </a:rPr>
              <a:t>int</a:t>
            </a:r>
            <a:r>
              <a:rPr lang="en-US" sz="1200" b="1" dirty="0">
                <a:solidFill>
                  <a:srgbClr val="000099"/>
                </a:solidFill>
                <a:latin typeface="Courier New" pitchFamily="49" charset="0"/>
                <a:cs typeface="Courier New" pitchFamily="49" charset="0"/>
              </a:rPr>
              <a:t> </a:t>
            </a:r>
            <a:r>
              <a:rPr lang="en-US" sz="1200" b="1" dirty="0" err="1">
                <a:solidFill>
                  <a:srgbClr val="000099"/>
                </a:solidFill>
                <a:latin typeface="Courier New" pitchFamily="49" charset="0"/>
                <a:cs typeface="Courier New" pitchFamily="49" charset="0"/>
              </a:rPr>
              <a:t>numItems</a:t>
            </a:r>
            <a:r>
              <a:rPr lang="en-US" sz="1200" b="1" dirty="0">
                <a:solidFill>
                  <a:srgbClr val="000099"/>
                </a:solidFill>
                <a:latin typeface="Courier New" pitchFamily="49" charset="0"/>
                <a:cs typeface="Courier New" pitchFamily="49" charset="0"/>
              </a:rPr>
              <a:t>; //current number of elements on stack</a:t>
            </a:r>
            <a:endParaRPr lang="en-US" sz="1200" b="1" i="0" dirty="0">
              <a:solidFill>
                <a:srgbClr val="000099"/>
              </a:solidFill>
              <a:latin typeface="Courier New" pitchFamily="49" charset="0"/>
              <a:cs typeface="Courier New" pitchFamily="49" charset="0"/>
            </a:endParaRPr>
          </a:p>
          <a:p>
            <a:r>
              <a:rPr lang="en-US" sz="1200" b="1" i="0" dirty="0">
                <a:solidFill>
                  <a:srgbClr val="000099"/>
                </a:solidFill>
                <a:latin typeface="Courier New" pitchFamily="49" charset="0"/>
                <a:cs typeface="Courier New" pitchFamily="49" charset="0"/>
              </a:rPr>
              <a:t>void </a:t>
            </a:r>
            <a:r>
              <a:rPr lang="en-US" sz="1200" b="1" i="0" dirty="0" err="1">
                <a:solidFill>
                  <a:srgbClr val="000099"/>
                </a:solidFill>
                <a:latin typeface="Courier New" pitchFamily="49" charset="0"/>
                <a:cs typeface="Courier New" pitchFamily="49" charset="0"/>
              </a:rPr>
              <a:t>STACKinit</a:t>
            </a:r>
            <a:r>
              <a:rPr lang="en-US" sz="1200" b="1" i="0" dirty="0">
                <a:solidFill>
                  <a:srgbClr val="000099"/>
                </a:solidFill>
                <a:latin typeface="Courier New" pitchFamily="49" charset="0"/>
                <a:cs typeface="Courier New" pitchFamily="49" charset="0"/>
              </a:rPr>
              <a:t>(</a:t>
            </a:r>
            <a:r>
              <a:rPr lang="en-US" sz="1200" b="1" i="0" dirty="0" err="1">
                <a:solidFill>
                  <a:srgbClr val="000099"/>
                </a:solidFill>
                <a:latin typeface="Courier New" pitchFamily="49" charset="0"/>
                <a:cs typeface="Courier New" pitchFamily="49" charset="0"/>
              </a:rPr>
              <a:t>int</a:t>
            </a:r>
            <a:r>
              <a:rPr lang="en-US" sz="1200" b="1" i="0" dirty="0">
                <a:solidFill>
                  <a:srgbClr val="000099"/>
                </a:solidFill>
                <a:latin typeface="Courier New" pitchFamily="49" charset="0"/>
                <a:cs typeface="Courier New" pitchFamily="49" charset="0"/>
              </a:rPr>
              <a:t> </a:t>
            </a:r>
            <a:r>
              <a:rPr lang="en-US" sz="1200" b="1" i="0" dirty="0" err="1">
                <a:solidFill>
                  <a:srgbClr val="000099"/>
                </a:solidFill>
                <a:latin typeface="Courier New" pitchFamily="49" charset="0"/>
                <a:cs typeface="Courier New" pitchFamily="49" charset="0"/>
              </a:rPr>
              <a:t>maxSize</a:t>
            </a:r>
            <a:r>
              <a:rPr lang="en-US" sz="1200" b="1" i="0" dirty="0">
                <a:solidFill>
                  <a:srgbClr val="000099"/>
                </a:solidFill>
                <a:latin typeface="Courier New" pitchFamily="49" charset="0"/>
                <a:cs typeface="Courier New" pitchFamily="49" charset="0"/>
              </a:rPr>
              <a:t>)</a:t>
            </a:r>
          </a:p>
          <a:p>
            <a:r>
              <a:rPr lang="en-US" sz="1200" b="1" i="0" dirty="0">
                <a:solidFill>
                  <a:srgbClr val="000099"/>
                </a:solidFill>
                <a:latin typeface="Courier New" pitchFamily="49" charset="0"/>
                <a:cs typeface="Courier New" pitchFamily="49" charset="0"/>
              </a:rPr>
              <a:t>{ </a:t>
            </a:r>
          </a:p>
          <a:p>
            <a:r>
              <a:rPr lang="en-US" sz="1200" b="1" i="0" dirty="0">
                <a:solidFill>
                  <a:srgbClr val="000099"/>
                </a:solidFill>
                <a:latin typeface="Courier New" pitchFamily="49" charset="0"/>
                <a:cs typeface="Courier New" pitchFamily="49" charset="0"/>
              </a:rPr>
              <a:t>    s = (Item *) </a:t>
            </a:r>
            <a:r>
              <a:rPr lang="en-US" sz="1200" b="1" i="0" dirty="0" err="1">
                <a:solidFill>
                  <a:srgbClr val="000099"/>
                </a:solidFill>
                <a:latin typeface="Courier New" pitchFamily="49" charset="0"/>
                <a:cs typeface="Courier New" pitchFamily="49" charset="0"/>
              </a:rPr>
              <a:t>malloc</a:t>
            </a:r>
            <a:r>
              <a:rPr lang="en-US" sz="1200" b="1" i="0" dirty="0">
                <a:solidFill>
                  <a:srgbClr val="000099"/>
                </a:solidFill>
                <a:latin typeface="Courier New" pitchFamily="49" charset="0"/>
                <a:cs typeface="Courier New" pitchFamily="49" charset="0"/>
              </a:rPr>
              <a:t>(</a:t>
            </a:r>
            <a:r>
              <a:rPr lang="en-US" sz="1200" b="1" i="0" dirty="0" err="1">
                <a:solidFill>
                  <a:srgbClr val="000099"/>
                </a:solidFill>
                <a:latin typeface="Courier New" pitchFamily="49" charset="0"/>
                <a:cs typeface="Courier New" pitchFamily="49" charset="0"/>
              </a:rPr>
              <a:t>maxSize</a:t>
            </a:r>
            <a:r>
              <a:rPr lang="en-US" sz="1200" b="1" i="0" dirty="0">
                <a:solidFill>
                  <a:srgbClr val="000099"/>
                </a:solidFill>
                <a:latin typeface="Courier New" pitchFamily="49" charset="0"/>
                <a:cs typeface="Courier New" pitchFamily="49" charset="0"/>
              </a:rPr>
              <a:t>*</a:t>
            </a:r>
            <a:r>
              <a:rPr lang="en-US" sz="1200" b="1" i="0" dirty="0" err="1">
                <a:solidFill>
                  <a:srgbClr val="000099"/>
                </a:solidFill>
                <a:latin typeface="Courier New" pitchFamily="49" charset="0"/>
                <a:cs typeface="Courier New" pitchFamily="49" charset="0"/>
              </a:rPr>
              <a:t>sizeof</a:t>
            </a:r>
            <a:r>
              <a:rPr lang="en-US" sz="1200" b="1" i="0" dirty="0">
                <a:solidFill>
                  <a:srgbClr val="000099"/>
                </a:solidFill>
                <a:latin typeface="Courier New" pitchFamily="49" charset="0"/>
                <a:cs typeface="Courier New" pitchFamily="49" charset="0"/>
              </a:rPr>
              <a:t>(Item)); </a:t>
            </a:r>
          </a:p>
          <a:p>
            <a:r>
              <a:rPr lang="en-US" sz="1200" b="1" i="0" dirty="0">
                <a:solidFill>
                  <a:srgbClr val="000099"/>
                </a:solidFill>
                <a:latin typeface="Courier New" pitchFamily="49" charset="0"/>
                <a:cs typeface="Courier New" pitchFamily="49" charset="0"/>
              </a:rPr>
              <a:t>    N = 0;</a:t>
            </a:r>
          </a:p>
          <a:p>
            <a:r>
              <a:rPr lang="en-US" sz="1200" b="1" i="0" dirty="0">
                <a:solidFill>
                  <a:srgbClr val="000099"/>
                </a:solidFill>
                <a:latin typeface="Courier New" pitchFamily="49" charset="0"/>
                <a:cs typeface="Courier New" pitchFamily="49" charset="0"/>
              </a:rPr>
              <a:t>}</a:t>
            </a:r>
          </a:p>
          <a:p>
            <a:r>
              <a:rPr lang="en-US" sz="1200" b="1" i="0" dirty="0" err="1">
                <a:solidFill>
                  <a:srgbClr val="000099"/>
                </a:solidFill>
                <a:latin typeface="Courier New" pitchFamily="49" charset="0"/>
                <a:cs typeface="Courier New" pitchFamily="49" charset="0"/>
              </a:rPr>
              <a:t>int</a:t>
            </a:r>
            <a:r>
              <a:rPr lang="en-US" sz="1200" b="1" i="0" dirty="0">
                <a:solidFill>
                  <a:srgbClr val="000099"/>
                </a:solidFill>
                <a:latin typeface="Courier New" pitchFamily="49" charset="0"/>
                <a:cs typeface="Courier New" pitchFamily="49" charset="0"/>
              </a:rPr>
              <a:t> </a:t>
            </a:r>
            <a:r>
              <a:rPr lang="en-US" sz="1200" b="1" i="0" dirty="0" err="1">
                <a:solidFill>
                  <a:srgbClr val="000099"/>
                </a:solidFill>
                <a:latin typeface="Courier New" pitchFamily="49" charset="0"/>
                <a:cs typeface="Courier New" pitchFamily="49" charset="0"/>
              </a:rPr>
              <a:t>STACKempty</a:t>
            </a:r>
            <a:r>
              <a:rPr lang="en-US" sz="1200" b="1" i="0" dirty="0">
                <a:solidFill>
                  <a:srgbClr val="000099"/>
                </a:solidFill>
                <a:latin typeface="Courier New" pitchFamily="49" charset="0"/>
                <a:cs typeface="Courier New" pitchFamily="49" charset="0"/>
              </a:rPr>
              <a:t>(){return </a:t>
            </a:r>
            <a:r>
              <a:rPr lang="en-US" sz="1200" b="1" i="0" dirty="0" err="1">
                <a:solidFill>
                  <a:srgbClr val="000099"/>
                </a:solidFill>
                <a:latin typeface="Courier New" pitchFamily="49" charset="0"/>
                <a:cs typeface="Courier New" pitchFamily="49" charset="0"/>
              </a:rPr>
              <a:t>numItems</a:t>
            </a:r>
            <a:r>
              <a:rPr lang="en-US" sz="1200" b="1" i="0" dirty="0">
                <a:solidFill>
                  <a:srgbClr val="000099"/>
                </a:solidFill>
                <a:latin typeface="Courier New" pitchFamily="49" charset="0"/>
                <a:cs typeface="Courier New" pitchFamily="49" charset="0"/>
              </a:rPr>
              <a:t>==0;}</a:t>
            </a:r>
          </a:p>
          <a:p>
            <a:r>
              <a:rPr lang="en-US" sz="1200" b="1" dirty="0" err="1">
                <a:solidFill>
                  <a:srgbClr val="000099"/>
                </a:solidFill>
                <a:latin typeface="Courier New" pitchFamily="49" charset="0"/>
                <a:cs typeface="Courier New" pitchFamily="49" charset="0"/>
              </a:rPr>
              <a:t>int</a:t>
            </a:r>
            <a:r>
              <a:rPr lang="en-US" sz="1200" b="1" dirty="0">
                <a:solidFill>
                  <a:srgbClr val="000099"/>
                </a:solidFill>
                <a:latin typeface="Courier New" pitchFamily="49" charset="0"/>
                <a:cs typeface="Courier New" pitchFamily="49" charset="0"/>
              </a:rPr>
              <a:t> </a:t>
            </a:r>
            <a:r>
              <a:rPr lang="en-US" sz="1200" b="1" dirty="0" err="1">
                <a:solidFill>
                  <a:srgbClr val="000099"/>
                </a:solidFill>
                <a:latin typeface="Courier New" pitchFamily="49" charset="0"/>
                <a:cs typeface="Courier New" pitchFamily="49" charset="0"/>
              </a:rPr>
              <a:t>STACKfull</a:t>
            </a:r>
            <a:r>
              <a:rPr lang="en-US" sz="1200" b="1" dirty="0">
                <a:solidFill>
                  <a:srgbClr val="000099"/>
                </a:solidFill>
                <a:latin typeface="Courier New" pitchFamily="49" charset="0"/>
                <a:cs typeface="Courier New" pitchFamily="49" charset="0"/>
              </a:rPr>
              <a:t>() {return </a:t>
            </a:r>
            <a:r>
              <a:rPr lang="en-US" sz="1200" b="1" dirty="0" err="1">
                <a:solidFill>
                  <a:srgbClr val="000099"/>
                </a:solidFill>
                <a:latin typeface="Courier New" pitchFamily="49" charset="0"/>
                <a:cs typeface="Courier New" pitchFamily="49" charset="0"/>
              </a:rPr>
              <a:t>numItems</a:t>
            </a:r>
            <a:r>
              <a:rPr lang="en-US" sz="1200" b="1" dirty="0">
                <a:solidFill>
                  <a:srgbClr val="000099"/>
                </a:solidFill>
                <a:latin typeface="Courier New" pitchFamily="49" charset="0"/>
                <a:cs typeface="Courier New" pitchFamily="49" charset="0"/>
              </a:rPr>
              <a:t>==</a:t>
            </a:r>
            <a:r>
              <a:rPr lang="en-US" sz="1200" b="1" dirty="0" err="1">
                <a:solidFill>
                  <a:srgbClr val="000099"/>
                </a:solidFill>
                <a:latin typeface="Courier New" pitchFamily="49" charset="0"/>
                <a:cs typeface="Courier New" pitchFamily="49" charset="0"/>
              </a:rPr>
              <a:t>maxSize</a:t>
            </a:r>
            <a:r>
              <a:rPr lang="en-US" sz="1200" b="1" dirty="0">
                <a:solidFill>
                  <a:srgbClr val="000099"/>
                </a:solidFill>
                <a:latin typeface="Courier New" pitchFamily="49" charset="0"/>
                <a:cs typeface="Courier New" pitchFamily="49" charset="0"/>
              </a:rPr>
              <a:t>;}</a:t>
            </a:r>
          </a:p>
          <a:p>
            <a:endParaRPr lang="en-US" sz="1200" b="1" i="0" dirty="0">
              <a:solidFill>
                <a:srgbClr val="000099"/>
              </a:solidFill>
              <a:latin typeface="Courier New" pitchFamily="49" charset="0"/>
              <a:cs typeface="Courier New" pitchFamily="49" charset="0"/>
            </a:endParaRPr>
          </a:p>
        </p:txBody>
      </p:sp>
      <p:sp>
        <p:nvSpPr>
          <p:cNvPr id="2" name="Title 1"/>
          <p:cNvSpPr>
            <a:spLocks noGrp="1"/>
          </p:cNvSpPr>
          <p:nvPr>
            <p:ph type="title"/>
          </p:nvPr>
        </p:nvSpPr>
        <p:spPr>
          <a:xfrm>
            <a:off x="0" y="0"/>
            <a:ext cx="9144000" cy="838200"/>
          </a:xfrm>
        </p:spPr>
        <p:txBody>
          <a:bodyPr/>
          <a:lstStyle/>
          <a:p>
            <a:r>
              <a:rPr lang="en-US" altLang="en-US" dirty="0"/>
              <a:t>Stack: Array Implementation</a:t>
            </a:r>
            <a:endParaRPr lang="en-US" dirty="0"/>
          </a:p>
        </p:txBody>
      </p:sp>
      <p:sp>
        <p:nvSpPr>
          <p:cNvPr id="6" name="Text Box 5"/>
          <p:cNvSpPr txBox="1">
            <a:spLocks noChangeArrowheads="1"/>
          </p:cNvSpPr>
          <p:nvPr/>
        </p:nvSpPr>
        <p:spPr bwMode="auto">
          <a:xfrm>
            <a:off x="76200" y="3573462"/>
            <a:ext cx="6019800" cy="3231654"/>
          </a:xfrm>
          <a:prstGeom prst="rect">
            <a:avLst/>
          </a:prstGeom>
          <a:solidFill>
            <a:srgbClr val="EAEAEA"/>
          </a:solidFill>
          <a:ln w="9525">
            <a:noFill/>
            <a:miter lim="800000"/>
            <a:headEnd/>
            <a:tailEnd/>
          </a:ln>
          <a:effectLst/>
        </p:spPr>
        <p:txBody>
          <a:bodyPr wrap="square">
            <a:spAutoFit/>
          </a:bodyPr>
          <a:lstStyle/>
          <a:p>
            <a:r>
              <a:rPr lang="en-US" sz="1200" b="1" i="0" dirty="0">
                <a:solidFill>
                  <a:srgbClr val="000099"/>
                </a:solidFill>
                <a:latin typeface="Courier New" pitchFamily="49" charset="0"/>
                <a:cs typeface="Courier New" pitchFamily="49" charset="0"/>
              </a:rPr>
              <a:t>void </a:t>
            </a:r>
            <a:r>
              <a:rPr lang="en-US" sz="1200" b="1" i="0" dirty="0" err="1">
                <a:solidFill>
                  <a:srgbClr val="000099"/>
                </a:solidFill>
                <a:latin typeface="Courier New" pitchFamily="49" charset="0"/>
                <a:cs typeface="Courier New" pitchFamily="49" charset="0"/>
              </a:rPr>
              <a:t>STACKpush</a:t>
            </a:r>
            <a:r>
              <a:rPr lang="en-US" sz="1200" b="1" i="0" dirty="0">
                <a:solidFill>
                  <a:srgbClr val="000099"/>
                </a:solidFill>
                <a:latin typeface="Courier New" pitchFamily="49" charset="0"/>
                <a:cs typeface="Courier New" pitchFamily="49" charset="0"/>
              </a:rPr>
              <a:t>(Item item) </a:t>
            </a:r>
          </a:p>
          <a:p>
            <a:r>
              <a:rPr lang="en-US" sz="1200" b="1" i="0" dirty="0">
                <a:solidFill>
                  <a:srgbClr val="000099"/>
                </a:solidFill>
                <a:latin typeface="Courier New" pitchFamily="49" charset="0"/>
                <a:cs typeface="Courier New" pitchFamily="49" charset="0"/>
              </a:rPr>
              <a:t>{ </a:t>
            </a:r>
          </a:p>
          <a:p>
            <a:r>
              <a:rPr lang="en-US" sz="1200" b="1" dirty="0">
                <a:solidFill>
                  <a:srgbClr val="000099"/>
                </a:solidFill>
                <a:latin typeface="Courier New" pitchFamily="49" charset="0"/>
                <a:cs typeface="Courier New" pitchFamily="49" charset="0"/>
              </a:rPr>
              <a:t>   if (</a:t>
            </a:r>
            <a:r>
              <a:rPr lang="en-US" sz="1200" b="1" dirty="0" err="1">
                <a:solidFill>
                  <a:srgbClr val="000099"/>
                </a:solidFill>
                <a:latin typeface="Courier New" pitchFamily="49" charset="0"/>
                <a:cs typeface="Courier New" pitchFamily="49" charset="0"/>
              </a:rPr>
              <a:t>Stackfull</a:t>
            </a:r>
            <a:r>
              <a:rPr lang="en-US" sz="1200" b="1" dirty="0">
                <a:solidFill>
                  <a:srgbClr val="000099"/>
                </a:solidFill>
                <a:latin typeface="Courier New" pitchFamily="49" charset="0"/>
                <a:cs typeface="Courier New" pitchFamily="49" charset="0"/>
              </a:rPr>
              <a:t>()) ERROR(“Stack is full”);</a:t>
            </a:r>
          </a:p>
          <a:p>
            <a:r>
              <a:rPr lang="en-US" sz="1200" b="1" dirty="0">
                <a:solidFill>
                  <a:srgbClr val="000099"/>
                </a:solidFill>
                <a:latin typeface="Courier New" pitchFamily="49" charset="0"/>
                <a:cs typeface="Courier New" pitchFamily="49" charset="0"/>
              </a:rPr>
              <a:t>   else</a:t>
            </a:r>
          </a:p>
          <a:p>
            <a:r>
              <a:rPr lang="en-US" sz="1200" b="1" dirty="0">
                <a:solidFill>
                  <a:srgbClr val="000099"/>
                </a:solidFill>
                <a:latin typeface="Courier New" pitchFamily="49" charset="0"/>
                <a:cs typeface="Courier New" pitchFamily="49" charset="0"/>
              </a:rPr>
              <a:t>   {   </a:t>
            </a:r>
            <a:r>
              <a:rPr lang="en-US" sz="1200" b="1" i="0" dirty="0">
                <a:solidFill>
                  <a:srgbClr val="000099"/>
                </a:solidFill>
                <a:latin typeface="Courier New" pitchFamily="49" charset="0"/>
                <a:cs typeface="Courier New" pitchFamily="49" charset="0"/>
              </a:rPr>
              <a:t>s[</a:t>
            </a:r>
            <a:r>
              <a:rPr lang="en-US" sz="1200" b="1" i="0" dirty="0" err="1">
                <a:solidFill>
                  <a:srgbClr val="000099"/>
                </a:solidFill>
                <a:latin typeface="Courier New" pitchFamily="49" charset="0"/>
                <a:cs typeface="Courier New" pitchFamily="49" charset="0"/>
              </a:rPr>
              <a:t>numItems</a:t>
            </a:r>
            <a:r>
              <a:rPr lang="en-US" sz="1200" b="1" i="0" dirty="0">
                <a:solidFill>
                  <a:srgbClr val="000099"/>
                </a:solidFill>
                <a:latin typeface="Courier New" pitchFamily="49" charset="0"/>
                <a:cs typeface="Courier New" pitchFamily="49" charset="0"/>
              </a:rPr>
              <a:t>] = item;</a:t>
            </a:r>
          </a:p>
          <a:p>
            <a:r>
              <a:rPr lang="en-US" sz="1200" b="1" dirty="0">
                <a:solidFill>
                  <a:srgbClr val="000099"/>
                </a:solidFill>
                <a:latin typeface="Courier New" pitchFamily="49" charset="0"/>
                <a:cs typeface="Courier New" pitchFamily="49" charset="0"/>
              </a:rPr>
              <a:t>       </a:t>
            </a:r>
            <a:r>
              <a:rPr lang="en-US" sz="1200" b="1" dirty="0" err="1">
                <a:solidFill>
                  <a:srgbClr val="000099"/>
                </a:solidFill>
                <a:latin typeface="Courier New" pitchFamily="49" charset="0"/>
                <a:cs typeface="Courier New" pitchFamily="49" charset="0"/>
              </a:rPr>
              <a:t>numItems</a:t>
            </a:r>
            <a:r>
              <a:rPr lang="en-US" sz="1200" b="1" dirty="0">
                <a:solidFill>
                  <a:srgbClr val="000099"/>
                </a:solidFill>
                <a:latin typeface="Courier New" pitchFamily="49" charset="0"/>
                <a:cs typeface="Courier New" pitchFamily="49" charset="0"/>
              </a:rPr>
              <a:t>++;</a:t>
            </a:r>
          </a:p>
          <a:p>
            <a:r>
              <a:rPr lang="en-US" sz="1200" b="1" i="0" dirty="0">
                <a:solidFill>
                  <a:srgbClr val="000099"/>
                </a:solidFill>
                <a:latin typeface="Courier New" pitchFamily="49" charset="0"/>
                <a:cs typeface="Courier New" pitchFamily="49" charset="0"/>
              </a:rPr>
              <a:t>   }</a:t>
            </a:r>
          </a:p>
          <a:p>
            <a:r>
              <a:rPr lang="en-US" sz="1200" b="1" i="0" dirty="0">
                <a:solidFill>
                  <a:srgbClr val="000099"/>
                </a:solidFill>
                <a:latin typeface="Courier New" pitchFamily="49" charset="0"/>
                <a:cs typeface="Courier New" pitchFamily="49" charset="0"/>
              </a:rPr>
              <a:t>}</a:t>
            </a:r>
          </a:p>
          <a:p>
            <a:r>
              <a:rPr lang="en-US" sz="1200" b="1" i="0" dirty="0">
                <a:solidFill>
                  <a:srgbClr val="000099"/>
                </a:solidFill>
                <a:latin typeface="Courier New" pitchFamily="49" charset="0"/>
                <a:cs typeface="Courier New" pitchFamily="49" charset="0"/>
              </a:rPr>
              <a:t>Item </a:t>
            </a:r>
            <a:r>
              <a:rPr lang="en-US" sz="1200" b="1" i="0" dirty="0" err="1">
                <a:solidFill>
                  <a:srgbClr val="000099"/>
                </a:solidFill>
                <a:latin typeface="Courier New" pitchFamily="49" charset="0"/>
                <a:cs typeface="Courier New" pitchFamily="49" charset="0"/>
              </a:rPr>
              <a:t>STACKpop</a:t>
            </a:r>
            <a:r>
              <a:rPr lang="en-US" sz="1200" b="1" i="0" dirty="0">
                <a:solidFill>
                  <a:srgbClr val="000099"/>
                </a:solidFill>
                <a:latin typeface="Courier New" pitchFamily="49" charset="0"/>
                <a:cs typeface="Courier New" pitchFamily="49" charset="0"/>
              </a:rPr>
              <a:t>()</a:t>
            </a:r>
          </a:p>
          <a:p>
            <a:r>
              <a:rPr lang="en-US" sz="1200" b="1" i="0" dirty="0">
                <a:solidFill>
                  <a:srgbClr val="000099"/>
                </a:solidFill>
                <a:latin typeface="Courier New" pitchFamily="49" charset="0"/>
                <a:cs typeface="Courier New" pitchFamily="49" charset="0"/>
              </a:rPr>
              <a:t>{ </a:t>
            </a:r>
          </a:p>
          <a:p>
            <a:r>
              <a:rPr lang="en-US" sz="1200" b="1" dirty="0">
                <a:solidFill>
                  <a:srgbClr val="000099"/>
                </a:solidFill>
                <a:latin typeface="Courier New" pitchFamily="49" charset="0"/>
                <a:cs typeface="Courier New" pitchFamily="49" charset="0"/>
              </a:rPr>
              <a:t>   if (</a:t>
            </a:r>
            <a:r>
              <a:rPr lang="en-US" sz="1200" b="1" dirty="0" err="1">
                <a:solidFill>
                  <a:srgbClr val="000099"/>
                </a:solidFill>
                <a:latin typeface="Courier New" pitchFamily="49" charset="0"/>
                <a:cs typeface="Courier New" pitchFamily="49" charset="0"/>
              </a:rPr>
              <a:t>STACKempty</a:t>
            </a:r>
            <a:r>
              <a:rPr lang="en-US" sz="1200" b="1" dirty="0">
                <a:solidFill>
                  <a:srgbClr val="000099"/>
                </a:solidFill>
                <a:latin typeface="Courier New" pitchFamily="49" charset="0"/>
                <a:cs typeface="Courier New" pitchFamily="49" charset="0"/>
              </a:rPr>
              <a:t>()) ERROR(“Stack is empty”)</a:t>
            </a:r>
          </a:p>
          <a:p>
            <a:r>
              <a:rPr lang="en-US" sz="1200" b="1" i="0" dirty="0">
                <a:solidFill>
                  <a:srgbClr val="000099"/>
                </a:solidFill>
                <a:latin typeface="Courier New" pitchFamily="49" charset="0"/>
                <a:cs typeface="Courier New" pitchFamily="49" charset="0"/>
              </a:rPr>
              <a:t>   else </a:t>
            </a:r>
          </a:p>
          <a:p>
            <a:r>
              <a:rPr lang="en-US" sz="1200" b="1" dirty="0">
                <a:solidFill>
                  <a:srgbClr val="000099"/>
                </a:solidFill>
                <a:latin typeface="Courier New" pitchFamily="49" charset="0"/>
                <a:cs typeface="Courier New" pitchFamily="49" charset="0"/>
              </a:rPr>
              <a:t>   {</a:t>
            </a:r>
          </a:p>
          <a:p>
            <a:r>
              <a:rPr lang="en-US" sz="1200" b="1" dirty="0">
                <a:solidFill>
                  <a:srgbClr val="000099"/>
                </a:solidFill>
                <a:latin typeface="Courier New" pitchFamily="49" charset="0"/>
                <a:cs typeface="Courier New" pitchFamily="49" charset="0"/>
              </a:rPr>
              <a:t>      </a:t>
            </a:r>
            <a:r>
              <a:rPr lang="en-US" sz="1200" b="1" dirty="0" err="1">
                <a:solidFill>
                  <a:srgbClr val="000099"/>
                </a:solidFill>
                <a:latin typeface="Courier New" pitchFamily="49" charset="0"/>
                <a:cs typeface="Courier New" pitchFamily="49" charset="0"/>
              </a:rPr>
              <a:t>numItems</a:t>
            </a:r>
            <a:r>
              <a:rPr lang="en-US" sz="1200" b="1" dirty="0">
                <a:solidFill>
                  <a:srgbClr val="000099"/>
                </a:solidFill>
                <a:latin typeface="Courier New" pitchFamily="49" charset="0"/>
                <a:cs typeface="Courier New" pitchFamily="49" charset="0"/>
              </a:rPr>
              <a:t>--;</a:t>
            </a:r>
          </a:p>
          <a:p>
            <a:r>
              <a:rPr lang="en-US" sz="1200" b="1" dirty="0">
                <a:solidFill>
                  <a:srgbClr val="000099"/>
                </a:solidFill>
                <a:latin typeface="Courier New" pitchFamily="49" charset="0"/>
                <a:cs typeface="Courier New" pitchFamily="49" charset="0"/>
              </a:rPr>
              <a:t>      return s[numItems+1];</a:t>
            </a:r>
          </a:p>
          <a:p>
            <a:r>
              <a:rPr lang="en-US" sz="1200" b="1" dirty="0">
                <a:solidFill>
                  <a:srgbClr val="000099"/>
                </a:solidFill>
                <a:latin typeface="Courier New" pitchFamily="49" charset="0"/>
                <a:cs typeface="Courier New" pitchFamily="49" charset="0"/>
              </a:rPr>
              <a:t>   }</a:t>
            </a:r>
            <a:endParaRPr lang="en-US" sz="1200" b="1" i="0" dirty="0">
              <a:solidFill>
                <a:srgbClr val="000099"/>
              </a:solidFill>
              <a:latin typeface="Courier New" pitchFamily="49" charset="0"/>
              <a:cs typeface="Courier New" pitchFamily="49" charset="0"/>
            </a:endParaRPr>
          </a:p>
          <a:p>
            <a:r>
              <a:rPr lang="en-US" sz="1200" b="1" i="0" dirty="0">
                <a:solidFill>
                  <a:srgbClr val="000099"/>
                </a:solidFill>
                <a:latin typeface="Courier New" pitchFamily="49" charset="0"/>
                <a:cs typeface="Courier New" pitchFamily="49" charset="0"/>
              </a:rPr>
              <a:t>}</a:t>
            </a:r>
          </a:p>
        </p:txBody>
      </p:sp>
    </p:spTree>
    <p:extLst>
      <p:ext uri="{BB962C8B-B14F-4D97-AF65-F5344CB8AC3E}">
        <p14:creationId xmlns:p14="http://schemas.microsoft.com/office/powerpoint/2010/main" val="27629039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0" y="0"/>
            <a:ext cx="9144000" cy="838200"/>
          </a:xfrm>
        </p:spPr>
        <p:txBody>
          <a:bodyPr/>
          <a:lstStyle/>
          <a:p>
            <a:r>
              <a:rPr lang="en-US" altLang="en-US" dirty="0"/>
              <a:t>Array Implementation Summary</a:t>
            </a:r>
          </a:p>
        </p:txBody>
      </p:sp>
      <p:sp>
        <p:nvSpPr>
          <p:cNvPr id="53251" name="Rectangle 3"/>
          <p:cNvSpPr>
            <a:spLocks noGrp="1" noChangeArrowheads="1"/>
          </p:cNvSpPr>
          <p:nvPr>
            <p:ph type="body" idx="1"/>
          </p:nvPr>
        </p:nvSpPr>
        <p:spPr>
          <a:xfrm>
            <a:off x="0" y="838200"/>
            <a:ext cx="9144000" cy="4835525"/>
          </a:xfrm>
        </p:spPr>
        <p:txBody>
          <a:bodyPr/>
          <a:lstStyle/>
          <a:p>
            <a:r>
              <a:rPr lang="en-US" altLang="en-US" sz="2000" dirty="0">
                <a:latin typeface="Times" panose="02020603050405020304" pitchFamily="18" charset="0"/>
                <a:cs typeface="Times" panose="02020603050405020304" pitchFamily="18" charset="0"/>
              </a:rPr>
              <a:t>Advantages</a:t>
            </a:r>
          </a:p>
          <a:p>
            <a:pPr lvl="1"/>
            <a:r>
              <a:rPr lang="en-US" altLang="en-US" sz="2000" dirty="0">
                <a:latin typeface="Times" panose="02020603050405020304" pitchFamily="18" charset="0"/>
                <a:cs typeface="Times" panose="02020603050405020304" pitchFamily="18" charset="0"/>
              </a:rPr>
              <a:t>Easy to implement</a:t>
            </a:r>
          </a:p>
          <a:p>
            <a:pPr lvl="1"/>
            <a:r>
              <a:rPr lang="en-US" altLang="en-US" sz="2000" dirty="0">
                <a:latin typeface="Times" panose="02020603050405020304" pitchFamily="18" charset="0"/>
                <a:cs typeface="Times" panose="02020603050405020304" pitchFamily="18" charset="0"/>
              </a:rPr>
              <a:t>best performance: push and pop can be performed in O(1) time</a:t>
            </a:r>
          </a:p>
          <a:p>
            <a:r>
              <a:rPr lang="en-US" altLang="en-US" sz="2000" dirty="0">
                <a:latin typeface="Times" panose="02020603050405020304" pitchFamily="18" charset="0"/>
                <a:cs typeface="Times" panose="02020603050405020304" pitchFamily="18" charset="0"/>
              </a:rPr>
              <a:t>Disadvantage</a:t>
            </a:r>
          </a:p>
          <a:p>
            <a:pPr lvl="1"/>
            <a:r>
              <a:rPr lang="en-US" altLang="en-US" sz="2000" dirty="0">
                <a:latin typeface="Times" panose="02020603050405020304" pitchFamily="18" charset="0"/>
                <a:cs typeface="Times" panose="02020603050405020304" pitchFamily="18" charset="0"/>
              </a:rPr>
              <a:t>fixed size: the size of the array must be initially specified because</a:t>
            </a:r>
          </a:p>
          <a:p>
            <a:pPr lvl="2">
              <a:lnSpc>
                <a:spcPct val="90000"/>
              </a:lnSpc>
            </a:pPr>
            <a:r>
              <a:rPr lang="en-US" altLang="en-US" sz="1800" dirty="0">
                <a:latin typeface="Times" panose="02020603050405020304" pitchFamily="18" charset="0"/>
                <a:cs typeface="Times" panose="02020603050405020304" pitchFamily="18" charset="0"/>
              </a:rPr>
              <a:t>The array size must be known when the array is created and is fixed, so that the right amount of memory can be reserved</a:t>
            </a:r>
          </a:p>
          <a:p>
            <a:pPr lvl="2">
              <a:lnSpc>
                <a:spcPct val="90000"/>
              </a:lnSpc>
            </a:pPr>
            <a:r>
              <a:rPr lang="en-US" altLang="en-US" sz="1800" dirty="0">
                <a:latin typeface="Times" panose="02020603050405020304" pitchFamily="18" charset="0"/>
                <a:cs typeface="Times" panose="02020603050405020304" pitchFamily="18" charset="0"/>
              </a:rPr>
              <a:t>Once the array is full no new items can be inserted</a:t>
            </a:r>
          </a:p>
          <a:p>
            <a:pPr>
              <a:lnSpc>
                <a:spcPct val="90000"/>
              </a:lnSpc>
            </a:pPr>
            <a:r>
              <a:rPr lang="en-US" altLang="en-US" sz="2000" dirty="0">
                <a:latin typeface="Times" panose="02020603050405020304" pitchFamily="18" charset="0"/>
                <a:cs typeface="Times" panose="02020603050405020304" pitchFamily="18" charset="0"/>
              </a:rPr>
              <a:t>If the maximum size of the stack is not known (or is much larger than the expected size) a dynamic array can be used</a:t>
            </a:r>
          </a:p>
          <a:p>
            <a:pPr lvl="1">
              <a:lnSpc>
                <a:spcPct val="90000"/>
              </a:lnSpc>
            </a:pPr>
            <a:r>
              <a:rPr lang="en-US" altLang="en-US" sz="2000" dirty="0">
                <a:latin typeface="Times" panose="02020603050405020304" pitchFamily="18" charset="0"/>
                <a:cs typeface="Times" panose="02020603050405020304" pitchFamily="18" charset="0"/>
              </a:rPr>
              <a:t>But occasionally push will take O(</a:t>
            </a:r>
            <a:r>
              <a:rPr lang="en-US" altLang="en-US" sz="2000" i="1" dirty="0">
                <a:latin typeface="Times" panose="02020603050405020304" pitchFamily="18" charset="0"/>
                <a:cs typeface="Times" panose="02020603050405020304" pitchFamily="18" charset="0"/>
              </a:rPr>
              <a:t>n</a:t>
            </a:r>
            <a:r>
              <a:rPr lang="en-US" altLang="en-US" sz="2000" dirty="0">
                <a:latin typeface="Times" panose="02020603050405020304" pitchFamily="18" charset="0"/>
                <a:cs typeface="Times" panose="02020603050405020304" pitchFamily="18" charset="0"/>
              </a:rPr>
              <a:t>) time</a:t>
            </a:r>
          </a:p>
        </p:txBody>
      </p:sp>
      <p:grpSp>
        <p:nvGrpSpPr>
          <p:cNvPr id="4" name="Group 6"/>
          <p:cNvGrpSpPr>
            <a:grpSpLocks/>
          </p:cNvGrpSpPr>
          <p:nvPr/>
        </p:nvGrpSpPr>
        <p:grpSpPr bwMode="auto">
          <a:xfrm>
            <a:off x="762000" y="4876801"/>
            <a:ext cx="7391400" cy="814387"/>
            <a:chOff x="912" y="3435"/>
            <a:chExt cx="4656" cy="513"/>
          </a:xfrm>
        </p:grpSpPr>
        <p:sp>
          <p:nvSpPr>
            <p:cNvPr id="5" name="Rectangle 7"/>
            <p:cNvSpPr>
              <a:spLocks noChangeArrowheads="1"/>
            </p:cNvSpPr>
            <p:nvPr/>
          </p:nvSpPr>
          <p:spPr bwMode="auto">
            <a:xfrm>
              <a:off x="4560" y="3512"/>
              <a:ext cx="720" cy="232"/>
            </a:xfrm>
            <a:prstGeom prst="rect">
              <a:avLst/>
            </a:prstGeom>
            <a:solidFill>
              <a:schemeClr val="accent1"/>
            </a:solidFill>
            <a:ln w="9525">
              <a:noFill/>
              <a:miter lim="800000"/>
              <a:headEnd/>
              <a:tailEnd/>
            </a:ln>
            <a:effectLst/>
          </p:spPr>
          <p:txBody>
            <a:bodyPr wrap="none" anchor="ctr"/>
            <a:lstStyle/>
            <a:p>
              <a:endParaRPr lang="en-US" sz="2000"/>
            </a:p>
          </p:txBody>
        </p:sp>
        <p:sp>
          <p:nvSpPr>
            <p:cNvPr id="6" name="Freeform 8"/>
            <p:cNvSpPr>
              <a:spLocks/>
            </p:cNvSpPr>
            <p:nvPr/>
          </p:nvSpPr>
          <p:spPr bwMode="auto">
            <a:xfrm>
              <a:off x="3600" y="3515"/>
              <a:ext cx="951" cy="239"/>
            </a:xfrm>
            <a:custGeom>
              <a:avLst/>
              <a:gdLst/>
              <a:ahLst/>
              <a:cxnLst>
                <a:cxn ang="0">
                  <a:pos x="951" y="239"/>
                </a:cxn>
                <a:cxn ang="0">
                  <a:pos x="951" y="0"/>
                </a:cxn>
                <a:cxn ang="0">
                  <a:pos x="0" y="0"/>
                </a:cxn>
                <a:cxn ang="0">
                  <a:pos x="24" y="103"/>
                </a:cxn>
                <a:cxn ang="0">
                  <a:pos x="104" y="143"/>
                </a:cxn>
                <a:cxn ang="0">
                  <a:pos x="120" y="239"/>
                </a:cxn>
                <a:cxn ang="0">
                  <a:pos x="951" y="239"/>
                </a:cxn>
              </a:cxnLst>
              <a:rect l="0" t="0" r="r" b="b"/>
              <a:pathLst>
                <a:path w="951" h="239">
                  <a:moveTo>
                    <a:pt x="951" y="239"/>
                  </a:moveTo>
                  <a:lnTo>
                    <a:pt x="951" y="0"/>
                  </a:lnTo>
                  <a:lnTo>
                    <a:pt x="0" y="0"/>
                  </a:lnTo>
                  <a:lnTo>
                    <a:pt x="24" y="103"/>
                  </a:lnTo>
                  <a:lnTo>
                    <a:pt x="104" y="143"/>
                  </a:lnTo>
                  <a:lnTo>
                    <a:pt x="120" y="239"/>
                  </a:lnTo>
                  <a:lnTo>
                    <a:pt x="951" y="239"/>
                  </a:lnTo>
                  <a:close/>
                </a:path>
              </a:pathLst>
            </a:custGeom>
            <a:solidFill>
              <a:schemeClr val="accent1"/>
            </a:solidFill>
            <a:ln w="9525">
              <a:solidFill>
                <a:schemeClr val="tx1"/>
              </a:solidFill>
              <a:round/>
              <a:headEnd/>
              <a:tailEnd/>
            </a:ln>
          </p:spPr>
          <p:txBody>
            <a:bodyPr/>
            <a:lstStyle/>
            <a:p>
              <a:endParaRPr lang="en-US" sz="2000"/>
            </a:p>
          </p:txBody>
        </p:sp>
        <p:sp>
          <p:nvSpPr>
            <p:cNvPr id="7" name="Freeform 9"/>
            <p:cNvSpPr>
              <a:spLocks/>
            </p:cNvSpPr>
            <p:nvPr/>
          </p:nvSpPr>
          <p:spPr bwMode="auto">
            <a:xfrm>
              <a:off x="1200" y="3515"/>
              <a:ext cx="1879" cy="239"/>
            </a:xfrm>
            <a:custGeom>
              <a:avLst/>
              <a:gdLst/>
              <a:ahLst/>
              <a:cxnLst>
                <a:cxn ang="0">
                  <a:pos x="0" y="0"/>
                </a:cxn>
                <a:cxn ang="0">
                  <a:pos x="0" y="239"/>
                </a:cxn>
                <a:cxn ang="0">
                  <a:pos x="1879" y="239"/>
                </a:cxn>
                <a:cxn ang="0">
                  <a:pos x="1863" y="135"/>
                </a:cxn>
                <a:cxn ang="0">
                  <a:pos x="1783" y="79"/>
                </a:cxn>
                <a:cxn ang="0">
                  <a:pos x="1767" y="0"/>
                </a:cxn>
                <a:cxn ang="0">
                  <a:pos x="0" y="0"/>
                </a:cxn>
              </a:cxnLst>
              <a:rect l="0" t="0" r="r" b="b"/>
              <a:pathLst>
                <a:path w="1879" h="239">
                  <a:moveTo>
                    <a:pt x="0" y="0"/>
                  </a:moveTo>
                  <a:lnTo>
                    <a:pt x="0" y="239"/>
                  </a:lnTo>
                  <a:lnTo>
                    <a:pt x="1879" y="239"/>
                  </a:lnTo>
                  <a:lnTo>
                    <a:pt x="1863" y="135"/>
                  </a:lnTo>
                  <a:lnTo>
                    <a:pt x="1783" y="79"/>
                  </a:lnTo>
                  <a:lnTo>
                    <a:pt x="1767" y="0"/>
                  </a:lnTo>
                  <a:lnTo>
                    <a:pt x="0" y="0"/>
                  </a:lnTo>
                  <a:close/>
                </a:path>
              </a:pathLst>
            </a:custGeom>
            <a:solidFill>
              <a:schemeClr val="accent1"/>
            </a:solidFill>
            <a:ln w="9525">
              <a:solidFill>
                <a:schemeClr val="tx1"/>
              </a:solidFill>
              <a:round/>
              <a:headEnd/>
              <a:tailEnd/>
            </a:ln>
          </p:spPr>
          <p:txBody>
            <a:bodyPr/>
            <a:lstStyle/>
            <a:p>
              <a:endParaRPr lang="en-US" sz="2000"/>
            </a:p>
          </p:txBody>
        </p:sp>
        <p:sp>
          <p:nvSpPr>
            <p:cNvPr id="8" name="Rectangle 10"/>
            <p:cNvSpPr>
              <a:spLocks noChangeArrowheads="1"/>
            </p:cNvSpPr>
            <p:nvPr/>
          </p:nvSpPr>
          <p:spPr bwMode="auto">
            <a:xfrm>
              <a:off x="2967" y="3507"/>
              <a:ext cx="8" cy="16"/>
            </a:xfrm>
            <a:prstGeom prst="rect">
              <a:avLst/>
            </a:prstGeom>
            <a:solidFill>
              <a:schemeClr val="tx1"/>
            </a:solidFill>
            <a:ln w="9525">
              <a:solidFill>
                <a:schemeClr val="tx1"/>
              </a:solidFill>
              <a:miter lim="800000"/>
              <a:headEnd/>
              <a:tailEnd/>
            </a:ln>
          </p:spPr>
          <p:txBody>
            <a:bodyPr/>
            <a:lstStyle/>
            <a:p>
              <a:endParaRPr lang="en-US" sz="2000"/>
            </a:p>
          </p:txBody>
        </p:sp>
        <p:sp>
          <p:nvSpPr>
            <p:cNvPr id="9" name="Rectangle 11"/>
            <p:cNvSpPr>
              <a:spLocks noChangeArrowheads="1"/>
            </p:cNvSpPr>
            <p:nvPr/>
          </p:nvSpPr>
          <p:spPr bwMode="auto">
            <a:xfrm>
              <a:off x="1192" y="3507"/>
              <a:ext cx="1775" cy="16"/>
            </a:xfrm>
            <a:prstGeom prst="rect">
              <a:avLst/>
            </a:prstGeom>
            <a:solidFill>
              <a:schemeClr val="tx1"/>
            </a:solidFill>
            <a:ln w="9525">
              <a:solidFill>
                <a:schemeClr val="tx1"/>
              </a:solidFill>
              <a:miter lim="800000"/>
              <a:headEnd/>
              <a:tailEnd/>
            </a:ln>
          </p:spPr>
          <p:txBody>
            <a:bodyPr/>
            <a:lstStyle/>
            <a:p>
              <a:endParaRPr lang="en-US" sz="2000"/>
            </a:p>
          </p:txBody>
        </p:sp>
        <p:sp>
          <p:nvSpPr>
            <p:cNvPr id="10" name="Rectangle 12"/>
            <p:cNvSpPr>
              <a:spLocks noChangeArrowheads="1"/>
            </p:cNvSpPr>
            <p:nvPr/>
          </p:nvSpPr>
          <p:spPr bwMode="auto">
            <a:xfrm>
              <a:off x="1192" y="3515"/>
              <a:ext cx="16" cy="247"/>
            </a:xfrm>
            <a:prstGeom prst="rect">
              <a:avLst/>
            </a:prstGeom>
            <a:solidFill>
              <a:schemeClr val="tx1"/>
            </a:solidFill>
            <a:ln w="9525">
              <a:solidFill>
                <a:schemeClr val="tx1"/>
              </a:solidFill>
              <a:miter lim="800000"/>
              <a:headEnd/>
              <a:tailEnd/>
            </a:ln>
          </p:spPr>
          <p:txBody>
            <a:bodyPr/>
            <a:lstStyle/>
            <a:p>
              <a:endParaRPr lang="en-US" sz="2000"/>
            </a:p>
          </p:txBody>
        </p:sp>
        <p:sp>
          <p:nvSpPr>
            <p:cNvPr id="11" name="Rectangle 13"/>
            <p:cNvSpPr>
              <a:spLocks noChangeArrowheads="1"/>
            </p:cNvSpPr>
            <p:nvPr/>
          </p:nvSpPr>
          <p:spPr bwMode="auto">
            <a:xfrm>
              <a:off x="3079" y="3746"/>
              <a:ext cx="8" cy="16"/>
            </a:xfrm>
            <a:prstGeom prst="rect">
              <a:avLst/>
            </a:prstGeom>
            <a:solidFill>
              <a:schemeClr val="tx1"/>
            </a:solidFill>
            <a:ln w="9525">
              <a:solidFill>
                <a:schemeClr val="tx1"/>
              </a:solidFill>
              <a:miter lim="800000"/>
              <a:headEnd/>
              <a:tailEnd/>
            </a:ln>
          </p:spPr>
          <p:txBody>
            <a:bodyPr/>
            <a:lstStyle/>
            <a:p>
              <a:endParaRPr lang="en-US" sz="2000"/>
            </a:p>
          </p:txBody>
        </p:sp>
        <p:sp>
          <p:nvSpPr>
            <p:cNvPr id="12" name="Rectangle 14"/>
            <p:cNvSpPr>
              <a:spLocks noChangeArrowheads="1"/>
            </p:cNvSpPr>
            <p:nvPr/>
          </p:nvSpPr>
          <p:spPr bwMode="auto">
            <a:xfrm>
              <a:off x="1200" y="3746"/>
              <a:ext cx="1879" cy="16"/>
            </a:xfrm>
            <a:prstGeom prst="rect">
              <a:avLst/>
            </a:prstGeom>
            <a:solidFill>
              <a:schemeClr val="tx1"/>
            </a:solidFill>
            <a:ln w="9525">
              <a:solidFill>
                <a:schemeClr val="tx1"/>
              </a:solidFill>
              <a:miter lim="800000"/>
              <a:headEnd/>
              <a:tailEnd/>
            </a:ln>
          </p:spPr>
          <p:txBody>
            <a:bodyPr/>
            <a:lstStyle/>
            <a:p>
              <a:endParaRPr lang="en-US" sz="2000"/>
            </a:p>
          </p:txBody>
        </p:sp>
        <p:sp>
          <p:nvSpPr>
            <p:cNvPr id="13" name="Rectangle 15"/>
            <p:cNvSpPr>
              <a:spLocks noChangeArrowheads="1"/>
            </p:cNvSpPr>
            <p:nvPr/>
          </p:nvSpPr>
          <p:spPr bwMode="auto">
            <a:xfrm>
              <a:off x="3599" y="3507"/>
              <a:ext cx="8" cy="16"/>
            </a:xfrm>
            <a:prstGeom prst="rect">
              <a:avLst/>
            </a:prstGeom>
            <a:solidFill>
              <a:schemeClr val="tx1"/>
            </a:solidFill>
            <a:ln w="9525">
              <a:solidFill>
                <a:schemeClr val="tx1"/>
              </a:solidFill>
              <a:miter lim="800000"/>
              <a:headEnd/>
              <a:tailEnd/>
            </a:ln>
          </p:spPr>
          <p:txBody>
            <a:bodyPr/>
            <a:lstStyle/>
            <a:p>
              <a:endParaRPr lang="en-US" sz="2000"/>
            </a:p>
          </p:txBody>
        </p:sp>
        <p:sp>
          <p:nvSpPr>
            <p:cNvPr id="14" name="Rectangle 16"/>
            <p:cNvSpPr>
              <a:spLocks noChangeArrowheads="1"/>
            </p:cNvSpPr>
            <p:nvPr/>
          </p:nvSpPr>
          <p:spPr bwMode="auto">
            <a:xfrm>
              <a:off x="3607" y="3507"/>
              <a:ext cx="1663" cy="16"/>
            </a:xfrm>
            <a:prstGeom prst="rect">
              <a:avLst/>
            </a:prstGeom>
            <a:solidFill>
              <a:schemeClr val="tx1"/>
            </a:solidFill>
            <a:ln w="9525">
              <a:solidFill>
                <a:schemeClr val="tx1"/>
              </a:solidFill>
              <a:miter lim="800000"/>
              <a:headEnd/>
              <a:tailEnd/>
            </a:ln>
          </p:spPr>
          <p:txBody>
            <a:bodyPr/>
            <a:lstStyle/>
            <a:p>
              <a:endParaRPr lang="en-US" sz="2000"/>
            </a:p>
          </p:txBody>
        </p:sp>
        <p:sp>
          <p:nvSpPr>
            <p:cNvPr id="15" name="Rectangle 17"/>
            <p:cNvSpPr>
              <a:spLocks noChangeArrowheads="1"/>
            </p:cNvSpPr>
            <p:nvPr/>
          </p:nvSpPr>
          <p:spPr bwMode="auto">
            <a:xfrm>
              <a:off x="5254" y="3515"/>
              <a:ext cx="16" cy="247"/>
            </a:xfrm>
            <a:prstGeom prst="rect">
              <a:avLst/>
            </a:prstGeom>
            <a:solidFill>
              <a:schemeClr val="tx1"/>
            </a:solidFill>
            <a:ln w="9525">
              <a:solidFill>
                <a:schemeClr val="tx1"/>
              </a:solidFill>
              <a:miter lim="800000"/>
              <a:headEnd/>
              <a:tailEnd/>
            </a:ln>
          </p:spPr>
          <p:txBody>
            <a:bodyPr/>
            <a:lstStyle/>
            <a:p>
              <a:endParaRPr lang="en-US" sz="2000"/>
            </a:p>
          </p:txBody>
        </p:sp>
        <p:sp>
          <p:nvSpPr>
            <p:cNvPr id="16" name="Rectangle 18"/>
            <p:cNvSpPr>
              <a:spLocks noChangeArrowheads="1"/>
            </p:cNvSpPr>
            <p:nvPr/>
          </p:nvSpPr>
          <p:spPr bwMode="auto">
            <a:xfrm>
              <a:off x="3703" y="3746"/>
              <a:ext cx="8" cy="16"/>
            </a:xfrm>
            <a:prstGeom prst="rect">
              <a:avLst/>
            </a:prstGeom>
            <a:solidFill>
              <a:schemeClr val="tx1"/>
            </a:solidFill>
            <a:ln w="9525">
              <a:solidFill>
                <a:schemeClr val="tx1"/>
              </a:solidFill>
              <a:miter lim="800000"/>
              <a:headEnd/>
              <a:tailEnd/>
            </a:ln>
          </p:spPr>
          <p:txBody>
            <a:bodyPr/>
            <a:lstStyle/>
            <a:p>
              <a:endParaRPr lang="en-US" sz="2000"/>
            </a:p>
          </p:txBody>
        </p:sp>
        <p:sp>
          <p:nvSpPr>
            <p:cNvPr id="17" name="Rectangle 19"/>
            <p:cNvSpPr>
              <a:spLocks noChangeArrowheads="1"/>
            </p:cNvSpPr>
            <p:nvPr/>
          </p:nvSpPr>
          <p:spPr bwMode="auto">
            <a:xfrm>
              <a:off x="3711" y="3746"/>
              <a:ext cx="1551" cy="16"/>
            </a:xfrm>
            <a:prstGeom prst="rect">
              <a:avLst/>
            </a:prstGeom>
            <a:solidFill>
              <a:schemeClr val="tx1"/>
            </a:solidFill>
            <a:ln w="9525">
              <a:solidFill>
                <a:schemeClr val="tx1"/>
              </a:solidFill>
              <a:miter lim="800000"/>
              <a:headEnd/>
              <a:tailEnd/>
            </a:ln>
          </p:spPr>
          <p:txBody>
            <a:bodyPr/>
            <a:lstStyle/>
            <a:p>
              <a:endParaRPr lang="en-US" sz="2000"/>
            </a:p>
          </p:txBody>
        </p:sp>
        <p:sp>
          <p:nvSpPr>
            <p:cNvPr id="18" name="Rectangle 20"/>
            <p:cNvSpPr>
              <a:spLocks noChangeArrowheads="1"/>
            </p:cNvSpPr>
            <p:nvPr/>
          </p:nvSpPr>
          <p:spPr bwMode="auto">
            <a:xfrm>
              <a:off x="1440"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19" name="Rectangle 21"/>
            <p:cNvSpPr>
              <a:spLocks noChangeArrowheads="1"/>
            </p:cNvSpPr>
            <p:nvPr/>
          </p:nvSpPr>
          <p:spPr bwMode="auto">
            <a:xfrm>
              <a:off x="1440"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0" name="Rectangle 22"/>
            <p:cNvSpPr>
              <a:spLocks noChangeArrowheads="1"/>
            </p:cNvSpPr>
            <p:nvPr/>
          </p:nvSpPr>
          <p:spPr bwMode="auto">
            <a:xfrm>
              <a:off x="1440"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21" name="Rectangle 23"/>
            <p:cNvSpPr>
              <a:spLocks noChangeArrowheads="1"/>
            </p:cNvSpPr>
            <p:nvPr/>
          </p:nvSpPr>
          <p:spPr bwMode="auto">
            <a:xfrm>
              <a:off x="1680"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2" name="Rectangle 24"/>
            <p:cNvSpPr>
              <a:spLocks noChangeArrowheads="1"/>
            </p:cNvSpPr>
            <p:nvPr/>
          </p:nvSpPr>
          <p:spPr bwMode="auto">
            <a:xfrm>
              <a:off x="1680"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3" name="Rectangle 25"/>
            <p:cNvSpPr>
              <a:spLocks noChangeArrowheads="1"/>
            </p:cNvSpPr>
            <p:nvPr/>
          </p:nvSpPr>
          <p:spPr bwMode="auto">
            <a:xfrm>
              <a:off x="1680"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24" name="Rectangle 26"/>
            <p:cNvSpPr>
              <a:spLocks noChangeArrowheads="1"/>
            </p:cNvSpPr>
            <p:nvPr/>
          </p:nvSpPr>
          <p:spPr bwMode="auto">
            <a:xfrm>
              <a:off x="239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5" name="Rectangle 27"/>
            <p:cNvSpPr>
              <a:spLocks noChangeArrowheads="1"/>
            </p:cNvSpPr>
            <p:nvPr/>
          </p:nvSpPr>
          <p:spPr bwMode="auto">
            <a:xfrm>
              <a:off x="239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6" name="Rectangle 28"/>
            <p:cNvSpPr>
              <a:spLocks noChangeArrowheads="1"/>
            </p:cNvSpPr>
            <p:nvPr/>
          </p:nvSpPr>
          <p:spPr bwMode="auto">
            <a:xfrm>
              <a:off x="2399"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27" name="Rectangle 29"/>
            <p:cNvSpPr>
              <a:spLocks noChangeArrowheads="1"/>
            </p:cNvSpPr>
            <p:nvPr/>
          </p:nvSpPr>
          <p:spPr bwMode="auto">
            <a:xfrm>
              <a:off x="215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8" name="Rectangle 30"/>
            <p:cNvSpPr>
              <a:spLocks noChangeArrowheads="1"/>
            </p:cNvSpPr>
            <p:nvPr/>
          </p:nvSpPr>
          <p:spPr bwMode="auto">
            <a:xfrm>
              <a:off x="215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9" name="Rectangle 31"/>
            <p:cNvSpPr>
              <a:spLocks noChangeArrowheads="1"/>
            </p:cNvSpPr>
            <p:nvPr/>
          </p:nvSpPr>
          <p:spPr bwMode="auto">
            <a:xfrm>
              <a:off x="2159"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30" name="Rectangle 32"/>
            <p:cNvSpPr>
              <a:spLocks noChangeArrowheads="1"/>
            </p:cNvSpPr>
            <p:nvPr/>
          </p:nvSpPr>
          <p:spPr bwMode="auto">
            <a:xfrm>
              <a:off x="1920"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1" name="Rectangle 33"/>
            <p:cNvSpPr>
              <a:spLocks noChangeArrowheads="1"/>
            </p:cNvSpPr>
            <p:nvPr/>
          </p:nvSpPr>
          <p:spPr bwMode="auto">
            <a:xfrm>
              <a:off x="1920"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2" name="Rectangle 34"/>
            <p:cNvSpPr>
              <a:spLocks noChangeArrowheads="1"/>
            </p:cNvSpPr>
            <p:nvPr/>
          </p:nvSpPr>
          <p:spPr bwMode="auto">
            <a:xfrm>
              <a:off x="1920"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33" name="Rectangle 35"/>
            <p:cNvSpPr>
              <a:spLocks noChangeArrowheads="1"/>
            </p:cNvSpPr>
            <p:nvPr/>
          </p:nvSpPr>
          <p:spPr bwMode="auto">
            <a:xfrm>
              <a:off x="263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4" name="Rectangle 36"/>
            <p:cNvSpPr>
              <a:spLocks noChangeArrowheads="1"/>
            </p:cNvSpPr>
            <p:nvPr/>
          </p:nvSpPr>
          <p:spPr bwMode="auto">
            <a:xfrm>
              <a:off x="263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5" name="Rectangle 37"/>
            <p:cNvSpPr>
              <a:spLocks noChangeArrowheads="1"/>
            </p:cNvSpPr>
            <p:nvPr/>
          </p:nvSpPr>
          <p:spPr bwMode="auto">
            <a:xfrm>
              <a:off x="2639"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36" name="Rectangle 38"/>
            <p:cNvSpPr>
              <a:spLocks noChangeArrowheads="1"/>
            </p:cNvSpPr>
            <p:nvPr/>
          </p:nvSpPr>
          <p:spPr bwMode="auto">
            <a:xfrm>
              <a:off x="4286"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7" name="Rectangle 39"/>
            <p:cNvSpPr>
              <a:spLocks noChangeArrowheads="1"/>
            </p:cNvSpPr>
            <p:nvPr/>
          </p:nvSpPr>
          <p:spPr bwMode="auto">
            <a:xfrm>
              <a:off x="5016"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8" name="Rectangle 40"/>
            <p:cNvSpPr>
              <a:spLocks noChangeArrowheads="1"/>
            </p:cNvSpPr>
            <p:nvPr/>
          </p:nvSpPr>
          <p:spPr bwMode="auto">
            <a:xfrm>
              <a:off x="4286"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39" name="Rectangle 41"/>
            <p:cNvSpPr>
              <a:spLocks noChangeArrowheads="1"/>
            </p:cNvSpPr>
            <p:nvPr/>
          </p:nvSpPr>
          <p:spPr bwMode="auto">
            <a:xfrm>
              <a:off x="287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0" name="Rectangle 42"/>
            <p:cNvSpPr>
              <a:spLocks noChangeArrowheads="1"/>
            </p:cNvSpPr>
            <p:nvPr/>
          </p:nvSpPr>
          <p:spPr bwMode="auto">
            <a:xfrm>
              <a:off x="287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1" name="Rectangle 43"/>
            <p:cNvSpPr>
              <a:spLocks noChangeArrowheads="1"/>
            </p:cNvSpPr>
            <p:nvPr/>
          </p:nvSpPr>
          <p:spPr bwMode="auto">
            <a:xfrm>
              <a:off x="2879"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42" name="Rectangle 44"/>
            <p:cNvSpPr>
              <a:spLocks noChangeArrowheads="1"/>
            </p:cNvSpPr>
            <p:nvPr/>
          </p:nvSpPr>
          <p:spPr bwMode="auto">
            <a:xfrm>
              <a:off x="4047"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3" name="Rectangle 45"/>
            <p:cNvSpPr>
              <a:spLocks noChangeArrowheads="1"/>
            </p:cNvSpPr>
            <p:nvPr/>
          </p:nvSpPr>
          <p:spPr bwMode="auto">
            <a:xfrm>
              <a:off x="4047"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4" name="Rectangle 46"/>
            <p:cNvSpPr>
              <a:spLocks noChangeArrowheads="1"/>
            </p:cNvSpPr>
            <p:nvPr/>
          </p:nvSpPr>
          <p:spPr bwMode="auto">
            <a:xfrm>
              <a:off x="4047"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45" name="Rectangle 47"/>
            <p:cNvSpPr>
              <a:spLocks noChangeArrowheads="1"/>
            </p:cNvSpPr>
            <p:nvPr/>
          </p:nvSpPr>
          <p:spPr bwMode="auto">
            <a:xfrm>
              <a:off x="3807"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6" name="Rectangle 48"/>
            <p:cNvSpPr>
              <a:spLocks noChangeArrowheads="1"/>
            </p:cNvSpPr>
            <p:nvPr/>
          </p:nvSpPr>
          <p:spPr bwMode="auto">
            <a:xfrm>
              <a:off x="3807"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7" name="Rectangle 49"/>
            <p:cNvSpPr>
              <a:spLocks noChangeArrowheads="1"/>
            </p:cNvSpPr>
            <p:nvPr/>
          </p:nvSpPr>
          <p:spPr bwMode="auto">
            <a:xfrm>
              <a:off x="3807"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48" name="Rectangle 50"/>
            <p:cNvSpPr>
              <a:spLocks noChangeArrowheads="1"/>
            </p:cNvSpPr>
            <p:nvPr/>
          </p:nvSpPr>
          <p:spPr bwMode="auto">
            <a:xfrm>
              <a:off x="4534"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9" name="Rectangle 51"/>
            <p:cNvSpPr>
              <a:spLocks noChangeArrowheads="1"/>
            </p:cNvSpPr>
            <p:nvPr/>
          </p:nvSpPr>
          <p:spPr bwMode="auto">
            <a:xfrm>
              <a:off x="5264"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0" name="Rectangle 52"/>
            <p:cNvSpPr>
              <a:spLocks noChangeArrowheads="1"/>
            </p:cNvSpPr>
            <p:nvPr/>
          </p:nvSpPr>
          <p:spPr bwMode="auto">
            <a:xfrm>
              <a:off x="4534"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51" name="Rectangle 53"/>
            <p:cNvSpPr>
              <a:spLocks noChangeArrowheads="1"/>
            </p:cNvSpPr>
            <p:nvPr/>
          </p:nvSpPr>
          <p:spPr bwMode="auto">
            <a:xfrm>
              <a:off x="4774"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2" name="Rectangle 54"/>
            <p:cNvSpPr>
              <a:spLocks noChangeArrowheads="1"/>
            </p:cNvSpPr>
            <p:nvPr/>
          </p:nvSpPr>
          <p:spPr bwMode="auto">
            <a:xfrm>
              <a:off x="4774"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3" name="Rectangle 55"/>
            <p:cNvSpPr>
              <a:spLocks noChangeArrowheads="1"/>
            </p:cNvSpPr>
            <p:nvPr/>
          </p:nvSpPr>
          <p:spPr bwMode="auto">
            <a:xfrm>
              <a:off x="4774"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54" name="Rectangle 56"/>
            <p:cNvSpPr>
              <a:spLocks noChangeArrowheads="1"/>
            </p:cNvSpPr>
            <p:nvPr/>
          </p:nvSpPr>
          <p:spPr bwMode="auto">
            <a:xfrm>
              <a:off x="5014"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5" name="Rectangle 57"/>
            <p:cNvSpPr>
              <a:spLocks noChangeArrowheads="1"/>
            </p:cNvSpPr>
            <p:nvPr/>
          </p:nvSpPr>
          <p:spPr bwMode="auto">
            <a:xfrm>
              <a:off x="5014"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56" name="Rectangle 58"/>
            <p:cNvSpPr>
              <a:spLocks noChangeArrowheads="1"/>
            </p:cNvSpPr>
            <p:nvPr/>
          </p:nvSpPr>
          <p:spPr bwMode="auto">
            <a:xfrm>
              <a:off x="912" y="3539"/>
              <a:ext cx="187" cy="194"/>
            </a:xfrm>
            <a:prstGeom prst="rect">
              <a:avLst/>
            </a:prstGeom>
            <a:noFill/>
            <a:ln w="9525">
              <a:noFill/>
              <a:miter lim="800000"/>
              <a:headEnd/>
              <a:tailEnd/>
            </a:ln>
          </p:spPr>
          <p:txBody>
            <a:bodyPr lIns="0" tIns="0" rIns="0" bIns="0">
              <a:spAutoFit/>
            </a:bodyPr>
            <a:lstStyle/>
            <a:p>
              <a:pPr algn="ctr"/>
              <a:r>
                <a:rPr lang="en-US" sz="2000" b="1" i="1">
                  <a:solidFill>
                    <a:schemeClr val="accent2"/>
                  </a:solidFill>
                  <a:latin typeface="Times New Roman" pitchFamily="18" charset="0"/>
                </a:rPr>
                <a:t>S</a:t>
              </a:r>
              <a:endParaRPr lang="en-US" sz="2000" b="1">
                <a:solidFill>
                  <a:schemeClr val="accent2"/>
                </a:solidFill>
              </a:endParaRPr>
            </a:p>
          </p:txBody>
        </p:sp>
        <p:sp>
          <p:nvSpPr>
            <p:cNvPr id="57" name="Rectangle 59"/>
            <p:cNvSpPr>
              <a:spLocks noChangeArrowheads="1"/>
            </p:cNvSpPr>
            <p:nvPr/>
          </p:nvSpPr>
          <p:spPr bwMode="auto">
            <a:xfrm>
              <a:off x="1272" y="3753"/>
              <a:ext cx="81" cy="194"/>
            </a:xfrm>
            <a:prstGeom prst="rect">
              <a:avLst/>
            </a:prstGeom>
            <a:noFill/>
            <a:ln w="9525">
              <a:noFill/>
              <a:miter lim="800000"/>
              <a:headEnd/>
              <a:tailEnd/>
            </a:ln>
          </p:spPr>
          <p:txBody>
            <a:bodyPr wrap="none" lIns="0" tIns="0" rIns="0" bIns="0">
              <a:spAutoFit/>
            </a:bodyPr>
            <a:lstStyle/>
            <a:p>
              <a:r>
                <a:rPr lang="en-US" sz="2000">
                  <a:solidFill>
                    <a:schemeClr val="accent2"/>
                  </a:solidFill>
                  <a:latin typeface="Times New Roman" pitchFamily="18" charset="0"/>
                </a:rPr>
                <a:t>0</a:t>
              </a:r>
              <a:endParaRPr lang="en-US" sz="2000">
                <a:solidFill>
                  <a:schemeClr val="accent2"/>
                </a:solidFill>
              </a:endParaRPr>
            </a:p>
          </p:txBody>
        </p:sp>
        <p:sp>
          <p:nvSpPr>
            <p:cNvPr id="58" name="Rectangle 60"/>
            <p:cNvSpPr>
              <a:spLocks noChangeArrowheads="1"/>
            </p:cNvSpPr>
            <p:nvPr/>
          </p:nvSpPr>
          <p:spPr bwMode="auto">
            <a:xfrm>
              <a:off x="1528" y="3753"/>
              <a:ext cx="81" cy="194"/>
            </a:xfrm>
            <a:prstGeom prst="rect">
              <a:avLst/>
            </a:prstGeom>
            <a:noFill/>
            <a:ln w="9525">
              <a:noFill/>
              <a:miter lim="800000"/>
              <a:headEnd/>
              <a:tailEnd/>
            </a:ln>
          </p:spPr>
          <p:txBody>
            <a:bodyPr wrap="none" lIns="0" tIns="0" rIns="0" bIns="0">
              <a:spAutoFit/>
            </a:bodyPr>
            <a:lstStyle/>
            <a:p>
              <a:r>
                <a:rPr lang="en-US" sz="2000">
                  <a:solidFill>
                    <a:schemeClr val="accent2"/>
                  </a:solidFill>
                  <a:latin typeface="Times New Roman" pitchFamily="18" charset="0"/>
                </a:rPr>
                <a:t>1</a:t>
              </a:r>
              <a:endParaRPr lang="en-US" sz="2000">
                <a:solidFill>
                  <a:schemeClr val="accent2"/>
                </a:solidFill>
              </a:endParaRPr>
            </a:p>
          </p:txBody>
        </p:sp>
        <p:sp>
          <p:nvSpPr>
            <p:cNvPr id="59" name="Rectangle 61"/>
            <p:cNvSpPr>
              <a:spLocks noChangeArrowheads="1"/>
            </p:cNvSpPr>
            <p:nvPr/>
          </p:nvSpPr>
          <p:spPr bwMode="auto">
            <a:xfrm>
              <a:off x="1768" y="3753"/>
              <a:ext cx="81" cy="194"/>
            </a:xfrm>
            <a:prstGeom prst="rect">
              <a:avLst/>
            </a:prstGeom>
            <a:noFill/>
            <a:ln w="9525">
              <a:noFill/>
              <a:miter lim="800000"/>
              <a:headEnd/>
              <a:tailEnd/>
            </a:ln>
          </p:spPr>
          <p:txBody>
            <a:bodyPr wrap="square" lIns="0" tIns="0" rIns="0" bIns="0">
              <a:spAutoFit/>
            </a:bodyPr>
            <a:lstStyle/>
            <a:p>
              <a:r>
                <a:rPr lang="en-US" sz="2000" dirty="0">
                  <a:solidFill>
                    <a:schemeClr val="accent2"/>
                  </a:solidFill>
                  <a:latin typeface="Times New Roman" pitchFamily="18" charset="0"/>
                </a:rPr>
                <a:t>2</a:t>
              </a:r>
              <a:endParaRPr lang="en-US" sz="2000" dirty="0">
                <a:solidFill>
                  <a:schemeClr val="accent2"/>
                </a:solidFill>
              </a:endParaRPr>
            </a:p>
          </p:txBody>
        </p:sp>
        <p:sp>
          <p:nvSpPr>
            <p:cNvPr id="60" name="Rectangle 62"/>
            <p:cNvSpPr>
              <a:spLocks noChangeArrowheads="1"/>
            </p:cNvSpPr>
            <p:nvPr/>
          </p:nvSpPr>
          <p:spPr bwMode="auto">
            <a:xfrm>
              <a:off x="4944" y="3754"/>
              <a:ext cx="624" cy="194"/>
            </a:xfrm>
            <a:prstGeom prst="rect">
              <a:avLst/>
            </a:prstGeom>
            <a:noFill/>
            <a:ln w="9525">
              <a:noFill/>
              <a:miter lim="800000"/>
              <a:headEnd/>
              <a:tailEnd/>
            </a:ln>
          </p:spPr>
          <p:txBody>
            <a:bodyPr wrap="square" lIns="0" tIns="0" rIns="0" bIns="0">
              <a:spAutoFit/>
            </a:bodyPr>
            <a:lstStyle/>
            <a:p>
              <a:pPr algn="ctr"/>
              <a:r>
                <a:rPr lang="en-US" sz="2000" b="1" i="1" dirty="0" err="1">
                  <a:solidFill>
                    <a:schemeClr val="accent2"/>
                  </a:solidFill>
                  <a:latin typeface="Times New Roman" pitchFamily="18" charset="0"/>
                </a:rPr>
                <a:t>maxSize</a:t>
              </a:r>
              <a:endParaRPr lang="en-US" sz="2000" b="1" dirty="0">
                <a:solidFill>
                  <a:schemeClr val="accent2"/>
                </a:solidFill>
              </a:endParaRPr>
            </a:p>
          </p:txBody>
        </p:sp>
        <p:sp>
          <p:nvSpPr>
            <p:cNvPr id="61" name="Rectangle 63"/>
            <p:cNvSpPr>
              <a:spLocks noChangeArrowheads="1"/>
            </p:cNvSpPr>
            <p:nvPr/>
          </p:nvSpPr>
          <p:spPr bwMode="auto">
            <a:xfrm>
              <a:off x="295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62" name="Freeform 64"/>
            <p:cNvSpPr>
              <a:spLocks/>
            </p:cNvSpPr>
            <p:nvPr/>
          </p:nvSpPr>
          <p:spPr bwMode="auto">
            <a:xfrm>
              <a:off x="2959" y="3515"/>
              <a:ext cx="64" cy="127"/>
            </a:xfrm>
            <a:custGeom>
              <a:avLst/>
              <a:gdLst/>
              <a:ahLst/>
              <a:cxnLst>
                <a:cxn ang="0">
                  <a:pos x="16" y="0"/>
                </a:cxn>
                <a:cxn ang="0">
                  <a:pos x="32" y="71"/>
                </a:cxn>
                <a:cxn ang="0">
                  <a:pos x="32" y="71"/>
                </a:cxn>
                <a:cxn ang="0">
                  <a:pos x="32" y="71"/>
                </a:cxn>
                <a:cxn ang="0">
                  <a:pos x="40" y="95"/>
                </a:cxn>
                <a:cxn ang="0">
                  <a:pos x="40" y="95"/>
                </a:cxn>
                <a:cxn ang="0">
                  <a:pos x="40" y="95"/>
                </a:cxn>
                <a:cxn ang="0">
                  <a:pos x="64" y="119"/>
                </a:cxn>
                <a:cxn ang="0">
                  <a:pos x="64" y="111"/>
                </a:cxn>
                <a:cxn ang="0">
                  <a:pos x="56" y="127"/>
                </a:cxn>
                <a:cxn ang="0">
                  <a:pos x="56" y="127"/>
                </a:cxn>
                <a:cxn ang="0">
                  <a:pos x="32" y="103"/>
                </a:cxn>
                <a:cxn ang="0">
                  <a:pos x="32" y="103"/>
                </a:cxn>
                <a:cxn ang="0">
                  <a:pos x="24" y="103"/>
                </a:cxn>
                <a:cxn ang="0">
                  <a:pos x="16" y="79"/>
                </a:cxn>
                <a:cxn ang="0">
                  <a:pos x="16" y="79"/>
                </a:cxn>
                <a:cxn ang="0">
                  <a:pos x="16" y="71"/>
                </a:cxn>
                <a:cxn ang="0">
                  <a:pos x="0" y="0"/>
                </a:cxn>
                <a:cxn ang="0">
                  <a:pos x="16" y="0"/>
                </a:cxn>
              </a:cxnLst>
              <a:rect l="0" t="0" r="r" b="b"/>
              <a:pathLst>
                <a:path w="64" h="127">
                  <a:moveTo>
                    <a:pt x="16" y="0"/>
                  </a:moveTo>
                  <a:lnTo>
                    <a:pt x="32" y="71"/>
                  </a:lnTo>
                  <a:lnTo>
                    <a:pt x="32" y="71"/>
                  </a:lnTo>
                  <a:lnTo>
                    <a:pt x="32" y="71"/>
                  </a:lnTo>
                  <a:lnTo>
                    <a:pt x="40" y="95"/>
                  </a:lnTo>
                  <a:lnTo>
                    <a:pt x="40" y="95"/>
                  </a:lnTo>
                  <a:lnTo>
                    <a:pt x="40" y="95"/>
                  </a:lnTo>
                  <a:lnTo>
                    <a:pt x="64" y="119"/>
                  </a:lnTo>
                  <a:lnTo>
                    <a:pt x="64" y="111"/>
                  </a:lnTo>
                  <a:lnTo>
                    <a:pt x="56" y="127"/>
                  </a:lnTo>
                  <a:lnTo>
                    <a:pt x="56" y="127"/>
                  </a:lnTo>
                  <a:lnTo>
                    <a:pt x="32" y="103"/>
                  </a:lnTo>
                  <a:lnTo>
                    <a:pt x="32" y="103"/>
                  </a:lnTo>
                  <a:lnTo>
                    <a:pt x="24" y="103"/>
                  </a:lnTo>
                  <a:lnTo>
                    <a:pt x="16" y="79"/>
                  </a:lnTo>
                  <a:lnTo>
                    <a:pt x="16" y="79"/>
                  </a:lnTo>
                  <a:lnTo>
                    <a:pt x="16" y="71"/>
                  </a:lnTo>
                  <a:lnTo>
                    <a:pt x="0" y="0"/>
                  </a:lnTo>
                  <a:lnTo>
                    <a:pt x="16" y="0"/>
                  </a:lnTo>
                  <a:close/>
                </a:path>
              </a:pathLst>
            </a:custGeom>
            <a:solidFill>
              <a:schemeClr val="tx1"/>
            </a:solidFill>
            <a:ln w="9525">
              <a:solidFill>
                <a:schemeClr val="tx1"/>
              </a:solidFill>
              <a:round/>
              <a:headEnd/>
              <a:tailEnd/>
            </a:ln>
          </p:spPr>
          <p:txBody>
            <a:bodyPr/>
            <a:lstStyle/>
            <a:p>
              <a:endParaRPr lang="en-US" sz="2000"/>
            </a:p>
          </p:txBody>
        </p:sp>
        <p:sp>
          <p:nvSpPr>
            <p:cNvPr id="63" name="Freeform 65"/>
            <p:cNvSpPr>
              <a:spLocks/>
            </p:cNvSpPr>
            <p:nvPr/>
          </p:nvSpPr>
          <p:spPr bwMode="auto">
            <a:xfrm>
              <a:off x="3015" y="3626"/>
              <a:ext cx="64" cy="40"/>
            </a:xfrm>
            <a:custGeom>
              <a:avLst/>
              <a:gdLst/>
              <a:ahLst/>
              <a:cxnLst>
                <a:cxn ang="0">
                  <a:pos x="8" y="0"/>
                </a:cxn>
                <a:cxn ang="0">
                  <a:pos x="64" y="24"/>
                </a:cxn>
                <a:cxn ang="0">
                  <a:pos x="64" y="32"/>
                </a:cxn>
                <a:cxn ang="0">
                  <a:pos x="48" y="32"/>
                </a:cxn>
                <a:cxn ang="0">
                  <a:pos x="56" y="40"/>
                </a:cxn>
                <a:cxn ang="0">
                  <a:pos x="0" y="16"/>
                </a:cxn>
                <a:cxn ang="0">
                  <a:pos x="8" y="0"/>
                </a:cxn>
              </a:cxnLst>
              <a:rect l="0" t="0" r="r" b="b"/>
              <a:pathLst>
                <a:path w="64" h="40">
                  <a:moveTo>
                    <a:pt x="8" y="0"/>
                  </a:moveTo>
                  <a:lnTo>
                    <a:pt x="64" y="24"/>
                  </a:lnTo>
                  <a:lnTo>
                    <a:pt x="64" y="32"/>
                  </a:lnTo>
                  <a:lnTo>
                    <a:pt x="48" y="32"/>
                  </a:lnTo>
                  <a:lnTo>
                    <a:pt x="56" y="40"/>
                  </a:lnTo>
                  <a:lnTo>
                    <a:pt x="0" y="16"/>
                  </a:lnTo>
                  <a:lnTo>
                    <a:pt x="8" y="0"/>
                  </a:lnTo>
                  <a:close/>
                </a:path>
              </a:pathLst>
            </a:custGeom>
            <a:solidFill>
              <a:schemeClr val="tx1"/>
            </a:solidFill>
            <a:ln w="9525">
              <a:solidFill>
                <a:schemeClr val="tx1"/>
              </a:solidFill>
              <a:round/>
              <a:headEnd/>
              <a:tailEnd/>
            </a:ln>
          </p:spPr>
          <p:txBody>
            <a:bodyPr/>
            <a:lstStyle/>
            <a:p>
              <a:endParaRPr lang="en-US" sz="2000"/>
            </a:p>
          </p:txBody>
        </p:sp>
        <p:sp>
          <p:nvSpPr>
            <p:cNvPr id="64" name="Rectangle 66"/>
            <p:cNvSpPr>
              <a:spLocks noChangeArrowheads="1"/>
            </p:cNvSpPr>
            <p:nvPr/>
          </p:nvSpPr>
          <p:spPr bwMode="auto">
            <a:xfrm>
              <a:off x="307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65" name="Freeform 67"/>
            <p:cNvSpPr>
              <a:spLocks/>
            </p:cNvSpPr>
            <p:nvPr/>
          </p:nvSpPr>
          <p:spPr bwMode="auto">
            <a:xfrm>
              <a:off x="3063" y="3658"/>
              <a:ext cx="32" cy="96"/>
            </a:xfrm>
            <a:custGeom>
              <a:avLst/>
              <a:gdLst/>
              <a:ahLst/>
              <a:cxnLst>
                <a:cxn ang="0">
                  <a:pos x="16" y="0"/>
                </a:cxn>
                <a:cxn ang="0">
                  <a:pos x="0" y="0"/>
                </a:cxn>
                <a:cxn ang="0">
                  <a:pos x="16" y="96"/>
                </a:cxn>
                <a:cxn ang="0">
                  <a:pos x="32" y="96"/>
                </a:cxn>
                <a:cxn ang="0">
                  <a:pos x="16" y="0"/>
                </a:cxn>
              </a:cxnLst>
              <a:rect l="0" t="0" r="r" b="b"/>
              <a:pathLst>
                <a:path w="32" h="96">
                  <a:moveTo>
                    <a:pt x="16" y="0"/>
                  </a:moveTo>
                  <a:lnTo>
                    <a:pt x="0" y="0"/>
                  </a:lnTo>
                  <a:lnTo>
                    <a:pt x="16" y="96"/>
                  </a:lnTo>
                  <a:lnTo>
                    <a:pt x="32" y="96"/>
                  </a:lnTo>
                  <a:lnTo>
                    <a:pt x="16" y="0"/>
                  </a:lnTo>
                  <a:close/>
                </a:path>
              </a:pathLst>
            </a:custGeom>
            <a:solidFill>
              <a:schemeClr val="tx1"/>
            </a:solidFill>
            <a:ln w="9525">
              <a:solidFill>
                <a:schemeClr val="tx1"/>
              </a:solidFill>
              <a:round/>
              <a:headEnd/>
              <a:tailEnd/>
            </a:ln>
          </p:spPr>
          <p:txBody>
            <a:bodyPr/>
            <a:lstStyle/>
            <a:p>
              <a:endParaRPr lang="en-US" sz="2000"/>
            </a:p>
          </p:txBody>
        </p:sp>
        <p:sp>
          <p:nvSpPr>
            <p:cNvPr id="66" name="Rectangle 68"/>
            <p:cNvSpPr>
              <a:spLocks noChangeArrowheads="1"/>
            </p:cNvSpPr>
            <p:nvPr/>
          </p:nvSpPr>
          <p:spPr bwMode="auto">
            <a:xfrm>
              <a:off x="3583"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67" name="Freeform 69"/>
            <p:cNvSpPr>
              <a:spLocks/>
            </p:cNvSpPr>
            <p:nvPr/>
          </p:nvSpPr>
          <p:spPr bwMode="auto">
            <a:xfrm>
              <a:off x="3583" y="3515"/>
              <a:ext cx="64" cy="127"/>
            </a:xfrm>
            <a:custGeom>
              <a:avLst/>
              <a:gdLst/>
              <a:ahLst/>
              <a:cxnLst>
                <a:cxn ang="0">
                  <a:pos x="16" y="0"/>
                </a:cxn>
                <a:cxn ang="0">
                  <a:pos x="24" y="71"/>
                </a:cxn>
                <a:cxn ang="0">
                  <a:pos x="24" y="71"/>
                </a:cxn>
                <a:cxn ang="0">
                  <a:pos x="24" y="71"/>
                </a:cxn>
                <a:cxn ang="0">
                  <a:pos x="40" y="95"/>
                </a:cxn>
                <a:cxn ang="0">
                  <a:pos x="40" y="95"/>
                </a:cxn>
                <a:cxn ang="0">
                  <a:pos x="40" y="95"/>
                </a:cxn>
                <a:cxn ang="0">
                  <a:pos x="64" y="119"/>
                </a:cxn>
                <a:cxn ang="0">
                  <a:pos x="64" y="111"/>
                </a:cxn>
                <a:cxn ang="0">
                  <a:pos x="56" y="127"/>
                </a:cxn>
                <a:cxn ang="0">
                  <a:pos x="56" y="127"/>
                </a:cxn>
                <a:cxn ang="0">
                  <a:pos x="32" y="103"/>
                </a:cxn>
                <a:cxn ang="0">
                  <a:pos x="32" y="103"/>
                </a:cxn>
                <a:cxn ang="0">
                  <a:pos x="24" y="103"/>
                </a:cxn>
                <a:cxn ang="0">
                  <a:pos x="8" y="79"/>
                </a:cxn>
                <a:cxn ang="0">
                  <a:pos x="8" y="79"/>
                </a:cxn>
                <a:cxn ang="0">
                  <a:pos x="8" y="71"/>
                </a:cxn>
                <a:cxn ang="0">
                  <a:pos x="0" y="0"/>
                </a:cxn>
                <a:cxn ang="0">
                  <a:pos x="16" y="0"/>
                </a:cxn>
              </a:cxnLst>
              <a:rect l="0" t="0" r="r" b="b"/>
              <a:pathLst>
                <a:path w="64" h="127">
                  <a:moveTo>
                    <a:pt x="16" y="0"/>
                  </a:moveTo>
                  <a:lnTo>
                    <a:pt x="24" y="71"/>
                  </a:lnTo>
                  <a:lnTo>
                    <a:pt x="24" y="71"/>
                  </a:lnTo>
                  <a:lnTo>
                    <a:pt x="24" y="71"/>
                  </a:lnTo>
                  <a:lnTo>
                    <a:pt x="40" y="95"/>
                  </a:lnTo>
                  <a:lnTo>
                    <a:pt x="40" y="95"/>
                  </a:lnTo>
                  <a:lnTo>
                    <a:pt x="40" y="95"/>
                  </a:lnTo>
                  <a:lnTo>
                    <a:pt x="64" y="119"/>
                  </a:lnTo>
                  <a:lnTo>
                    <a:pt x="64" y="111"/>
                  </a:lnTo>
                  <a:lnTo>
                    <a:pt x="56" y="127"/>
                  </a:lnTo>
                  <a:lnTo>
                    <a:pt x="56" y="127"/>
                  </a:lnTo>
                  <a:lnTo>
                    <a:pt x="32" y="103"/>
                  </a:lnTo>
                  <a:lnTo>
                    <a:pt x="32" y="103"/>
                  </a:lnTo>
                  <a:lnTo>
                    <a:pt x="24" y="103"/>
                  </a:lnTo>
                  <a:lnTo>
                    <a:pt x="8" y="79"/>
                  </a:lnTo>
                  <a:lnTo>
                    <a:pt x="8" y="79"/>
                  </a:lnTo>
                  <a:lnTo>
                    <a:pt x="8" y="71"/>
                  </a:lnTo>
                  <a:lnTo>
                    <a:pt x="0" y="0"/>
                  </a:lnTo>
                  <a:lnTo>
                    <a:pt x="16" y="0"/>
                  </a:lnTo>
                  <a:close/>
                </a:path>
              </a:pathLst>
            </a:custGeom>
            <a:solidFill>
              <a:schemeClr val="tx1"/>
            </a:solidFill>
            <a:ln w="9525">
              <a:solidFill>
                <a:schemeClr val="tx1"/>
              </a:solidFill>
              <a:round/>
              <a:headEnd/>
              <a:tailEnd/>
            </a:ln>
          </p:spPr>
          <p:txBody>
            <a:bodyPr/>
            <a:lstStyle/>
            <a:p>
              <a:endParaRPr lang="en-US" sz="2000"/>
            </a:p>
          </p:txBody>
        </p:sp>
        <p:sp>
          <p:nvSpPr>
            <p:cNvPr id="68" name="Freeform 70"/>
            <p:cNvSpPr>
              <a:spLocks/>
            </p:cNvSpPr>
            <p:nvPr/>
          </p:nvSpPr>
          <p:spPr bwMode="auto">
            <a:xfrm>
              <a:off x="3639" y="3626"/>
              <a:ext cx="64" cy="40"/>
            </a:xfrm>
            <a:custGeom>
              <a:avLst/>
              <a:gdLst/>
              <a:ahLst/>
              <a:cxnLst>
                <a:cxn ang="0">
                  <a:pos x="8" y="0"/>
                </a:cxn>
                <a:cxn ang="0">
                  <a:pos x="64" y="24"/>
                </a:cxn>
                <a:cxn ang="0">
                  <a:pos x="64" y="32"/>
                </a:cxn>
                <a:cxn ang="0">
                  <a:pos x="48" y="32"/>
                </a:cxn>
                <a:cxn ang="0">
                  <a:pos x="56" y="40"/>
                </a:cxn>
                <a:cxn ang="0">
                  <a:pos x="0" y="16"/>
                </a:cxn>
                <a:cxn ang="0">
                  <a:pos x="8" y="0"/>
                </a:cxn>
              </a:cxnLst>
              <a:rect l="0" t="0" r="r" b="b"/>
              <a:pathLst>
                <a:path w="64" h="40">
                  <a:moveTo>
                    <a:pt x="8" y="0"/>
                  </a:moveTo>
                  <a:lnTo>
                    <a:pt x="64" y="24"/>
                  </a:lnTo>
                  <a:lnTo>
                    <a:pt x="64" y="32"/>
                  </a:lnTo>
                  <a:lnTo>
                    <a:pt x="48" y="32"/>
                  </a:lnTo>
                  <a:lnTo>
                    <a:pt x="56" y="40"/>
                  </a:lnTo>
                  <a:lnTo>
                    <a:pt x="0" y="16"/>
                  </a:lnTo>
                  <a:lnTo>
                    <a:pt x="8" y="0"/>
                  </a:lnTo>
                  <a:close/>
                </a:path>
              </a:pathLst>
            </a:custGeom>
            <a:solidFill>
              <a:schemeClr val="tx1"/>
            </a:solidFill>
            <a:ln w="9525">
              <a:solidFill>
                <a:schemeClr val="tx1"/>
              </a:solidFill>
              <a:round/>
              <a:headEnd/>
              <a:tailEnd/>
            </a:ln>
          </p:spPr>
          <p:txBody>
            <a:bodyPr/>
            <a:lstStyle/>
            <a:p>
              <a:endParaRPr lang="en-US" sz="2000"/>
            </a:p>
          </p:txBody>
        </p:sp>
        <p:sp>
          <p:nvSpPr>
            <p:cNvPr id="69" name="Rectangle 71"/>
            <p:cNvSpPr>
              <a:spLocks noChangeArrowheads="1"/>
            </p:cNvSpPr>
            <p:nvPr/>
          </p:nvSpPr>
          <p:spPr bwMode="auto">
            <a:xfrm>
              <a:off x="3703"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70" name="Freeform 72"/>
            <p:cNvSpPr>
              <a:spLocks/>
            </p:cNvSpPr>
            <p:nvPr/>
          </p:nvSpPr>
          <p:spPr bwMode="auto">
            <a:xfrm>
              <a:off x="3687" y="3658"/>
              <a:ext cx="32" cy="96"/>
            </a:xfrm>
            <a:custGeom>
              <a:avLst/>
              <a:gdLst/>
              <a:ahLst/>
              <a:cxnLst>
                <a:cxn ang="0">
                  <a:pos x="16" y="0"/>
                </a:cxn>
                <a:cxn ang="0">
                  <a:pos x="0" y="0"/>
                </a:cxn>
                <a:cxn ang="0">
                  <a:pos x="16" y="96"/>
                </a:cxn>
                <a:cxn ang="0">
                  <a:pos x="32" y="96"/>
                </a:cxn>
                <a:cxn ang="0">
                  <a:pos x="16" y="0"/>
                </a:cxn>
              </a:cxnLst>
              <a:rect l="0" t="0" r="r" b="b"/>
              <a:pathLst>
                <a:path w="32" h="96">
                  <a:moveTo>
                    <a:pt x="16" y="0"/>
                  </a:moveTo>
                  <a:lnTo>
                    <a:pt x="0" y="0"/>
                  </a:lnTo>
                  <a:lnTo>
                    <a:pt x="16" y="96"/>
                  </a:lnTo>
                  <a:lnTo>
                    <a:pt x="32" y="96"/>
                  </a:lnTo>
                  <a:lnTo>
                    <a:pt x="16" y="0"/>
                  </a:lnTo>
                  <a:close/>
                </a:path>
              </a:pathLst>
            </a:custGeom>
            <a:solidFill>
              <a:schemeClr val="tx1"/>
            </a:solidFill>
            <a:ln w="9525">
              <a:solidFill>
                <a:schemeClr val="tx1"/>
              </a:solidFill>
              <a:round/>
              <a:headEnd/>
              <a:tailEnd/>
            </a:ln>
          </p:spPr>
          <p:txBody>
            <a:bodyPr/>
            <a:lstStyle/>
            <a:p>
              <a:endParaRPr lang="en-US" sz="2000"/>
            </a:p>
          </p:txBody>
        </p:sp>
        <p:sp>
          <p:nvSpPr>
            <p:cNvPr id="71" name="Rectangle 73"/>
            <p:cNvSpPr>
              <a:spLocks noChangeArrowheads="1"/>
            </p:cNvSpPr>
            <p:nvPr/>
          </p:nvSpPr>
          <p:spPr bwMode="auto">
            <a:xfrm>
              <a:off x="3239" y="3435"/>
              <a:ext cx="162" cy="194"/>
            </a:xfrm>
            <a:prstGeom prst="rect">
              <a:avLst/>
            </a:prstGeom>
            <a:noFill/>
            <a:ln w="9525">
              <a:noFill/>
              <a:miter lim="800000"/>
              <a:headEnd/>
              <a:tailEnd/>
            </a:ln>
          </p:spPr>
          <p:txBody>
            <a:bodyPr wrap="none" lIns="0" tIns="0" rIns="0" bIns="0">
              <a:spAutoFit/>
            </a:bodyPr>
            <a:lstStyle/>
            <a:p>
              <a:r>
                <a:rPr lang="en-US" sz="2000" b="1">
                  <a:latin typeface="Times New Roman" pitchFamily="18" charset="0"/>
                </a:rPr>
                <a:t>…</a:t>
              </a:r>
            </a:p>
          </p:txBody>
        </p:sp>
      </p:grpSp>
      <p:sp>
        <p:nvSpPr>
          <p:cNvPr id="72" name="Rectangle 61"/>
          <p:cNvSpPr>
            <a:spLocks noChangeArrowheads="1"/>
          </p:cNvSpPr>
          <p:nvPr/>
        </p:nvSpPr>
        <p:spPr bwMode="auto">
          <a:xfrm>
            <a:off x="3505200" y="5484168"/>
            <a:ext cx="1082940" cy="230832"/>
          </a:xfrm>
          <a:prstGeom prst="rect">
            <a:avLst/>
          </a:prstGeom>
          <a:noFill/>
          <a:ln w="9525">
            <a:noFill/>
            <a:miter lim="800000"/>
            <a:headEnd/>
            <a:tailEnd/>
          </a:ln>
        </p:spPr>
        <p:txBody>
          <a:bodyPr wrap="square" lIns="0" tIns="0" rIns="0" bIns="0">
            <a:spAutoFit/>
          </a:bodyPr>
          <a:lstStyle/>
          <a:p>
            <a:r>
              <a:rPr lang="en-US" sz="1500" dirty="0" err="1">
                <a:solidFill>
                  <a:schemeClr val="accent2"/>
                </a:solidFill>
                <a:latin typeface="Times New Roman" pitchFamily="18" charset="0"/>
              </a:rPr>
              <a:t>numItems</a:t>
            </a:r>
            <a:endParaRPr lang="en-US" sz="1500" dirty="0">
              <a:solidFill>
                <a:schemeClr val="accent2"/>
              </a:solidFill>
            </a:endParaRPr>
          </a:p>
        </p:txBody>
      </p:sp>
      <p:sp>
        <p:nvSpPr>
          <p:cNvPr id="2" name="TextBox 1"/>
          <p:cNvSpPr txBox="1"/>
          <p:nvPr/>
        </p:nvSpPr>
        <p:spPr>
          <a:xfrm>
            <a:off x="2438400" y="5763039"/>
            <a:ext cx="6308725" cy="400110"/>
          </a:xfrm>
          <a:prstGeom prst="rect">
            <a:avLst/>
          </a:prstGeom>
          <a:noFill/>
        </p:spPr>
        <p:txBody>
          <a:bodyPr wrap="square" rtlCol="0">
            <a:spAutoFit/>
          </a:bodyPr>
          <a:lstStyle/>
          <a:p>
            <a:r>
              <a:rPr lang="en-US" sz="2000" dirty="0" err="1"/>
              <a:t>maxSize</a:t>
            </a:r>
            <a:r>
              <a:rPr lang="en-US" sz="2000" dirty="0"/>
              <a:t>: maximum number of elements in the array</a:t>
            </a:r>
          </a:p>
        </p:txBody>
      </p:sp>
    </p:spTree>
    <p:extLst>
      <p:ext uri="{BB962C8B-B14F-4D97-AF65-F5344CB8AC3E}">
        <p14:creationId xmlns:p14="http://schemas.microsoft.com/office/powerpoint/2010/main" val="9569598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0" y="838200"/>
            <a:ext cx="9144000" cy="5105400"/>
          </a:xfrm>
        </p:spPr>
        <p:txBody>
          <a:bodyPr/>
          <a:lstStyle/>
          <a:p>
            <a:pPr>
              <a:lnSpc>
                <a:spcPct val="90000"/>
              </a:lnSpc>
              <a:buFontTx/>
              <a:buNone/>
            </a:pPr>
            <a:r>
              <a:rPr lang="en-US" altLang="en-US" sz="2200" b="1" dirty="0">
                <a:solidFill>
                  <a:srgbClr val="FF0000"/>
                </a:solidFill>
                <a:latin typeface="Times" panose="02020603050405020304" pitchFamily="18" charset="0"/>
                <a:ea typeface="Tahoma" panose="020B0604030504040204" pitchFamily="34" charset="0"/>
                <a:cs typeface="Times" panose="02020603050405020304" pitchFamily="18" charset="0"/>
              </a:rPr>
              <a:t>Stack overflow</a:t>
            </a:r>
          </a:p>
          <a:p>
            <a:pPr>
              <a:lnSpc>
                <a:spcPct val="90000"/>
              </a:lnSpc>
            </a:pPr>
            <a:r>
              <a:rPr lang="en-US" altLang="en-US" sz="2200" dirty="0">
                <a:latin typeface="Times" panose="02020603050405020304" pitchFamily="18" charset="0"/>
                <a:ea typeface="Tahoma" panose="020B0604030504040204" pitchFamily="34" charset="0"/>
                <a:cs typeface="Times" panose="02020603050405020304" pitchFamily="18" charset="0"/>
              </a:rPr>
              <a:t>The condition resulting from trying to push an element onto a full stack.</a:t>
            </a:r>
          </a:p>
          <a:p>
            <a:pPr>
              <a:lnSpc>
                <a:spcPct val="90000"/>
              </a:lnSpc>
              <a:buFontTx/>
              <a:buNone/>
            </a:pPr>
            <a:r>
              <a:rPr lang="en-US" altLang="en-US" sz="2200" dirty="0">
                <a:latin typeface="Courier"/>
                <a:ea typeface="Tahoma" panose="020B0604030504040204" pitchFamily="34" charset="0"/>
                <a:cs typeface="Times" panose="02020603050405020304" pitchFamily="18" charset="0"/>
              </a:rPr>
              <a:t>		if(</a:t>
            </a:r>
            <a:r>
              <a:rPr lang="en-US" altLang="en-US" sz="2200" dirty="0" err="1">
                <a:latin typeface="Courier"/>
                <a:ea typeface="Tahoma" panose="020B0604030504040204" pitchFamily="34" charset="0"/>
                <a:cs typeface="Times" panose="02020603050405020304" pitchFamily="18" charset="0"/>
              </a:rPr>
              <a:t>STACKfull</a:t>
            </a:r>
            <a:r>
              <a:rPr lang="en-US" altLang="en-US" sz="2200" dirty="0">
                <a:latin typeface="Courier"/>
                <a:ea typeface="Tahoma" panose="020B0604030504040204" pitchFamily="34" charset="0"/>
                <a:cs typeface="Times" panose="02020603050405020304" pitchFamily="18" charset="0"/>
              </a:rPr>
              <a:t>())</a:t>
            </a:r>
          </a:p>
          <a:p>
            <a:pPr>
              <a:lnSpc>
                <a:spcPct val="90000"/>
              </a:lnSpc>
              <a:buFontTx/>
              <a:buNone/>
            </a:pPr>
            <a:r>
              <a:rPr lang="en-US" altLang="en-US" sz="2200" dirty="0">
                <a:latin typeface="Courier"/>
                <a:ea typeface="Tahoma" panose="020B0604030504040204" pitchFamily="34" charset="0"/>
                <a:cs typeface="Times" panose="02020603050405020304" pitchFamily="18" charset="0"/>
              </a:rPr>
              <a:t>		      </a:t>
            </a:r>
            <a:r>
              <a:rPr lang="en-US" altLang="en-US" sz="2200" dirty="0" err="1">
                <a:latin typeface="Courier"/>
                <a:ea typeface="Tahoma" panose="020B0604030504040204" pitchFamily="34" charset="0"/>
                <a:cs typeface="Times" panose="02020603050405020304" pitchFamily="18" charset="0"/>
              </a:rPr>
              <a:t>STACKpush</a:t>
            </a:r>
            <a:r>
              <a:rPr lang="en-US" altLang="en-US" sz="2200" dirty="0">
                <a:latin typeface="Courier"/>
                <a:ea typeface="Tahoma" panose="020B0604030504040204" pitchFamily="34" charset="0"/>
                <a:cs typeface="Times" panose="02020603050405020304" pitchFamily="18" charset="0"/>
              </a:rPr>
              <a:t>(item);</a:t>
            </a:r>
          </a:p>
          <a:p>
            <a:pPr>
              <a:lnSpc>
                <a:spcPct val="90000"/>
              </a:lnSpc>
              <a:buFontTx/>
              <a:buNone/>
            </a:pPr>
            <a:r>
              <a:rPr lang="en-US" altLang="en-US" sz="2200" b="1" dirty="0">
                <a:solidFill>
                  <a:srgbClr val="FF0000"/>
                </a:solidFill>
                <a:latin typeface="Times" panose="02020603050405020304" pitchFamily="18" charset="0"/>
                <a:ea typeface="Tahoma" panose="020B0604030504040204" pitchFamily="34" charset="0"/>
                <a:cs typeface="Times" panose="02020603050405020304" pitchFamily="18" charset="0"/>
              </a:rPr>
              <a:t>Stack underflow</a:t>
            </a:r>
          </a:p>
          <a:p>
            <a:pPr>
              <a:lnSpc>
                <a:spcPct val="90000"/>
              </a:lnSpc>
            </a:pPr>
            <a:r>
              <a:rPr lang="en-US" altLang="en-US" sz="2200" dirty="0">
                <a:latin typeface="Times" panose="02020603050405020304" pitchFamily="18" charset="0"/>
                <a:ea typeface="Tahoma" panose="020B0604030504040204" pitchFamily="34" charset="0"/>
                <a:cs typeface="Times" panose="02020603050405020304" pitchFamily="18" charset="0"/>
              </a:rPr>
              <a:t>The condition resulting from trying to pop an empty stack.</a:t>
            </a:r>
          </a:p>
          <a:p>
            <a:pPr>
              <a:lnSpc>
                <a:spcPct val="90000"/>
              </a:lnSpc>
              <a:buFontTx/>
              <a:buNone/>
            </a:pPr>
            <a:r>
              <a:rPr lang="en-US" altLang="en-US" sz="2200" dirty="0">
                <a:latin typeface="Times" panose="02020603050405020304" pitchFamily="18" charset="0"/>
                <a:ea typeface="Tahoma" panose="020B0604030504040204" pitchFamily="34" charset="0"/>
                <a:cs typeface="Times" panose="02020603050405020304" pitchFamily="18" charset="0"/>
              </a:rPr>
              <a:t>	</a:t>
            </a:r>
            <a:r>
              <a:rPr lang="en-US" altLang="en-US" sz="2200" dirty="0">
                <a:latin typeface="Courier"/>
                <a:ea typeface="Tahoma" panose="020B0604030504040204" pitchFamily="34" charset="0"/>
                <a:cs typeface="Times" panose="02020603050405020304" pitchFamily="18" charset="0"/>
              </a:rPr>
              <a:t>	if (</a:t>
            </a:r>
            <a:r>
              <a:rPr lang="en-US" altLang="en-US" sz="2200" dirty="0" err="1">
                <a:latin typeface="Courier"/>
                <a:ea typeface="Tahoma" panose="020B0604030504040204" pitchFamily="34" charset="0"/>
                <a:cs typeface="Times" panose="02020603050405020304" pitchFamily="18" charset="0"/>
              </a:rPr>
              <a:t>STACKempty</a:t>
            </a:r>
            <a:r>
              <a:rPr lang="en-US" altLang="en-US" sz="2200" dirty="0">
                <a:latin typeface="Courier"/>
                <a:ea typeface="Tahoma" panose="020B0604030504040204" pitchFamily="34" charset="0"/>
                <a:cs typeface="Times" panose="02020603050405020304" pitchFamily="18" charset="0"/>
              </a:rPr>
              <a:t>())</a:t>
            </a:r>
          </a:p>
          <a:p>
            <a:pPr>
              <a:lnSpc>
                <a:spcPct val="90000"/>
              </a:lnSpc>
              <a:buFontTx/>
              <a:buNone/>
            </a:pPr>
            <a:r>
              <a:rPr lang="en-US" altLang="en-US" sz="2200" dirty="0">
                <a:latin typeface="Courier"/>
                <a:ea typeface="Tahoma" panose="020B0604030504040204" pitchFamily="34" charset="0"/>
                <a:cs typeface="Times" panose="02020603050405020304" pitchFamily="18" charset="0"/>
              </a:rPr>
              <a:t>		     </a:t>
            </a:r>
            <a:r>
              <a:rPr lang="en-US" altLang="en-US" sz="2200" dirty="0" err="1">
                <a:latin typeface="Courier"/>
                <a:ea typeface="Tahoma" panose="020B0604030504040204" pitchFamily="34" charset="0"/>
                <a:cs typeface="Times" panose="02020603050405020304" pitchFamily="18" charset="0"/>
              </a:rPr>
              <a:t>STACKpop</a:t>
            </a:r>
            <a:r>
              <a:rPr lang="en-US" altLang="en-US" sz="2200" dirty="0">
                <a:latin typeface="Courier"/>
                <a:ea typeface="Tahoma" panose="020B0604030504040204" pitchFamily="34" charset="0"/>
                <a:cs typeface="Times" panose="02020603050405020304" pitchFamily="18" charset="0"/>
              </a:rPr>
              <a:t>(item);</a:t>
            </a:r>
          </a:p>
        </p:txBody>
      </p:sp>
    </p:spTree>
    <p:extLst>
      <p:ext uri="{BB962C8B-B14F-4D97-AF65-F5344CB8AC3E}">
        <p14:creationId xmlns:p14="http://schemas.microsoft.com/office/powerpoint/2010/main" val="10236389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0" y="0"/>
            <a:ext cx="9144000" cy="838200"/>
          </a:xfrm>
        </p:spPr>
        <p:txBody>
          <a:bodyPr/>
          <a:lstStyle/>
          <a:p>
            <a:r>
              <a:rPr lang="en-US" altLang="en-US" dirty="0"/>
              <a:t>Implementing a Stack: using linked list</a:t>
            </a:r>
          </a:p>
        </p:txBody>
      </p:sp>
      <p:sp>
        <p:nvSpPr>
          <p:cNvPr id="18436" name="Rectangle 3"/>
          <p:cNvSpPr>
            <a:spLocks noGrp="1" noChangeArrowheads="1"/>
          </p:cNvSpPr>
          <p:nvPr>
            <p:ph type="body" idx="1"/>
          </p:nvPr>
        </p:nvSpPr>
        <p:spPr>
          <a:xfrm>
            <a:off x="0" y="838200"/>
            <a:ext cx="8686800" cy="5410200"/>
          </a:xfrm>
        </p:spPr>
        <p:txBody>
          <a:bodyPr/>
          <a:lstStyle/>
          <a:p>
            <a:r>
              <a:rPr lang="en-US" altLang="en-US" sz="2200" dirty="0">
                <a:latin typeface="Times" panose="02020603050405020304" pitchFamily="18" charset="0"/>
                <a:cs typeface="Times" panose="02020603050405020304" pitchFamily="18" charset="0"/>
              </a:rPr>
              <a:t>Store the items in the stack in a linked list</a:t>
            </a:r>
          </a:p>
          <a:p>
            <a:r>
              <a:rPr lang="en-US" altLang="en-US" sz="2200" dirty="0">
                <a:latin typeface="Times" panose="02020603050405020304" pitchFamily="18" charset="0"/>
                <a:cs typeface="Times" panose="02020603050405020304" pitchFamily="18" charset="0"/>
              </a:rPr>
              <a:t>The top of the stack is the head node, the bottom of the stack is the end of the list</a:t>
            </a:r>
          </a:p>
          <a:p>
            <a:r>
              <a:rPr lang="en-US" altLang="en-US" sz="2200" i="1" dirty="0">
                <a:solidFill>
                  <a:srgbClr val="FF0000"/>
                </a:solidFill>
                <a:latin typeface="Times" panose="02020603050405020304" pitchFamily="18" charset="0"/>
                <a:cs typeface="Times" panose="02020603050405020304" pitchFamily="18" charset="0"/>
              </a:rPr>
              <a:t>push</a:t>
            </a:r>
            <a:r>
              <a:rPr lang="en-US" altLang="en-US" sz="2200" dirty="0">
                <a:latin typeface="Times" panose="02020603050405020304" pitchFamily="18" charset="0"/>
                <a:cs typeface="Times" panose="02020603050405020304" pitchFamily="18" charset="0"/>
              </a:rPr>
              <a:t> by adding to the front of the list</a:t>
            </a:r>
          </a:p>
          <a:p>
            <a:r>
              <a:rPr lang="en-US" altLang="en-US" sz="2200" i="1" dirty="0">
                <a:solidFill>
                  <a:srgbClr val="FF0000"/>
                </a:solidFill>
                <a:latin typeface="Times" panose="02020603050405020304" pitchFamily="18" charset="0"/>
                <a:cs typeface="Times" panose="02020603050405020304" pitchFamily="18" charset="0"/>
              </a:rPr>
              <a:t>pop</a:t>
            </a:r>
            <a:r>
              <a:rPr lang="en-US" altLang="en-US" sz="2200" dirty="0">
                <a:latin typeface="Times" panose="02020603050405020304" pitchFamily="18" charset="0"/>
                <a:cs typeface="Times" panose="02020603050405020304" pitchFamily="18" charset="0"/>
              </a:rPr>
              <a:t> by removing from the front of the list</a:t>
            </a:r>
          </a:p>
        </p:txBody>
      </p:sp>
      <p:grpSp>
        <p:nvGrpSpPr>
          <p:cNvPr id="5" name="Group 4"/>
          <p:cNvGrpSpPr/>
          <p:nvPr/>
        </p:nvGrpSpPr>
        <p:grpSpPr>
          <a:xfrm>
            <a:off x="609600" y="2971800"/>
            <a:ext cx="1141274" cy="3352800"/>
            <a:chOff x="6934200" y="2819400"/>
            <a:chExt cx="1141274" cy="3352800"/>
          </a:xfrm>
        </p:grpSpPr>
        <p:sp>
          <p:nvSpPr>
            <p:cNvPr id="6" name="Line 36"/>
            <p:cNvSpPr>
              <a:spLocks noChangeShapeType="1"/>
            </p:cNvSpPr>
            <p:nvPr/>
          </p:nvSpPr>
          <p:spPr bwMode="auto">
            <a:xfrm>
              <a:off x="6934200" y="28194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37"/>
            <p:cNvSpPr>
              <a:spLocks noChangeShapeType="1"/>
            </p:cNvSpPr>
            <p:nvPr/>
          </p:nvSpPr>
          <p:spPr bwMode="auto">
            <a:xfrm>
              <a:off x="6934200" y="6172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8" name="Line 38"/>
            <p:cNvSpPr>
              <a:spLocks noChangeShapeType="1"/>
            </p:cNvSpPr>
            <p:nvPr/>
          </p:nvSpPr>
          <p:spPr bwMode="auto">
            <a:xfrm>
              <a:off x="8001000" y="28194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39"/>
            <p:cNvSpPr>
              <a:spLocks noChangeShapeType="1"/>
            </p:cNvSpPr>
            <p:nvPr/>
          </p:nvSpPr>
          <p:spPr bwMode="auto">
            <a:xfrm>
              <a:off x="6934200" y="57150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0" name="Line 40"/>
            <p:cNvSpPr>
              <a:spLocks noChangeShapeType="1"/>
            </p:cNvSpPr>
            <p:nvPr/>
          </p:nvSpPr>
          <p:spPr bwMode="auto">
            <a:xfrm>
              <a:off x="6934200" y="5257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1" name="Line 41"/>
            <p:cNvSpPr>
              <a:spLocks noChangeShapeType="1"/>
            </p:cNvSpPr>
            <p:nvPr/>
          </p:nvSpPr>
          <p:spPr bwMode="auto">
            <a:xfrm>
              <a:off x="6934200" y="4800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2" name="Line 42"/>
            <p:cNvSpPr>
              <a:spLocks noChangeShapeType="1"/>
            </p:cNvSpPr>
            <p:nvPr/>
          </p:nvSpPr>
          <p:spPr bwMode="auto">
            <a:xfrm>
              <a:off x="6934200" y="4343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3" name="Text Box 43"/>
            <p:cNvSpPr txBox="1">
              <a:spLocks noChangeArrowheads="1"/>
            </p:cNvSpPr>
            <p:nvPr/>
          </p:nvSpPr>
          <p:spPr bwMode="auto">
            <a:xfrm>
              <a:off x="7315200" y="5715000"/>
              <a:ext cx="5084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dirty="0"/>
                <a:t>2.3</a:t>
              </a:r>
            </a:p>
          </p:txBody>
        </p:sp>
        <p:sp>
          <p:nvSpPr>
            <p:cNvPr id="14" name="Text Box 44"/>
            <p:cNvSpPr txBox="1">
              <a:spLocks noChangeArrowheads="1"/>
            </p:cNvSpPr>
            <p:nvPr/>
          </p:nvSpPr>
          <p:spPr bwMode="auto">
            <a:xfrm>
              <a:off x="7315200" y="5257800"/>
              <a:ext cx="5084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8.9</a:t>
              </a:r>
              <a:endParaRPr lang="en-US" altLang="en-US" sz="2000" i="0" dirty="0"/>
            </a:p>
          </p:txBody>
        </p:sp>
        <p:sp>
          <p:nvSpPr>
            <p:cNvPr id="15" name="Text Box 45"/>
            <p:cNvSpPr txBox="1">
              <a:spLocks noChangeArrowheads="1"/>
            </p:cNvSpPr>
            <p:nvPr/>
          </p:nvSpPr>
          <p:spPr bwMode="auto">
            <a:xfrm>
              <a:off x="7315200" y="4800600"/>
              <a:ext cx="5084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2.4</a:t>
              </a:r>
              <a:endParaRPr lang="en-US" altLang="en-US" sz="2000" i="0" dirty="0"/>
            </a:p>
          </p:txBody>
        </p:sp>
        <p:sp>
          <p:nvSpPr>
            <p:cNvPr id="16" name="Text Box 46"/>
            <p:cNvSpPr txBox="1">
              <a:spLocks noChangeArrowheads="1"/>
            </p:cNvSpPr>
            <p:nvPr/>
          </p:nvSpPr>
          <p:spPr bwMode="auto">
            <a:xfrm>
              <a:off x="7315199" y="4343400"/>
              <a:ext cx="7602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t>4.1</a:t>
              </a:r>
              <a:endParaRPr lang="en-US" altLang="en-US" sz="2000" i="0" dirty="0"/>
            </a:p>
          </p:txBody>
        </p:sp>
      </p:grpSp>
      <p:grpSp>
        <p:nvGrpSpPr>
          <p:cNvPr id="3" name="Group 2"/>
          <p:cNvGrpSpPr/>
          <p:nvPr/>
        </p:nvGrpSpPr>
        <p:grpSpPr>
          <a:xfrm>
            <a:off x="3597521" y="2971800"/>
            <a:ext cx="4784479" cy="1062085"/>
            <a:chOff x="2606921" y="3531385"/>
            <a:chExt cx="4784479" cy="1062085"/>
          </a:xfrm>
        </p:grpSpPr>
        <p:sp>
          <p:nvSpPr>
            <p:cNvPr id="19" name="Rectangle 41">
              <a:extLst>
                <a:ext uri="{FF2B5EF4-FFF2-40B4-BE49-F238E27FC236}">
                  <a16:creationId xmlns:a16="http://schemas.microsoft.com/office/drawing/2014/main" id="{6F478887-75A2-49E5-A113-10C14DAA3DC4}"/>
                </a:ext>
              </a:extLst>
            </p:cNvPr>
            <p:cNvSpPr>
              <a:spLocks noChangeArrowheads="1"/>
            </p:cNvSpPr>
            <p:nvPr/>
          </p:nvSpPr>
          <p:spPr bwMode="auto">
            <a:xfrm>
              <a:off x="3395659" y="3531385"/>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4.1</a:t>
              </a:r>
            </a:p>
          </p:txBody>
        </p:sp>
        <p:sp>
          <p:nvSpPr>
            <p:cNvPr id="20" name="Rectangle 15">
              <a:extLst>
                <a:ext uri="{FF2B5EF4-FFF2-40B4-BE49-F238E27FC236}">
                  <a16:creationId xmlns:a16="http://schemas.microsoft.com/office/drawing/2014/main" id="{E07B2189-1A17-4393-A4BD-9D0278C9723D}"/>
                </a:ext>
              </a:extLst>
            </p:cNvPr>
            <p:cNvSpPr>
              <a:spLocks noChangeArrowheads="1"/>
            </p:cNvSpPr>
            <p:nvPr/>
          </p:nvSpPr>
          <p:spPr bwMode="auto">
            <a:xfrm>
              <a:off x="3852859" y="3531385"/>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1"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3962400" y="3657600"/>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441892" y="3531391"/>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2.4</a:t>
              </a:r>
            </a:p>
          </p:txBody>
        </p:sp>
        <p:sp>
          <p:nvSpPr>
            <p:cNvPr id="23" name="Rectangle 15">
              <a:extLst>
                <a:ext uri="{FF2B5EF4-FFF2-40B4-BE49-F238E27FC236}">
                  <a16:creationId xmlns:a16="http://schemas.microsoft.com/office/drawing/2014/main" id="{E07B2189-1A17-4393-A4BD-9D0278C9723D}"/>
                </a:ext>
              </a:extLst>
            </p:cNvPr>
            <p:cNvSpPr>
              <a:spLocks noChangeArrowheads="1"/>
            </p:cNvSpPr>
            <p:nvPr/>
          </p:nvSpPr>
          <p:spPr bwMode="auto">
            <a:xfrm>
              <a:off x="4899092" y="3531391"/>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4"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410200" y="3531391"/>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8.9</a:t>
              </a:r>
            </a:p>
          </p:txBody>
        </p:sp>
        <p:sp>
          <p:nvSpPr>
            <p:cNvPr id="25"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867400" y="3531391"/>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6" name="Rectangle 41">
              <a:extLst>
                <a:ext uri="{FF2B5EF4-FFF2-40B4-BE49-F238E27FC236}">
                  <a16:creationId xmlns:a16="http://schemas.microsoft.com/office/drawing/2014/main" id="{6F478887-75A2-49E5-A113-10C14DAA3DC4}"/>
                </a:ext>
              </a:extLst>
            </p:cNvPr>
            <p:cNvSpPr>
              <a:spLocks noChangeArrowheads="1"/>
            </p:cNvSpPr>
            <p:nvPr/>
          </p:nvSpPr>
          <p:spPr bwMode="auto">
            <a:xfrm>
              <a:off x="6400800" y="3531391"/>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2.3</a:t>
              </a:r>
            </a:p>
          </p:txBody>
        </p:sp>
        <p:sp>
          <p:nvSpPr>
            <p:cNvPr id="27" name="Rectangle 15">
              <a:extLst>
                <a:ext uri="{FF2B5EF4-FFF2-40B4-BE49-F238E27FC236}">
                  <a16:creationId xmlns:a16="http://schemas.microsoft.com/office/drawing/2014/main" id="{E07B2189-1A17-4393-A4BD-9D0278C9723D}"/>
                </a:ext>
              </a:extLst>
            </p:cNvPr>
            <p:cNvSpPr>
              <a:spLocks noChangeArrowheads="1"/>
            </p:cNvSpPr>
            <p:nvPr/>
          </p:nvSpPr>
          <p:spPr bwMode="auto">
            <a:xfrm>
              <a:off x="6858000" y="3531391"/>
              <a:ext cx="533400" cy="278603"/>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dirty="0"/>
                <a:t>NULL</a:t>
              </a:r>
            </a:p>
          </p:txBody>
        </p:sp>
        <p:sp>
          <p:nvSpPr>
            <p:cNvPr id="30"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4953000" y="3657600"/>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5943600" y="3657600"/>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2971800" y="3809994"/>
              <a:ext cx="457200" cy="381006"/>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 name="TextBox 1"/>
            <p:cNvSpPr txBox="1"/>
            <p:nvPr/>
          </p:nvSpPr>
          <p:spPr>
            <a:xfrm>
              <a:off x="2606921" y="4193360"/>
              <a:ext cx="1295400" cy="400110"/>
            </a:xfrm>
            <a:prstGeom prst="rect">
              <a:avLst/>
            </a:prstGeom>
            <a:noFill/>
          </p:spPr>
          <p:txBody>
            <a:bodyPr wrap="square" rtlCol="0">
              <a:spAutoFit/>
            </a:bodyPr>
            <a:lstStyle/>
            <a:p>
              <a:r>
                <a:rPr lang="en-US" sz="2000" dirty="0"/>
                <a:t>top</a:t>
              </a:r>
            </a:p>
          </p:txBody>
        </p:sp>
      </p:grpSp>
      <p:sp>
        <p:nvSpPr>
          <p:cNvPr id="34" name="Text Box 46"/>
          <p:cNvSpPr txBox="1">
            <a:spLocks noChangeArrowheads="1"/>
          </p:cNvSpPr>
          <p:nvPr/>
        </p:nvSpPr>
        <p:spPr bwMode="auto">
          <a:xfrm>
            <a:off x="957828" y="4019490"/>
            <a:ext cx="5661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i="0" dirty="0"/>
              <a:t>3.3</a:t>
            </a:r>
          </a:p>
        </p:txBody>
      </p:sp>
      <p:grpSp>
        <p:nvGrpSpPr>
          <p:cNvPr id="4" name="Group 3"/>
          <p:cNvGrpSpPr/>
          <p:nvPr/>
        </p:nvGrpSpPr>
        <p:grpSpPr>
          <a:xfrm>
            <a:off x="2590800" y="4343400"/>
            <a:ext cx="5867400" cy="1062085"/>
            <a:chOff x="2590800" y="4343400"/>
            <a:chExt cx="5867400" cy="1062085"/>
          </a:xfrm>
        </p:grpSpPr>
        <p:sp>
          <p:nvSpPr>
            <p:cNvPr id="37"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462459" y="4343400"/>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4.1</a:t>
              </a:r>
            </a:p>
          </p:txBody>
        </p:sp>
        <p:sp>
          <p:nvSpPr>
            <p:cNvPr id="38" name="Rectangle 15">
              <a:extLst>
                <a:ext uri="{FF2B5EF4-FFF2-40B4-BE49-F238E27FC236}">
                  <a16:creationId xmlns:a16="http://schemas.microsoft.com/office/drawing/2014/main" id="{E07B2189-1A17-4393-A4BD-9D0278C9723D}"/>
                </a:ext>
              </a:extLst>
            </p:cNvPr>
            <p:cNvSpPr>
              <a:spLocks noChangeArrowheads="1"/>
            </p:cNvSpPr>
            <p:nvPr/>
          </p:nvSpPr>
          <p:spPr bwMode="auto">
            <a:xfrm>
              <a:off x="4919659" y="4343400"/>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9"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5029200" y="4469615"/>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0"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508692" y="4343406"/>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2.4</a:t>
              </a:r>
            </a:p>
          </p:txBody>
        </p:sp>
        <p:sp>
          <p:nvSpPr>
            <p:cNvPr id="41"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965892" y="4343406"/>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4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6477000" y="4343406"/>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8.9</a:t>
              </a:r>
            </a:p>
          </p:txBody>
        </p:sp>
        <p:sp>
          <p:nvSpPr>
            <p:cNvPr id="43" name="Rectangle 15">
              <a:extLst>
                <a:ext uri="{FF2B5EF4-FFF2-40B4-BE49-F238E27FC236}">
                  <a16:creationId xmlns:a16="http://schemas.microsoft.com/office/drawing/2014/main" id="{E07B2189-1A17-4393-A4BD-9D0278C9723D}"/>
                </a:ext>
              </a:extLst>
            </p:cNvPr>
            <p:cNvSpPr>
              <a:spLocks noChangeArrowheads="1"/>
            </p:cNvSpPr>
            <p:nvPr/>
          </p:nvSpPr>
          <p:spPr bwMode="auto">
            <a:xfrm>
              <a:off x="6934200" y="4343406"/>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44" name="Rectangle 41">
              <a:extLst>
                <a:ext uri="{FF2B5EF4-FFF2-40B4-BE49-F238E27FC236}">
                  <a16:creationId xmlns:a16="http://schemas.microsoft.com/office/drawing/2014/main" id="{6F478887-75A2-49E5-A113-10C14DAA3DC4}"/>
                </a:ext>
              </a:extLst>
            </p:cNvPr>
            <p:cNvSpPr>
              <a:spLocks noChangeArrowheads="1"/>
            </p:cNvSpPr>
            <p:nvPr/>
          </p:nvSpPr>
          <p:spPr bwMode="auto">
            <a:xfrm>
              <a:off x="7467600" y="4343406"/>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2.3</a:t>
              </a:r>
            </a:p>
          </p:txBody>
        </p:sp>
        <p:sp>
          <p:nvSpPr>
            <p:cNvPr id="45" name="Rectangle 15">
              <a:extLst>
                <a:ext uri="{FF2B5EF4-FFF2-40B4-BE49-F238E27FC236}">
                  <a16:creationId xmlns:a16="http://schemas.microsoft.com/office/drawing/2014/main" id="{E07B2189-1A17-4393-A4BD-9D0278C9723D}"/>
                </a:ext>
              </a:extLst>
            </p:cNvPr>
            <p:cNvSpPr>
              <a:spLocks noChangeArrowheads="1"/>
            </p:cNvSpPr>
            <p:nvPr/>
          </p:nvSpPr>
          <p:spPr bwMode="auto">
            <a:xfrm>
              <a:off x="7924800" y="4343406"/>
              <a:ext cx="533400" cy="278603"/>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dirty="0"/>
                <a:t>NULL</a:t>
              </a:r>
            </a:p>
          </p:txBody>
        </p:sp>
        <p:sp>
          <p:nvSpPr>
            <p:cNvPr id="46"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6019800" y="4469615"/>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7"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7010400" y="4469615"/>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2955679" y="4622009"/>
              <a:ext cx="457200" cy="381006"/>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9" name="TextBox 48"/>
            <p:cNvSpPr txBox="1"/>
            <p:nvPr/>
          </p:nvSpPr>
          <p:spPr>
            <a:xfrm>
              <a:off x="2590800" y="5005375"/>
              <a:ext cx="1295400" cy="400110"/>
            </a:xfrm>
            <a:prstGeom prst="rect">
              <a:avLst/>
            </a:prstGeom>
            <a:noFill/>
          </p:spPr>
          <p:txBody>
            <a:bodyPr wrap="square" rtlCol="0">
              <a:spAutoFit/>
            </a:bodyPr>
            <a:lstStyle/>
            <a:p>
              <a:r>
                <a:rPr lang="en-US" sz="2000" dirty="0"/>
                <a:t>top</a:t>
              </a:r>
            </a:p>
          </p:txBody>
        </p:sp>
        <p:sp>
          <p:nvSpPr>
            <p:cNvPr id="50" name="Rectangle 41">
              <a:extLst>
                <a:ext uri="{FF2B5EF4-FFF2-40B4-BE49-F238E27FC236}">
                  <a16:creationId xmlns:a16="http://schemas.microsoft.com/office/drawing/2014/main" id="{6F478887-75A2-49E5-A113-10C14DAA3DC4}"/>
                </a:ext>
              </a:extLst>
            </p:cNvPr>
            <p:cNvSpPr>
              <a:spLocks noChangeArrowheads="1"/>
            </p:cNvSpPr>
            <p:nvPr/>
          </p:nvSpPr>
          <p:spPr bwMode="auto">
            <a:xfrm>
              <a:off x="3429000" y="4343400"/>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3.3</a:t>
              </a:r>
            </a:p>
          </p:txBody>
        </p:sp>
        <p:sp>
          <p:nvSpPr>
            <p:cNvPr id="51" name="Rectangle 15">
              <a:extLst>
                <a:ext uri="{FF2B5EF4-FFF2-40B4-BE49-F238E27FC236}">
                  <a16:creationId xmlns:a16="http://schemas.microsoft.com/office/drawing/2014/main" id="{E07B2189-1A17-4393-A4BD-9D0278C9723D}"/>
                </a:ext>
              </a:extLst>
            </p:cNvPr>
            <p:cNvSpPr>
              <a:spLocks noChangeArrowheads="1"/>
            </p:cNvSpPr>
            <p:nvPr/>
          </p:nvSpPr>
          <p:spPr bwMode="auto">
            <a:xfrm>
              <a:off x="3886200" y="4343400"/>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52"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3995741" y="4469615"/>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53" name="Content Placeholder 5"/>
          <p:cNvSpPr txBox="1">
            <a:spLocks/>
          </p:cNvSpPr>
          <p:nvPr/>
        </p:nvSpPr>
        <p:spPr bwMode="auto">
          <a:xfrm>
            <a:off x="3777758" y="4895910"/>
            <a:ext cx="4909042" cy="135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60000"/>
              </a:lnSpc>
              <a:spcBef>
                <a:spcPct val="50000"/>
              </a:spcBef>
              <a:buFont typeface="Arial" panose="020B0604020202020204" pitchFamily="34" charset="0"/>
              <a:buNone/>
            </a:pPr>
            <a:r>
              <a:rPr lang="en-US" sz="1500" b="1" dirty="0">
                <a:solidFill>
                  <a:srgbClr val="C00000"/>
                </a:solidFill>
                <a:latin typeface="Courier New" pitchFamily="49" charset="0"/>
              </a:rPr>
              <a:t>typedef struct {</a:t>
            </a:r>
          </a:p>
          <a:p>
            <a:pPr>
              <a:lnSpc>
                <a:spcPct val="60000"/>
              </a:lnSpc>
              <a:spcBef>
                <a:spcPct val="50000"/>
              </a:spcBef>
              <a:buFont typeface="Arial" panose="020B0604020202020204" pitchFamily="34" charset="0"/>
              <a:buNone/>
            </a:pPr>
            <a:r>
              <a:rPr lang="en-US" sz="1500" b="1" dirty="0">
                <a:solidFill>
                  <a:srgbClr val="C00000"/>
                </a:solidFill>
                <a:latin typeface="Courier New" pitchFamily="49" charset="0"/>
              </a:rPr>
              <a:t>    float item;</a:t>
            </a:r>
          </a:p>
          <a:p>
            <a:pPr>
              <a:lnSpc>
                <a:spcPct val="60000"/>
              </a:lnSpc>
              <a:spcBef>
                <a:spcPct val="50000"/>
              </a:spcBef>
              <a:buFont typeface="Arial" panose="020B0604020202020204" pitchFamily="34" charset="0"/>
              <a:buNone/>
            </a:pPr>
            <a:r>
              <a:rPr lang="en-US" sz="1500" b="1" dirty="0">
                <a:solidFill>
                  <a:srgbClr val="C00000"/>
                </a:solidFill>
                <a:latin typeface="Courier New" pitchFamily="49" charset="0"/>
              </a:rPr>
              <a:t>    struct </a:t>
            </a:r>
            <a:r>
              <a:rPr lang="en-US" sz="1500" b="1" dirty="0" err="1">
                <a:solidFill>
                  <a:srgbClr val="C00000"/>
                </a:solidFill>
                <a:latin typeface="Courier New" pitchFamily="49" charset="0"/>
              </a:rPr>
              <a:t>StackNode</a:t>
            </a:r>
            <a:r>
              <a:rPr lang="en-US" sz="1500" b="1" dirty="0">
                <a:solidFill>
                  <a:srgbClr val="C00000"/>
                </a:solidFill>
                <a:latin typeface="Courier New" pitchFamily="49" charset="0"/>
              </a:rPr>
              <a:t> *next;</a:t>
            </a:r>
          </a:p>
          <a:p>
            <a:pPr>
              <a:lnSpc>
                <a:spcPct val="60000"/>
              </a:lnSpc>
              <a:spcBef>
                <a:spcPct val="50000"/>
              </a:spcBef>
              <a:buNone/>
            </a:pPr>
            <a:r>
              <a:rPr lang="en-US" sz="1500" b="1" dirty="0">
                <a:solidFill>
                  <a:srgbClr val="C00000"/>
                </a:solidFill>
                <a:latin typeface="Courier New" pitchFamily="49" charset="0"/>
              </a:rPr>
              <a:t>} </a:t>
            </a:r>
            <a:r>
              <a:rPr lang="en-US" sz="1500" b="1" dirty="0" err="1">
                <a:solidFill>
                  <a:srgbClr val="C00000"/>
                </a:solidFill>
                <a:latin typeface="Courier New" pitchFamily="49" charset="0"/>
              </a:rPr>
              <a:t>StackNode</a:t>
            </a:r>
            <a:r>
              <a:rPr lang="en-US" sz="1500" b="1" dirty="0">
                <a:solidFill>
                  <a:srgbClr val="C00000"/>
                </a:solidFill>
                <a:latin typeface="Courier New" pitchFamily="49" charset="0"/>
              </a:rPr>
              <a:t>;</a:t>
            </a:r>
          </a:p>
          <a:p>
            <a:pPr>
              <a:lnSpc>
                <a:spcPct val="60000"/>
              </a:lnSpc>
              <a:spcBef>
                <a:spcPct val="50000"/>
              </a:spcBef>
              <a:buFont typeface="Arial" panose="020B0604020202020204" pitchFamily="34" charset="0"/>
              <a:buNone/>
            </a:pPr>
            <a:r>
              <a:rPr lang="en-US" sz="1500" b="1" dirty="0" err="1">
                <a:solidFill>
                  <a:srgbClr val="C00000"/>
                </a:solidFill>
                <a:latin typeface="Courier New" pitchFamily="49" charset="0"/>
              </a:rPr>
              <a:t>typedef</a:t>
            </a:r>
            <a:r>
              <a:rPr lang="en-US" sz="1500" b="1" dirty="0">
                <a:solidFill>
                  <a:srgbClr val="C00000"/>
                </a:solidFill>
                <a:latin typeface="Courier New" pitchFamily="49" charset="0"/>
              </a:rPr>
              <a:t> </a:t>
            </a:r>
            <a:r>
              <a:rPr lang="en-US" sz="1500" b="1" dirty="0" err="1">
                <a:solidFill>
                  <a:srgbClr val="C00000"/>
                </a:solidFill>
                <a:latin typeface="Courier New" pitchFamily="49" charset="0"/>
              </a:rPr>
              <a:t>struct</a:t>
            </a:r>
            <a:r>
              <a:rPr lang="en-US" sz="1500" b="1" dirty="0">
                <a:solidFill>
                  <a:srgbClr val="C00000"/>
                </a:solidFill>
                <a:latin typeface="Courier New" pitchFamily="49" charset="0"/>
              </a:rPr>
              <a:t> {</a:t>
            </a:r>
          </a:p>
          <a:p>
            <a:pPr>
              <a:lnSpc>
                <a:spcPct val="60000"/>
              </a:lnSpc>
              <a:spcBef>
                <a:spcPct val="50000"/>
              </a:spcBef>
              <a:buFont typeface="Arial" panose="020B0604020202020204" pitchFamily="34" charset="0"/>
              <a:buNone/>
            </a:pPr>
            <a:r>
              <a:rPr lang="en-US" sz="1500" b="1" dirty="0">
                <a:solidFill>
                  <a:srgbClr val="C00000"/>
                </a:solidFill>
                <a:latin typeface="Courier New" pitchFamily="49" charset="0"/>
              </a:rPr>
              <a:t>    </a:t>
            </a:r>
            <a:r>
              <a:rPr lang="en-US" sz="1500" b="1" dirty="0" err="1">
                <a:solidFill>
                  <a:srgbClr val="C00000"/>
                </a:solidFill>
                <a:latin typeface="Courier New" pitchFamily="49" charset="0"/>
              </a:rPr>
              <a:t>StackNode</a:t>
            </a:r>
            <a:r>
              <a:rPr lang="en-US" sz="1500" b="1" dirty="0">
                <a:solidFill>
                  <a:srgbClr val="C00000"/>
                </a:solidFill>
                <a:latin typeface="Courier New" pitchFamily="49" charset="0"/>
              </a:rPr>
              <a:t> *top;</a:t>
            </a:r>
          </a:p>
          <a:p>
            <a:pPr>
              <a:lnSpc>
                <a:spcPct val="60000"/>
              </a:lnSpc>
              <a:spcBef>
                <a:spcPct val="50000"/>
              </a:spcBef>
              <a:buFont typeface="Arial" panose="020B0604020202020204" pitchFamily="34" charset="0"/>
              <a:buNone/>
            </a:pPr>
            <a:r>
              <a:rPr lang="en-US" sz="1500" b="1" dirty="0">
                <a:solidFill>
                  <a:srgbClr val="C00000"/>
                </a:solidFill>
                <a:latin typeface="Courier New" pitchFamily="49" charset="0"/>
              </a:rPr>
              <a:t>}Stack;</a:t>
            </a:r>
          </a:p>
          <a:p>
            <a:pPr>
              <a:lnSpc>
                <a:spcPct val="60000"/>
              </a:lnSpc>
              <a:spcBef>
                <a:spcPct val="50000"/>
              </a:spcBef>
              <a:buFont typeface="Arial" panose="020B0604020202020204" pitchFamily="34" charset="0"/>
              <a:buNone/>
            </a:pPr>
            <a:endParaRPr lang="en-US" sz="1500" b="1" dirty="0">
              <a:solidFill>
                <a:schemeClr val="accent2"/>
              </a:solidFill>
              <a:latin typeface="Courier New" pitchFamily="49" charset="0"/>
            </a:endParaRPr>
          </a:p>
        </p:txBody>
      </p:sp>
    </p:spTree>
    <p:extLst>
      <p:ext uri="{BB962C8B-B14F-4D97-AF65-F5344CB8AC3E}">
        <p14:creationId xmlns:p14="http://schemas.microsoft.com/office/powerpoint/2010/main" val="404726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fill="hold"/>
                                        <p:tgtEl>
                                          <p:spTgt spid="34"/>
                                        </p:tgtEl>
                                        <p:attrNameLst>
                                          <p:attrName>ppt_x</p:attrName>
                                        </p:attrNameLst>
                                      </p:cBhvr>
                                      <p:tavLst>
                                        <p:tav tm="0">
                                          <p:val>
                                            <p:strVal val="#ppt_x"/>
                                          </p:val>
                                        </p:tav>
                                        <p:tav tm="100000">
                                          <p:val>
                                            <p:strVal val="#ppt_x"/>
                                          </p:val>
                                        </p:tav>
                                      </p:tavLst>
                                    </p:anim>
                                    <p:anim calcmode="lin" valueType="num">
                                      <p:cBhvr additive="base">
                                        <p:cTn id="13"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0" y="838200"/>
            <a:ext cx="9144000" cy="5470525"/>
          </a:xfrm>
        </p:spPr>
        <p:txBody>
          <a:bodyPr/>
          <a:lstStyle/>
          <a:p>
            <a:pPr marL="0" indent="0">
              <a:lnSpc>
                <a:spcPct val="120000"/>
              </a:lnSpc>
              <a:spcBef>
                <a:spcPts val="0"/>
              </a:spcBef>
              <a:buNone/>
            </a:pPr>
            <a:r>
              <a:rPr lang="en-US" sz="2000" dirty="0">
                <a:latin typeface="Times" panose="02020603050405020304" pitchFamily="18" charset="0"/>
                <a:cs typeface="Times" panose="02020603050405020304" pitchFamily="18" charset="0"/>
              </a:rPr>
              <a:t>1. Init:   </a:t>
            </a:r>
          </a:p>
          <a:p>
            <a:pPr marL="0" indent="0">
              <a:lnSpc>
                <a:spcPct val="120000"/>
              </a:lnSpc>
              <a:spcBef>
                <a:spcPts val="0"/>
              </a:spcBef>
              <a:buNone/>
            </a:pPr>
            <a:r>
              <a:rPr lang="en-US" sz="2000" dirty="0">
                <a:solidFill>
                  <a:srgbClr val="FF0000"/>
                </a:solidFill>
                <a:latin typeface="Times" panose="02020603050405020304" pitchFamily="18" charset="0"/>
                <a:cs typeface="Times" panose="02020603050405020304" pitchFamily="18" charset="0"/>
              </a:rPr>
              <a:t>	      </a:t>
            </a:r>
            <a:r>
              <a:rPr lang="en-US" sz="2000" dirty="0">
                <a:solidFill>
                  <a:srgbClr val="FF0000"/>
                </a:solidFill>
                <a:latin typeface="Courier"/>
                <a:cs typeface="Times" panose="02020603050405020304" pitchFamily="18" charset="0"/>
              </a:rPr>
              <a:t>Stack *</a:t>
            </a:r>
            <a:r>
              <a:rPr lang="en-US" sz="2000" dirty="0" err="1">
                <a:solidFill>
                  <a:srgbClr val="FF0000"/>
                </a:solidFill>
                <a:latin typeface="Courier"/>
                <a:cs typeface="Times" panose="02020603050405020304" pitchFamily="18" charset="0"/>
              </a:rPr>
              <a:t>StackConstruct</a:t>
            </a:r>
            <a:r>
              <a:rPr lang="en-US" sz="2000" dirty="0">
                <a:solidFill>
                  <a:srgbClr val="FF0000"/>
                </a:solidFill>
                <a:latin typeface="Courier"/>
                <a:cs typeface="Times" panose="02020603050405020304" pitchFamily="18" charset="0"/>
              </a:rPr>
              <a:t>();</a:t>
            </a:r>
          </a:p>
          <a:p>
            <a:pPr>
              <a:lnSpc>
                <a:spcPct val="120000"/>
              </a:lnSpc>
              <a:spcBef>
                <a:spcPts val="0"/>
              </a:spcBef>
              <a:buNone/>
            </a:pPr>
            <a:r>
              <a:rPr lang="en-US" sz="2000" dirty="0">
                <a:latin typeface="Times" panose="02020603050405020304" pitchFamily="18" charset="0"/>
                <a:cs typeface="Times" panose="02020603050405020304" pitchFamily="18" charset="0"/>
              </a:rPr>
              <a:t>2. Check empty: </a:t>
            </a:r>
          </a:p>
          <a:p>
            <a:pPr marL="457200" indent="-457200">
              <a:lnSpc>
                <a:spcPct val="120000"/>
              </a:lnSpc>
              <a:spcBef>
                <a:spcPts val="0"/>
              </a:spcBef>
              <a:buNone/>
            </a:pPr>
            <a:r>
              <a:rPr lang="en-US" sz="2000" dirty="0">
                <a:solidFill>
                  <a:srgbClr val="FF0000"/>
                </a:solidFill>
                <a:latin typeface="Courier"/>
                <a:cs typeface="Times" panose="02020603050405020304" pitchFamily="18" charset="0"/>
              </a:rPr>
              <a:t>         </a:t>
            </a:r>
            <a:r>
              <a:rPr lang="en-US" sz="2000" dirty="0" err="1">
                <a:solidFill>
                  <a:srgbClr val="FF0000"/>
                </a:solidFill>
                <a:latin typeface="Courier"/>
                <a:cs typeface="Times" panose="02020603050405020304" pitchFamily="18" charset="0"/>
              </a:rPr>
              <a:t>int</a:t>
            </a:r>
            <a:r>
              <a:rPr lang="en-US" sz="2000" dirty="0">
                <a:solidFill>
                  <a:srgbClr val="FF0000"/>
                </a:solidFill>
                <a:latin typeface="Courier"/>
                <a:cs typeface="Times" panose="02020603050405020304" pitchFamily="18" charset="0"/>
              </a:rPr>
              <a:t> </a:t>
            </a:r>
            <a:r>
              <a:rPr lang="en-US" sz="2000" dirty="0" err="1">
                <a:solidFill>
                  <a:srgbClr val="FF0000"/>
                </a:solidFill>
                <a:latin typeface="Courier"/>
                <a:cs typeface="Times" panose="02020603050405020304" pitchFamily="18" charset="0"/>
              </a:rPr>
              <a:t>StackEmpty</a:t>
            </a:r>
            <a:r>
              <a:rPr lang="en-US" sz="2000" dirty="0">
                <a:solidFill>
                  <a:srgbClr val="FF0000"/>
                </a:solidFill>
                <a:latin typeface="Courier"/>
                <a:cs typeface="Times" panose="02020603050405020304" pitchFamily="18" charset="0"/>
              </a:rPr>
              <a:t>(Stack* s);</a:t>
            </a:r>
          </a:p>
          <a:p>
            <a:pPr>
              <a:lnSpc>
                <a:spcPct val="120000"/>
              </a:lnSpc>
              <a:spcBef>
                <a:spcPts val="0"/>
              </a:spcBef>
              <a:buNone/>
            </a:pPr>
            <a:r>
              <a:rPr lang="en-US" sz="2000" dirty="0">
                <a:latin typeface="Times" panose="02020603050405020304" pitchFamily="18" charset="0"/>
                <a:cs typeface="Times" panose="02020603050405020304" pitchFamily="18" charset="0"/>
              </a:rPr>
              <a:t>3. Check full: </a:t>
            </a:r>
          </a:p>
          <a:p>
            <a:pPr marL="457200" indent="-457200">
              <a:lnSpc>
                <a:spcPct val="120000"/>
              </a:lnSpc>
              <a:spcBef>
                <a:spcPts val="0"/>
              </a:spcBef>
              <a:buNone/>
            </a:pPr>
            <a:r>
              <a:rPr lang="en-US" sz="2000" dirty="0">
                <a:solidFill>
                  <a:srgbClr val="FF0000"/>
                </a:solidFill>
                <a:latin typeface="Courier"/>
                <a:cs typeface="Times" panose="02020603050405020304" pitchFamily="18" charset="0"/>
              </a:rPr>
              <a:t>         </a:t>
            </a:r>
            <a:r>
              <a:rPr lang="en-US" sz="2000" dirty="0" err="1">
                <a:solidFill>
                  <a:srgbClr val="FF0000"/>
                </a:solidFill>
                <a:latin typeface="Courier"/>
                <a:cs typeface="Times" panose="02020603050405020304" pitchFamily="18" charset="0"/>
              </a:rPr>
              <a:t>int</a:t>
            </a:r>
            <a:r>
              <a:rPr lang="en-US" sz="2000" dirty="0">
                <a:solidFill>
                  <a:srgbClr val="FF0000"/>
                </a:solidFill>
                <a:latin typeface="Courier"/>
                <a:cs typeface="Times" panose="02020603050405020304" pitchFamily="18" charset="0"/>
              </a:rPr>
              <a:t> </a:t>
            </a:r>
            <a:r>
              <a:rPr lang="en-US" sz="2000" dirty="0" err="1">
                <a:solidFill>
                  <a:srgbClr val="FF0000"/>
                </a:solidFill>
                <a:latin typeface="Courier"/>
                <a:cs typeface="Times" panose="02020603050405020304" pitchFamily="18" charset="0"/>
              </a:rPr>
              <a:t>StackFull</a:t>
            </a:r>
            <a:r>
              <a:rPr lang="en-US" sz="2000" dirty="0">
                <a:solidFill>
                  <a:srgbClr val="FF0000"/>
                </a:solidFill>
                <a:latin typeface="Courier"/>
                <a:cs typeface="Times" panose="02020603050405020304" pitchFamily="18" charset="0"/>
              </a:rPr>
              <a:t>(Stack* s);</a:t>
            </a:r>
          </a:p>
          <a:p>
            <a:pPr>
              <a:lnSpc>
                <a:spcPct val="120000"/>
              </a:lnSpc>
              <a:spcBef>
                <a:spcPts val="0"/>
              </a:spcBef>
              <a:buNone/>
            </a:pPr>
            <a:r>
              <a:rPr lang="en-US" sz="2000" dirty="0">
                <a:latin typeface="Times" panose="02020603050405020304" pitchFamily="18" charset="0"/>
                <a:cs typeface="Times" panose="02020603050405020304" pitchFamily="18" charset="0"/>
              </a:rPr>
              <a:t>4. Insert a new item into stack (Push):</a:t>
            </a:r>
            <a:r>
              <a:rPr lang="en-US" sz="2000" i="1" dirty="0">
                <a:latin typeface="Times" panose="02020603050405020304" pitchFamily="18" charset="0"/>
                <a:cs typeface="Times" panose="02020603050405020304" pitchFamily="18" charset="0"/>
              </a:rPr>
              <a:t> insert a new item at the top of stack</a:t>
            </a:r>
          </a:p>
          <a:p>
            <a:pPr marL="457200" indent="-457200">
              <a:lnSpc>
                <a:spcPct val="120000"/>
              </a:lnSpc>
              <a:spcBef>
                <a:spcPts val="0"/>
              </a:spcBef>
              <a:buNone/>
            </a:pPr>
            <a:r>
              <a:rPr lang="en-US" sz="2000" dirty="0">
                <a:solidFill>
                  <a:srgbClr val="FF0000"/>
                </a:solidFill>
                <a:latin typeface="Courier"/>
                <a:cs typeface="Times" panose="02020603050405020304" pitchFamily="18" charset="0"/>
              </a:rPr>
              <a:t>         </a:t>
            </a:r>
            <a:r>
              <a:rPr lang="en-US" sz="2000" dirty="0" err="1">
                <a:solidFill>
                  <a:srgbClr val="FF0000"/>
                </a:solidFill>
                <a:latin typeface="Courier"/>
                <a:cs typeface="Times" panose="02020603050405020304" pitchFamily="18" charset="0"/>
              </a:rPr>
              <a:t>int</a:t>
            </a:r>
            <a:r>
              <a:rPr lang="en-US" sz="2000" dirty="0">
                <a:solidFill>
                  <a:srgbClr val="FF0000"/>
                </a:solidFill>
                <a:latin typeface="Courier"/>
                <a:cs typeface="Times" panose="02020603050405020304" pitchFamily="18" charset="0"/>
              </a:rPr>
              <a:t> </a:t>
            </a:r>
            <a:r>
              <a:rPr lang="en-US" sz="2000" dirty="0" err="1">
                <a:solidFill>
                  <a:srgbClr val="FF0000"/>
                </a:solidFill>
                <a:latin typeface="Courier"/>
                <a:cs typeface="Times" panose="02020603050405020304" pitchFamily="18" charset="0"/>
              </a:rPr>
              <a:t>StackPush</a:t>
            </a:r>
            <a:r>
              <a:rPr lang="en-US" sz="2000" dirty="0">
                <a:solidFill>
                  <a:srgbClr val="FF0000"/>
                </a:solidFill>
                <a:latin typeface="Courier"/>
                <a:cs typeface="Times" panose="02020603050405020304" pitchFamily="18" charset="0"/>
              </a:rPr>
              <a:t>(Stack* s, float* item);</a:t>
            </a:r>
          </a:p>
          <a:p>
            <a:pPr>
              <a:lnSpc>
                <a:spcPct val="120000"/>
              </a:lnSpc>
              <a:spcBef>
                <a:spcPts val="0"/>
              </a:spcBef>
              <a:buNone/>
            </a:pPr>
            <a:r>
              <a:rPr lang="en-US" sz="2000" dirty="0">
                <a:latin typeface="Times" panose="02020603050405020304" pitchFamily="18" charset="0"/>
                <a:cs typeface="Times" panose="02020603050405020304" pitchFamily="18" charset="0"/>
              </a:rPr>
              <a:t>5. Remove an item from stack (Pop):</a:t>
            </a:r>
            <a:r>
              <a:rPr lang="en-US" sz="2000" i="1" dirty="0">
                <a:latin typeface="Times" panose="02020603050405020304" pitchFamily="18" charset="0"/>
                <a:cs typeface="Times" panose="02020603050405020304" pitchFamily="18" charset="0"/>
              </a:rPr>
              <a:t> remove and return the item at the top of stack:</a:t>
            </a:r>
            <a:r>
              <a:rPr lang="en-US" sz="2000" dirty="0">
                <a:latin typeface="Times" panose="02020603050405020304" pitchFamily="18" charset="0"/>
                <a:cs typeface="Times" panose="02020603050405020304" pitchFamily="18" charset="0"/>
              </a:rPr>
              <a:t>   </a:t>
            </a:r>
            <a:r>
              <a:rPr lang="en-US" sz="2000" dirty="0">
                <a:solidFill>
                  <a:srgbClr val="FF0000"/>
                </a:solidFill>
                <a:latin typeface="Times" panose="02020603050405020304" pitchFamily="18" charset="0"/>
                <a:cs typeface="Times" panose="02020603050405020304" pitchFamily="18" charset="0"/>
              </a:rPr>
              <a:t>	       </a:t>
            </a:r>
            <a:r>
              <a:rPr lang="en-US" sz="2000" dirty="0">
                <a:solidFill>
                  <a:srgbClr val="FF0000"/>
                </a:solidFill>
                <a:latin typeface="Courier"/>
                <a:cs typeface="Times" panose="02020603050405020304" pitchFamily="18" charset="0"/>
              </a:rPr>
              <a:t>float pop(Stack* s);</a:t>
            </a:r>
          </a:p>
          <a:p>
            <a:pPr marL="457200" indent="-457200">
              <a:lnSpc>
                <a:spcPct val="120000"/>
              </a:lnSpc>
              <a:spcBef>
                <a:spcPts val="0"/>
              </a:spcBef>
              <a:buNone/>
            </a:pPr>
            <a:r>
              <a:rPr lang="en-US" sz="2000" dirty="0">
                <a:latin typeface="Times" panose="02020603050405020304" pitchFamily="18" charset="0"/>
                <a:cs typeface="Times" panose="02020603050405020304" pitchFamily="18" charset="0"/>
              </a:rPr>
              <a:t>6. Print out all items of stack</a:t>
            </a:r>
          </a:p>
          <a:p>
            <a:pPr marL="457200" indent="-457200">
              <a:lnSpc>
                <a:spcPct val="120000"/>
              </a:lnSpc>
              <a:spcBef>
                <a:spcPts val="0"/>
              </a:spcBef>
              <a:buNone/>
            </a:pPr>
            <a:r>
              <a:rPr lang="en-US" sz="2000" dirty="0">
                <a:latin typeface="Times" panose="02020603050405020304" pitchFamily="18" charset="0"/>
                <a:cs typeface="Times" panose="02020603050405020304" pitchFamily="18" charset="0"/>
              </a:rPr>
              <a:t> </a:t>
            </a:r>
            <a:r>
              <a:rPr lang="en-US" sz="2000" dirty="0">
                <a:solidFill>
                  <a:srgbClr val="FF0000"/>
                </a:solidFill>
                <a:latin typeface="Times" panose="02020603050405020304" pitchFamily="18" charset="0"/>
                <a:cs typeface="Times" panose="02020603050405020304" pitchFamily="18" charset="0"/>
              </a:rPr>
              <a:t>   </a:t>
            </a:r>
            <a:r>
              <a:rPr lang="en-US" sz="2000" dirty="0">
                <a:solidFill>
                  <a:srgbClr val="FF0000"/>
                </a:solidFill>
                <a:latin typeface="Courier"/>
                <a:cs typeface="Times" panose="02020603050405020304" pitchFamily="18" charset="0"/>
              </a:rPr>
              <a:t>       void </a:t>
            </a:r>
            <a:r>
              <a:rPr lang="en-US" sz="2000" dirty="0" err="1">
                <a:solidFill>
                  <a:srgbClr val="FF0000"/>
                </a:solidFill>
                <a:latin typeface="Courier"/>
                <a:cs typeface="Times" panose="02020603050405020304" pitchFamily="18" charset="0"/>
              </a:rPr>
              <a:t>Disp</a:t>
            </a:r>
            <a:r>
              <a:rPr lang="en-US" sz="2000" dirty="0">
                <a:solidFill>
                  <a:srgbClr val="FF0000"/>
                </a:solidFill>
                <a:latin typeface="Courier"/>
                <a:cs typeface="Times" panose="02020603050405020304" pitchFamily="18" charset="0"/>
              </a:rPr>
              <a:t>(Stack* s);</a:t>
            </a:r>
          </a:p>
          <a:p>
            <a:pPr marL="457200" indent="-457200">
              <a:lnSpc>
                <a:spcPct val="120000"/>
              </a:lnSpc>
              <a:spcBef>
                <a:spcPts val="0"/>
              </a:spcBef>
              <a:buNone/>
            </a:pPr>
            <a:endParaRPr lang="en-US" sz="2000" dirty="0">
              <a:latin typeface="Times" panose="02020603050405020304" pitchFamily="18" charset="0"/>
              <a:cs typeface="Times" panose="02020603050405020304" pitchFamily="18" charset="0"/>
            </a:endParaRPr>
          </a:p>
          <a:p>
            <a:pPr>
              <a:lnSpc>
                <a:spcPct val="60000"/>
              </a:lnSpc>
              <a:spcBef>
                <a:spcPct val="50000"/>
              </a:spcBef>
              <a:buNone/>
            </a:pPr>
            <a:endParaRPr lang="en-US" sz="2000" dirty="0">
              <a:latin typeface="Times" panose="02020603050405020304" pitchFamily="18" charset="0"/>
              <a:cs typeface="Times" panose="02020603050405020304" pitchFamily="18" charset="0"/>
            </a:endParaRPr>
          </a:p>
          <a:p>
            <a:pPr>
              <a:buNone/>
            </a:pPr>
            <a:endParaRPr lang="en-US" sz="2000" dirty="0">
              <a:latin typeface="Times" panose="02020603050405020304" pitchFamily="18" charset="0"/>
              <a:cs typeface="Times" panose="02020603050405020304" pitchFamily="18" charset="0"/>
            </a:endParaRPr>
          </a:p>
        </p:txBody>
      </p:sp>
      <p:sp>
        <p:nvSpPr>
          <p:cNvPr id="2" name="Title 1"/>
          <p:cNvSpPr>
            <a:spLocks noGrp="1"/>
          </p:cNvSpPr>
          <p:nvPr>
            <p:ph type="title"/>
          </p:nvPr>
        </p:nvSpPr>
        <p:spPr>
          <a:xfrm>
            <a:off x="0" y="0"/>
            <a:ext cx="9144000" cy="838200"/>
          </a:xfrm>
        </p:spPr>
        <p:txBody>
          <a:bodyPr/>
          <a:lstStyle/>
          <a:p>
            <a:r>
              <a:rPr lang="en-US" dirty="0"/>
              <a:t>Operations</a:t>
            </a:r>
          </a:p>
        </p:txBody>
      </p:sp>
    </p:spTree>
    <p:extLst>
      <p:ext uri="{BB962C8B-B14F-4D97-AF65-F5344CB8AC3E}">
        <p14:creationId xmlns:p14="http://schemas.microsoft.com/office/powerpoint/2010/main" val="313745941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ChangeArrowheads="1"/>
          </p:cNvSpPr>
          <p:nvPr/>
        </p:nvSpPr>
        <p:spPr bwMode="auto">
          <a:xfrm>
            <a:off x="0" y="838200"/>
            <a:ext cx="9144000" cy="5325177"/>
          </a:xfrm>
          <a:prstGeom prst="rect">
            <a:avLst/>
          </a:prstGeom>
          <a:noFill/>
          <a:ln w="9525">
            <a:noFill/>
            <a:miter lim="800000"/>
            <a:headEnd/>
            <a:tailEnd/>
          </a:ln>
          <a:effectLst/>
        </p:spPr>
        <p:txBody>
          <a:bodyPr wrap="square" lIns="92075" tIns="46038" rIns="92075" bIns="46038">
            <a:spAutoFit/>
          </a:bodyPr>
          <a:lstStyle/>
          <a:p>
            <a:r>
              <a:rPr lang="en-US" sz="2000" b="1" i="0" dirty="0">
                <a:solidFill>
                  <a:srgbClr val="C00000"/>
                </a:solidFill>
                <a:latin typeface="Courier New" pitchFamily="49" charset="0"/>
              </a:rPr>
              <a:t>Stack *</a:t>
            </a:r>
            <a:r>
              <a:rPr lang="en-US" sz="2000" b="1" i="0" dirty="0" err="1">
                <a:solidFill>
                  <a:srgbClr val="C00000"/>
                </a:solidFill>
                <a:latin typeface="Courier New" pitchFamily="49" charset="0"/>
              </a:rPr>
              <a:t>StackConstruct</a:t>
            </a:r>
            <a:r>
              <a:rPr lang="en-US" sz="2000" b="1" i="0" dirty="0">
                <a:solidFill>
                  <a:srgbClr val="C00000"/>
                </a:solidFill>
                <a:latin typeface="Courier New" pitchFamily="49" charset="0"/>
              </a:rPr>
              <a:t>() {</a:t>
            </a:r>
          </a:p>
          <a:p>
            <a:r>
              <a:rPr lang="en-US" sz="2000" b="1" i="0" dirty="0">
                <a:solidFill>
                  <a:srgbClr val="C00000"/>
                </a:solidFill>
                <a:latin typeface="Courier New" pitchFamily="49" charset="0"/>
              </a:rPr>
              <a:t>    </a:t>
            </a:r>
            <a:r>
              <a:rPr lang="en-US" sz="2000" b="1" i="0" dirty="0">
                <a:solidFill>
                  <a:srgbClr val="000099"/>
                </a:solidFill>
                <a:latin typeface="Courier New" pitchFamily="49" charset="0"/>
              </a:rPr>
              <a:t>Stack *s;</a:t>
            </a:r>
          </a:p>
          <a:p>
            <a:r>
              <a:rPr lang="en-US" sz="2000" b="1" i="0" dirty="0">
                <a:solidFill>
                  <a:srgbClr val="000099"/>
                </a:solidFill>
                <a:latin typeface="Courier New" pitchFamily="49" charset="0"/>
              </a:rPr>
              <a:t>    s = (Stack *)</a:t>
            </a:r>
            <a:r>
              <a:rPr lang="en-US" sz="2000" b="1" i="0" dirty="0" err="1">
                <a:solidFill>
                  <a:srgbClr val="000099"/>
                </a:solidFill>
                <a:latin typeface="Courier New" pitchFamily="49" charset="0"/>
              </a:rPr>
              <a:t>malloc</a:t>
            </a:r>
            <a:r>
              <a:rPr lang="en-US" sz="2000" b="1" i="0" dirty="0">
                <a:solidFill>
                  <a:srgbClr val="000099"/>
                </a:solidFill>
                <a:latin typeface="Courier New" pitchFamily="49" charset="0"/>
              </a:rPr>
              <a:t>(</a:t>
            </a:r>
            <a:r>
              <a:rPr lang="en-US" sz="2000" b="1" i="0" dirty="0" err="1">
                <a:solidFill>
                  <a:srgbClr val="000099"/>
                </a:solidFill>
                <a:latin typeface="Courier New" pitchFamily="49" charset="0"/>
              </a:rPr>
              <a:t>sizeof</a:t>
            </a:r>
            <a:r>
              <a:rPr lang="en-US" sz="2000" b="1" i="0" dirty="0">
                <a:solidFill>
                  <a:srgbClr val="000099"/>
                </a:solidFill>
                <a:latin typeface="Courier New" pitchFamily="49" charset="0"/>
              </a:rPr>
              <a:t>(Stack));</a:t>
            </a:r>
          </a:p>
          <a:p>
            <a:r>
              <a:rPr lang="en-US" sz="2000" b="1" i="0" dirty="0">
                <a:solidFill>
                  <a:srgbClr val="000099"/>
                </a:solidFill>
                <a:latin typeface="Courier New" pitchFamily="49" charset="0"/>
              </a:rPr>
              <a:t>    if (s == NULL) {</a:t>
            </a:r>
          </a:p>
          <a:p>
            <a:r>
              <a:rPr lang="en-US" sz="2000" b="1" i="0" dirty="0">
                <a:solidFill>
                  <a:srgbClr val="000099"/>
                </a:solidFill>
                <a:latin typeface="Courier New" pitchFamily="49" charset="0"/>
              </a:rPr>
              <a:t>	return NULL;  // No memory</a:t>
            </a:r>
          </a:p>
          <a:p>
            <a:r>
              <a:rPr lang="en-US" sz="2000" b="1" i="0" dirty="0">
                <a:solidFill>
                  <a:srgbClr val="000099"/>
                </a:solidFill>
                <a:latin typeface="Courier New" pitchFamily="49" charset="0"/>
              </a:rPr>
              <a:t>    }</a:t>
            </a:r>
          </a:p>
          <a:p>
            <a:r>
              <a:rPr lang="en-US" sz="2000" b="1" i="0" dirty="0">
                <a:solidFill>
                  <a:srgbClr val="000099"/>
                </a:solidFill>
                <a:latin typeface="Courier New" pitchFamily="49" charset="0"/>
              </a:rPr>
              <a:t>    s-&gt;top = NULL;  </a:t>
            </a:r>
          </a:p>
          <a:p>
            <a:r>
              <a:rPr lang="en-US" sz="2000" b="1" i="0" dirty="0">
                <a:solidFill>
                  <a:srgbClr val="000099"/>
                </a:solidFill>
                <a:latin typeface="Courier New" pitchFamily="49" charset="0"/>
              </a:rPr>
              <a:t>    return s;</a:t>
            </a:r>
          </a:p>
          <a:p>
            <a:r>
              <a:rPr lang="en-US" sz="2000" b="1" i="0" dirty="0">
                <a:solidFill>
                  <a:srgbClr val="000099"/>
                </a:solidFill>
                <a:latin typeface="Courier New" pitchFamily="49" charset="0"/>
              </a:rPr>
              <a:t>}</a:t>
            </a:r>
          </a:p>
          <a:p>
            <a:endParaRPr lang="en-US" sz="2000" b="1" i="0" dirty="0">
              <a:solidFill>
                <a:srgbClr val="000099"/>
              </a:solidFill>
              <a:latin typeface="Courier New" pitchFamily="49" charset="0"/>
            </a:endParaRPr>
          </a:p>
          <a:p>
            <a:r>
              <a:rPr lang="en-US" sz="2000" b="1" i="0" dirty="0">
                <a:solidFill>
                  <a:srgbClr val="C00000"/>
                </a:solidFill>
                <a:latin typeface="Courier New" pitchFamily="49" charset="0"/>
              </a:rPr>
              <a:t>/****   Destroy stack   *****/</a:t>
            </a:r>
          </a:p>
          <a:p>
            <a:r>
              <a:rPr lang="en-US" sz="2000" b="1" i="0" dirty="0">
                <a:solidFill>
                  <a:srgbClr val="C00000"/>
                </a:solidFill>
                <a:latin typeface="Courier New" pitchFamily="49" charset="0"/>
              </a:rPr>
              <a:t>void </a:t>
            </a:r>
            <a:r>
              <a:rPr lang="en-US" sz="2000" b="1" i="0" dirty="0" err="1">
                <a:solidFill>
                  <a:srgbClr val="C00000"/>
                </a:solidFill>
                <a:latin typeface="Courier New" pitchFamily="49" charset="0"/>
              </a:rPr>
              <a:t>StackDestroy</a:t>
            </a:r>
            <a:r>
              <a:rPr lang="en-US" sz="2000" b="1" i="0" dirty="0">
                <a:solidFill>
                  <a:srgbClr val="C00000"/>
                </a:solidFill>
                <a:latin typeface="Courier New" pitchFamily="49" charset="0"/>
              </a:rPr>
              <a:t>(Stack *s) {</a:t>
            </a:r>
          </a:p>
          <a:p>
            <a:r>
              <a:rPr lang="en-US" sz="2000" b="1" i="0" dirty="0">
                <a:solidFill>
                  <a:srgbClr val="000099"/>
                </a:solidFill>
                <a:latin typeface="Courier New" pitchFamily="49" charset="0"/>
              </a:rPr>
              <a:t>    while (!</a:t>
            </a:r>
            <a:r>
              <a:rPr lang="en-US" sz="2000" b="1" i="0" dirty="0" err="1">
                <a:solidFill>
                  <a:srgbClr val="000099"/>
                </a:solidFill>
                <a:latin typeface="Courier New" pitchFamily="49" charset="0"/>
              </a:rPr>
              <a:t>StackEmpty</a:t>
            </a:r>
            <a:r>
              <a:rPr lang="en-US" sz="2000" b="1" i="0" dirty="0">
                <a:solidFill>
                  <a:srgbClr val="000099"/>
                </a:solidFill>
                <a:latin typeface="Courier New" pitchFamily="49" charset="0"/>
              </a:rPr>
              <a:t>(s)) {</a:t>
            </a:r>
          </a:p>
          <a:p>
            <a:r>
              <a:rPr lang="en-US" sz="2000" b="1" i="0" dirty="0">
                <a:solidFill>
                  <a:srgbClr val="000099"/>
                </a:solidFill>
                <a:latin typeface="Courier New" pitchFamily="49" charset="0"/>
              </a:rPr>
              <a:t>	</a:t>
            </a:r>
            <a:r>
              <a:rPr lang="en-US" sz="2000" b="1" i="0" dirty="0" err="1">
                <a:solidFill>
                  <a:srgbClr val="000099"/>
                </a:solidFill>
                <a:latin typeface="Courier New" pitchFamily="49" charset="0"/>
              </a:rPr>
              <a:t>StackPop</a:t>
            </a:r>
            <a:r>
              <a:rPr lang="en-US" sz="2000" b="1" i="0" dirty="0">
                <a:solidFill>
                  <a:srgbClr val="000099"/>
                </a:solidFill>
                <a:latin typeface="Courier New" pitchFamily="49" charset="0"/>
              </a:rPr>
              <a:t>(s);</a:t>
            </a:r>
          </a:p>
          <a:p>
            <a:r>
              <a:rPr lang="en-US" sz="2000" b="1" i="0" dirty="0">
                <a:solidFill>
                  <a:srgbClr val="000099"/>
                </a:solidFill>
                <a:latin typeface="Courier New" pitchFamily="49" charset="0"/>
              </a:rPr>
              <a:t>    }</a:t>
            </a:r>
          </a:p>
          <a:p>
            <a:r>
              <a:rPr lang="en-US" sz="2000" b="1" i="0" dirty="0">
                <a:solidFill>
                  <a:srgbClr val="000099"/>
                </a:solidFill>
                <a:latin typeface="Courier New" pitchFamily="49" charset="0"/>
              </a:rPr>
              <a:t>    free(s);</a:t>
            </a:r>
          </a:p>
          <a:p>
            <a:r>
              <a:rPr lang="en-US" sz="2000" b="1" i="0" dirty="0">
                <a:solidFill>
                  <a:srgbClr val="000099"/>
                </a:solidFill>
                <a:latin typeface="Courier New" pitchFamily="49" charset="0"/>
              </a:rPr>
              <a:t>}</a:t>
            </a:r>
          </a:p>
        </p:txBody>
      </p:sp>
      <p:sp>
        <p:nvSpPr>
          <p:cNvPr id="193540" name="Text Box 4"/>
          <p:cNvSpPr txBox="1">
            <a:spLocks noChangeArrowheads="1"/>
          </p:cNvSpPr>
          <p:nvPr/>
        </p:nvSpPr>
        <p:spPr bwMode="auto">
          <a:xfrm>
            <a:off x="8077200" y="6248400"/>
            <a:ext cx="361950" cy="304800"/>
          </a:xfrm>
          <a:prstGeom prst="rect">
            <a:avLst/>
          </a:prstGeom>
          <a:noFill/>
          <a:ln w="25400">
            <a:noFill/>
            <a:miter lim="800000"/>
            <a:headEnd type="none" w="sm" len="sm"/>
            <a:tailEnd type="none" w="sm" len="sm"/>
          </a:ln>
          <a:effectLst/>
        </p:spPr>
        <p:txBody>
          <a:bodyPr wrap="none">
            <a:spAutoFit/>
          </a:bodyPr>
          <a:lstStyle/>
          <a:p>
            <a:fld id="{7250DA97-2B50-4EC5-BE55-CFBFA9B3305E}" type="slidenum">
              <a:rPr lang="en-US" sz="1400">
                <a:latin typeface="Times New Roman" pitchFamily="18" charset="0"/>
              </a:rPr>
              <a:pPr/>
              <a:t>146</a:t>
            </a:fld>
            <a:endParaRPr lang="en-US" sz="1400">
              <a:latin typeface="Times New Roman" pitchFamily="18" charset="0"/>
            </a:endParaRPr>
          </a:p>
        </p:txBody>
      </p:sp>
      <p:sp>
        <p:nvSpPr>
          <p:cNvPr id="2" name="Title 1"/>
          <p:cNvSpPr>
            <a:spLocks noGrp="1"/>
          </p:cNvSpPr>
          <p:nvPr>
            <p:ph type="title"/>
          </p:nvPr>
        </p:nvSpPr>
        <p:spPr>
          <a:xfrm>
            <a:off x="0" y="0"/>
            <a:ext cx="9144000" cy="838200"/>
          </a:xfrm>
        </p:spPr>
        <p:txBody>
          <a:bodyPr/>
          <a:lstStyle/>
          <a:p>
            <a:r>
              <a:rPr lang="en-US" dirty="0"/>
              <a:t>Initialize stack</a:t>
            </a:r>
          </a:p>
        </p:txBody>
      </p:sp>
    </p:spTree>
    <p:extLst>
      <p:ext uri="{BB962C8B-B14F-4D97-AF65-F5344CB8AC3E}">
        <p14:creationId xmlns:p14="http://schemas.microsoft.com/office/powerpoint/2010/main" val="422558839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buNone/>
            </a:pPr>
            <a:r>
              <a:rPr lang="en-US" b="1" dirty="0">
                <a:latin typeface="Courier New" pitchFamily="49" charset="0"/>
                <a:cs typeface="Courier New" pitchFamily="49" charset="0"/>
              </a:rPr>
              <a:t>/*** Check empty   ***/</a:t>
            </a:r>
          </a:p>
          <a:p>
            <a:pPr>
              <a:buNone/>
            </a:pPr>
            <a:r>
              <a:rPr lang="en-US" b="1" dirty="0">
                <a:solidFill>
                  <a:srgbClr val="C00000"/>
                </a:solidFill>
                <a:latin typeface="Courier New" pitchFamily="49" charset="0"/>
                <a:cs typeface="Courier New" pitchFamily="49" charset="0"/>
              </a:rPr>
              <a:t>int </a:t>
            </a:r>
            <a:r>
              <a:rPr lang="en-US" b="1" dirty="0" err="1">
                <a:solidFill>
                  <a:srgbClr val="C00000"/>
                </a:solidFill>
                <a:latin typeface="Courier New" pitchFamily="49" charset="0"/>
                <a:cs typeface="Courier New" pitchFamily="49" charset="0"/>
              </a:rPr>
              <a:t>StackEmpty</a:t>
            </a:r>
            <a:r>
              <a:rPr lang="en-US" b="1" dirty="0">
                <a:solidFill>
                  <a:srgbClr val="C00000"/>
                </a:solidFill>
                <a:latin typeface="Courier New" pitchFamily="49" charset="0"/>
                <a:cs typeface="Courier New" pitchFamily="49" charset="0"/>
              </a:rPr>
              <a:t>(</a:t>
            </a:r>
            <a:r>
              <a:rPr lang="en-US" b="1" dirty="0" err="1">
                <a:solidFill>
                  <a:srgbClr val="C00000"/>
                </a:solidFill>
                <a:latin typeface="Courier New" pitchFamily="49" charset="0"/>
                <a:cs typeface="Courier New" pitchFamily="49" charset="0"/>
              </a:rPr>
              <a:t>const</a:t>
            </a:r>
            <a:r>
              <a:rPr lang="en-US" b="1" dirty="0">
                <a:solidFill>
                  <a:srgbClr val="C00000"/>
                </a:solidFill>
                <a:latin typeface="Courier New" pitchFamily="49" charset="0"/>
                <a:cs typeface="Courier New" pitchFamily="49" charset="0"/>
              </a:rPr>
              <a:t> Stack *s) {</a:t>
            </a:r>
          </a:p>
          <a:p>
            <a:pPr>
              <a:buNone/>
            </a:pPr>
            <a:r>
              <a:rPr lang="en-US" b="1" dirty="0">
                <a:latin typeface="Courier New" pitchFamily="49" charset="0"/>
                <a:cs typeface="Courier New" pitchFamily="49" charset="0"/>
              </a:rPr>
              <a:t>    return (s-&gt;top == NULL);</a:t>
            </a:r>
          </a:p>
          <a:p>
            <a:pPr>
              <a:buNone/>
            </a:pPr>
            <a:r>
              <a:rPr lang="en-US" b="1" dirty="0">
                <a:latin typeface="Courier New" pitchFamily="49" charset="0"/>
                <a:cs typeface="Courier New" pitchFamily="49" charset="0"/>
              </a:rPr>
              <a:t>}</a:t>
            </a:r>
          </a:p>
          <a:p>
            <a:pPr>
              <a:buNone/>
            </a:pPr>
            <a:endParaRPr lang="en-US" b="1" dirty="0">
              <a:latin typeface="Courier New" pitchFamily="49" charset="0"/>
              <a:cs typeface="Courier New" pitchFamily="49" charset="0"/>
            </a:endParaRPr>
          </a:p>
          <a:p>
            <a:pPr>
              <a:buNone/>
            </a:pPr>
            <a:r>
              <a:rPr lang="en-US" b="1" dirty="0">
                <a:latin typeface="Courier New" pitchFamily="49" charset="0"/>
                <a:cs typeface="Courier New" pitchFamily="49" charset="0"/>
              </a:rPr>
              <a:t>/*** Check full  ***/</a:t>
            </a:r>
          </a:p>
          <a:p>
            <a:pPr>
              <a:buNone/>
            </a:pPr>
            <a:r>
              <a:rPr lang="en-US" b="1" dirty="0" err="1">
                <a:solidFill>
                  <a:srgbClr val="C00000"/>
                </a:solidFill>
                <a:latin typeface="Courier New" pitchFamily="49" charset="0"/>
                <a:cs typeface="Courier New" pitchFamily="49" charset="0"/>
              </a:rPr>
              <a:t>int</a:t>
            </a:r>
            <a:r>
              <a:rPr lang="en-US" b="1" dirty="0">
                <a:solidFill>
                  <a:srgbClr val="C00000"/>
                </a:solidFill>
                <a:latin typeface="Courier New" pitchFamily="49" charset="0"/>
                <a:cs typeface="Courier New" pitchFamily="49" charset="0"/>
              </a:rPr>
              <a:t> </a:t>
            </a:r>
            <a:r>
              <a:rPr lang="en-US" b="1" dirty="0" err="1">
                <a:solidFill>
                  <a:srgbClr val="C00000"/>
                </a:solidFill>
                <a:latin typeface="Courier New" pitchFamily="49" charset="0"/>
                <a:cs typeface="Courier New" pitchFamily="49" charset="0"/>
              </a:rPr>
              <a:t>StackFull</a:t>
            </a:r>
            <a:r>
              <a:rPr lang="en-US" b="1" dirty="0">
                <a:solidFill>
                  <a:srgbClr val="C00000"/>
                </a:solidFill>
                <a:latin typeface="Courier New" pitchFamily="49" charset="0"/>
                <a:cs typeface="Courier New" pitchFamily="49" charset="0"/>
              </a:rPr>
              <a:t>() {</a:t>
            </a:r>
          </a:p>
          <a:p>
            <a:pPr>
              <a:buNone/>
            </a:pPr>
            <a:r>
              <a:rPr lang="en-US" b="1" dirty="0">
                <a:latin typeface="Courier New" pitchFamily="49" charset="0"/>
                <a:cs typeface="Courier New" pitchFamily="49" charset="0"/>
              </a:rPr>
              <a:t>   </a:t>
            </a:r>
            <a:r>
              <a:rPr lang="en-US" sz="2000" b="1" dirty="0">
                <a:latin typeface="Courier New" pitchFamily="49" charset="0"/>
                <a:cs typeface="Courier New" pitchFamily="49" charset="0"/>
              </a:rPr>
              <a:t>printf("\n NO MEMORY! STACK IS FULL");  </a:t>
            </a:r>
          </a:p>
          <a:p>
            <a:pPr>
              <a:buNone/>
            </a:pPr>
            <a:r>
              <a:rPr lang="en-US" sz="2000" b="1" dirty="0">
                <a:latin typeface="Courier New" pitchFamily="49" charset="0"/>
                <a:cs typeface="Courier New" pitchFamily="49" charset="0"/>
              </a:rPr>
              <a:t>    return 1;</a:t>
            </a:r>
          </a:p>
          <a:p>
            <a:pPr>
              <a:buNone/>
            </a:pPr>
            <a:r>
              <a:rPr lang="en-US" b="1" dirty="0">
                <a:latin typeface="Courier New" pitchFamily="49" charset="0"/>
                <a:cs typeface="Courier New" pitchFamily="49" charset="0"/>
              </a:rPr>
              <a:t>}</a:t>
            </a:r>
          </a:p>
        </p:txBody>
      </p:sp>
      <p:sp>
        <p:nvSpPr>
          <p:cNvPr id="3" name="Slide Number Placeholder 2"/>
          <p:cNvSpPr>
            <a:spLocks noGrp="1"/>
          </p:cNvSpPr>
          <p:nvPr>
            <p:ph type="sldNum" sz="quarter" idx="10"/>
          </p:nvPr>
        </p:nvSpPr>
        <p:spPr/>
        <p:txBody>
          <a:bodyPr/>
          <a:lstStyle/>
          <a:p>
            <a:fld id="{0C5B52C0-44BC-49BE-A55B-845E6FCAC1CE}" type="slidenum">
              <a:rPr lang="en-US" smtClean="0"/>
              <a:pPr/>
              <a:t>147</a:t>
            </a:fld>
            <a:endParaRPr lang="en-US"/>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880054531"/>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8686800" cy="5410200"/>
          </a:xfrm>
        </p:spPr>
        <p:txBody>
          <a:bodyPr/>
          <a:lstStyle/>
          <a:p>
            <a:pPr>
              <a:buNone/>
            </a:pPr>
            <a:r>
              <a:rPr lang="en-US" sz="1600" b="1" dirty="0">
                <a:solidFill>
                  <a:srgbClr val="C00000"/>
                </a:solidFill>
                <a:latin typeface="Courier New" pitchFamily="49" charset="0"/>
                <a:cs typeface="Courier New" pitchFamily="49" charset="0"/>
              </a:rPr>
              <a:t>void </a:t>
            </a:r>
            <a:r>
              <a:rPr lang="en-US" sz="1600" b="1" dirty="0" err="1">
                <a:solidFill>
                  <a:srgbClr val="C00000"/>
                </a:solidFill>
                <a:latin typeface="Courier New" pitchFamily="49" charset="0"/>
                <a:cs typeface="Courier New" pitchFamily="49" charset="0"/>
              </a:rPr>
              <a:t>disp</a:t>
            </a:r>
            <a:r>
              <a:rPr lang="en-US" sz="1600" b="1" dirty="0">
                <a:solidFill>
                  <a:srgbClr val="C00000"/>
                </a:solidFill>
                <a:latin typeface="Courier New" pitchFamily="49" charset="0"/>
                <a:cs typeface="Courier New" pitchFamily="49" charset="0"/>
              </a:rPr>
              <a:t>(Stack* s) {</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StackNode</a:t>
            </a:r>
            <a:r>
              <a:rPr lang="en-US" sz="1600" b="1" dirty="0">
                <a:latin typeface="Courier New" pitchFamily="49" charset="0"/>
                <a:cs typeface="Courier New" pitchFamily="49" charset="0"/>
              </a:rPr>
              <a:t>* node;</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int</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ct</a:t>
            </a:r>
            <a:r>
              <a:rPr lang="en-US" sz="1600" b="1" dirty="0">
                <a:latin typeface="Courier New" pitchFamily="49" charset="0"/>
                <a:cs typeface="Courier New" pitchFamily="49" charset="0"/>
              </a:rPr>
              <a:t> = 0; float m;</a:t>
            </a:r>
          </a:p>
          <a:p>
            <a:pPr>
              <a:buNone/>
            </a:pPr>
            <a:r>
              <a:rPr lang="en-US" sz="1600" b="1" dirty="0">
                <a:latin typeface="Courier New" pitchFamily="49" charset="0"/>
                <a:cs typeface="Courier New" pitchFamily="49" charset="0"/>
              </a:rPr>
              <a:t>   printf("\n\n  List of all items in the stack \n\n");</a:t>
            </a:r>
          </a:p>
          <a:p>
            <a:pPr>
              <a:buNone/>
            </a:pPr>
            <a:r>
              <a:rPr lang="en-US" sz="1600" b="1" dirty="0">
                <a:latin typeface="Courier New" pitchFamily="49" charset="0"/>
                <a:cs typeface="Courier New" pitchFamily="49" charset="0"/>
              </a:rPr>
              <a:t>   if (</a:t>
            </a:r>
            <a:r>
              <a:rPr lang="en-US" sz="1600" b="1" dirty="0" err="1">
                <a:latin typeface="Courier New" pitchFamily="49" charset="0"/>
                <a:cs typeface="Courier New" pitchFamily="49" charset="0"/>
              </a:rPr>
              <a:t>StackEmpty</a:t>
            </a:r>
            <a:r>
              <a:rPr lang="en-US" sz="1600" b="1" dirty="0">
                <a:latin typeface="Courier New" pitchFamily="49" charset="0"/>
                <a:cs typeface="Courier New" pitchFamily="49" charset="0"/>
              </a:rPr>
              <a:t>(s)) </a:t>
            </a:r>
          </a:p>
          <a:p>
            <a:pPr>
              <a:buNone/>
            </a:pPr>
            <a:r>
              <a:rPr lang="en-US" sz="1600" b="1" dirty="0">
                <a:latin typeface="Courier New" pitchFamily="49" charset="0"/>
                <a:cs typeface="Courier New" pitchFamily="49" charset="0"/>
              </a:rPr>
              <a:t>       printf("\n\n  &gt;&gt;&gt;&gt;&gt;  EMPTY STACK   &lt;&lt;&lt;&lt;&lt;\n");</a:t>
            </a:r>
          </a:p>
          <a:p>
            <a:pPr>
              <a:buNone/>
            </a:pPr>
            <a:r>
              <a:rPr lang="en-US" sz="1600" b="1" dirty="0">
                <a:latin typeface="Courier New" pitchFamily="49" charset="0"/>
                <a:cs typeface="Courier New" pitchFamily="49" charset="0"/>
              </a:rPr>
              <a:t>   else {</a:t>
            </a:r>
          </a:p>
          <a:p>
            <a:pPr>
              <a:buNone/>
            </a:pPr>
            <a:r>
              <a:rPr lang="en-US" sz="1600" b="1" dirty="0">
                <a:latin typeface="Courier New" pitchFamily="49" charset="0"/>
                <a:cs typeface="Courier New" pitchFamily="49" charset="0"/>
              </a:rPr>
              <a:t>      node = s-&gt;top;</a:t>
            </a:r>
          </a:p>
          <a:p>
            <a:pPr>
              <a:buNone/>
            </a:pPr>
            <a:r>
              <a:rPr lang="en-US" sz="1600" b="1" dirty="0">
                <a:latin typeface="Courier New" pitchFamily="49" charset="0"/>
                <a:cs typeface="Courier New" pitchFamily="49" charset="0"/>
              </a:rPr>
              <a:t>      do {</a:t>
            </a:r>
          </a:p>
          <a:p>
            <a:pPr>
              <a:buNone/>
            </a:pPr>
            <a:r>
              <a:rPr lang="en-US" sz="1600" b="1" dirty="0">
                <a:latin typeface="Courier New" pitchFamily="49" charset="0"/>
                <a:cs typeface="Courier New" pitchFamily="49" charset="0"/>
              </a:rPr>
              <a:t>	      m = node-&gt;item;  </a:t>
            </a:r>
          </a:p>
          <a:p>
            <a:pPr>
              <a:buNone/>
            </a:pPr>
            <a:r>
              <a:rPr lang="en-US" sz="1600" b="1" dirty="0">
                <a:latin typeface="Courier New" pitchFamily="49" charset="0"/>
                <a:cs typeface="Courier New" pitchFamily="49" charset="0"/>
              </a:rPr>
              <a:t>         printf("%8.3f \n", m); </a:t>
            </a:r>
          </a:p>
          <a:p>
            <a:pPr>
              <a:buNone/>
            </a:pPr>
            <a:r>
              <a:rPr lang="en-US" sz="1600" b="1" dirty="0">
                <a:latin typeface="Courier New" pitchFamily="49" charset="0"/>
                <a:cs typeface="Courier New" pitchFamily="49" charset="0"/>
              </a:rPr>
              <a:t>	      node = node-&gt;next;</a:t>
            </a:r>
          </a:p>
          <a:p>
            <a:pPr>
              <a:buNone/>
            </a:pPr>
            <a:r>
              <a:rPr lang="en-US" sz="1600" b="1" dirty="0">
                <a:latin typeface="Courier New" pitchFamily="49" charset="0"/>
                <a:cs typeface="Courier New" pitchFamily="49" charset="0"/>
              </a:rPr>
              <a:t>       } while (!(node == NULL));</a:t>
            </a:r>
          </a:p>
          <a:p>
            <a:pPr>
              <a:buNone/>
            </a:pPr>
            <a:r>
              <a:rPr lang="en-US" sz="1600" b="1" dirty="0">
                <a:latin typeface="Courier New" pitchFamily="49" charset="0"/>
                <a:cs typeface="Courier New" pitchFamily="49" charset="0"/>
              </a:rPr>
              <a:t>   }</a:t>
            </a:r>
          </a:p>
          <a:p>
            <a:pPr>
              <a:buNone/>
            </a:pPr>
            <a:r>
              <a:rPr lang="en-US" sz="1600" b="1" dirty="0">
                <a:latin typeface="Courier New" pitchFamily="49" charset="0"/>
                <a:cs typeface="Courier New" pitchFamily="49" charset="0"/>
              </a:rPr>
              <a:t>}</a:t>
            </a:r>
          </a:p>
        </p:txBody>
      </p:sp>
      <p:sp>
        <p:nvSpPr>
          <p:cNvPr id="5" name="Title 4"/>
          <p:cNvSpPr>
            <a:spLocks noGrp="1"/>
          </p:cNvSpPr>
          <p:nvPr>
            <p:ph type="title"/>
          </p:nvPr>
        </p:nvSpPr>
        <p:spPr>
          <a:xfrm>
            <a:off x="0" y="0"/>
            <a:ext cx="9144000" cy="838200"/>
          </a:xfrm>
        </p:spPr>
        <p:txBody>
          <a:bodyPr/>
          <a:lstStyle/>
          <a:p>
            <a:r>
              <a:rPr lang="en-US" dirty="0"/>
              <a:t>Display all items in the stack</a:t>
            </a:r>
          </a:p>
        </p:txBody>
      </p:sp>
    </p:spTree>
    <p:extLst>
      <p:ext uri="{BB962C8B-B14F-4D97-AF65-F5344CB8AC3E}">
        <p14:creationId xmlns:p14="http://schemas.microsoft.com/office/powerpoint/2010/main" val="29468036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7635" name="Rectangle 3"/>
          <p:cNvSpPr>
            <a:spLocks noGrp="1" noChangeArrowheads="1"/>
          </p:cNvSpPr>
          <p:nvPr>
            <p:ph idx="1"/>
          </p:nvPr>
        </p:nvSpPr>
        <p:spPr>
          <a:xfrm>
            <a:off x="0" y="858536"/>
            <a:ext cx="9144000" cy="5389864"/>
          </a:xfrm>
        </p:spPr>
        <p:txBody>
          <a:bodyPr/>
          <a:lstStyle/>
          <a:p>
            <a:pPr marL="514350" indent="-514350">
              <a:buNone/>
            </a:pPr>
            <a:r>
              <a:rPr lang="en-US" sz="2300" dirty="0">
                <a:latin typeface="Times" panose="02020603050405020304" pitchFamily="18" charset="0"/>
                <a:cs typeface="Times" panose="02020603050405020304" pitchFamily="18" charset="0"/>
              </a:rPr>
              <a:t>Need to do the following steps:</a:t>
            </a:r>
          </a:p>
          <a:p>
            <a:pPr marL="514350" indent="-514350">
              <a:spcBef>
                <a:spcPts val="0"/>
              </a:spcBef>
              <a:buAutoNum type="arabicParenBoth"/>
            </a:pPr>
            <a:r>
              <a:rPr lang="en-US" sz="2300" dirty="0">
                <a:latin typeface="Times" panose="02020603050405020304" pitchFamily="18" charset="0"/>
                <a:cs typeface="Times" panose="02020603050405020304" pitchFamily="18" charset="0"/>
              </a:rPr>
              <a:t>Create new node: allocate memory and assign data for new node</a:t>
            </a:r>
          </a:p>
          <a:p>
            <a:pPr marL="514350" indent="-514350">
              <a:spcBef>
                <a:spcPts val="0"/>
              </a:spcBef>
              <a:buAutoNum type="arabicParenBoth"/>
            </a:pPr>
            <a:r>
              <a:rPr lang="en-US" sz="2300" dirty="0">
                <a:solidFill>
                  <a:srgbClr val="C00000"/>
                </a:solidFill>
                <a:latin typeface="Times" panose="02020603050405020304" pitchFamily="18" charset="0"/>
                <a:cs typeface="Times" panose="02020603050405020304" pitchFamily="18" charset="0"/>
              </a:rPr>
              <a:t>Link this new node to the top (head) node</a:t>
            </a:r>
            <a:endParaRPr lang="en-US" sz="2300" dirty="0">
              <a:latin typeface="Times" panose="02020603050405020304" pitchFamily="18" charset="0"/>
              <a:cs typeface="Times" panose="02020603050405020304" pitchFamily="18" charset="0"/>
            </a:endParaRPr>
          </a:p>
          <a:p>
            <a:pPr marL="514350" indent="-514350">
              <a:spcBef>
                <a:spcPts val="0"/>
              </a:spcBef>
              <a:buNone/>
            </a:pPr>
            <a:r>
              <a:rPr lang="en-US" sz="2300" dirty="0">
                <a:latin typeface="Times" panose="02020603050405020304" pitchFamily="18" charset="0"/>
                <a:cs typeface="Times" panose="02020603050405020304" pitchFamily="18" charset="0"/>
              </a:rPr>
              <a:t>(3) Assign this new node as top (head) node</a:t>
            </a:r>
            <a:endParaRPr lang="en-US" sz="2300" dirty="0">
              <a:solidFill>
                <a:srgbClr val="C00000"/>
              </a:solidFill>
              <a:latin typeface="Times" panose="02020603050405020304" pitchFamily="18" charset="0"/>
              <a:cs typeface="Times" panose="02020603050405020304" pitchFamily="18" charset="0"/>
            </a:endParaRPr>
          </a:p>
        </p:txBody>
      </p:sp>
      <p:sp>
        <p:nvSpPr>
          <p:cNvPr id="197636" name="Rectangle 4"/>
          <p:cNvSpPr>
            <a:spLocks noChangeArrowheads="1"/>
          </p:cNvSpPr>
          <p:nvPr/>
        </p:nvSpPr>
        <p:spPr bwMode="auto">
          <a:xfrm>
            <a:off x="-21167" y="2514600"/>
            <a:ext cx="8858312" cy="3478517"/>
          </a:xfrm>
          <a:prstGeom prst="rect">
            <a:avLst/>
          </a:prstGeom>
          <a:noFill/>
          <a:ln w="9525">
            <a:noFill/>
            <a:miter lim="800000"/>
            <a:headEnd/>
            <a:tailEnd/>
          </a:ln>
          <a:effectLst/>
        </p:spPr>
        <p:txBody>
          <a:bodyPr wrap="square" lIns="92075" tIns="46038" rIns="92075" bIns="46038">
            <a:spAutoFit/>
          </a:bodyPr>
          <a:lstStyle/>
          <a:p>
            <a:r>
              <a:rPr lang="en-US" sz="2000" b="1" i="0" dirty="0">
                <a:solidFill>
                  <a:srgbClr val="C00000"/>
                </a:solidFill>
                <a:latin typeface="Courier New" pitchFamily="49" charset="0"/>
              </a:rPr>
              <a:t>  </a:t>
            </a:r>
            <a:r>
              <a:rPr lang="en-US" sz="2000" b="1" dirty="0">
                <a:solidFill>
                  <a:srgbClr val="C00000"/>
                </a:solidFill>
                <a:latin typeface="Courier New" pitchFamily="49" charset="0"/>
              </a:rPr>
              <a:t>int</a:t>
            </a:r>
            <a:r>
              <a:rPr lang="en-US" sz="2000" b="1" i="0" dirty="0">
                <a:solidFill>
                  <a:srgbClr val="C00000"/>
                </a:solidFill>
                <a:latin typeface="Courier New" pitchFamily="49" charset="0"/>
              </a:rPr>
              <a:t> </a:t>
            </a:r>
            <a:r>
              <a:rPr lang="en-US" sz="2000" b="1" i="0" dirty="0" err="1">
                <a:solidFill>
                  <a:srgbClr val="C00000"/>
                </a:solidFill>
                <a:latin typeface="Courier New" pitchFamily="49" charset="0"/>
              </a:rPr>
              <a:t>StackPush</a:t>
            </a:r>
            <a:r>
              <a:rPr lang="en-US" sz="2000" b="1" i="0" dirty="0">
                <a:solidFill>
                  <a:srgbClr val="C00000"/>
                </a:solidFill>
                <a:latin typeface="Courier New" pitchFamily="49" charset="0"/>
              </a:rPr>
              <a:t>(Stack *s, float item) {</a:t>
            </a:r>
          </a:p>
          <a:p>
            <a:r>
              <a:rPr lang="en-US" sz="2000" b="1" i="0" dirty="0">
                <a:solidFill>
                  <a:srgbClr val="C00000"/>
                </a:solidFill>
                <a:latin typeface="Courier New" pitchFamily="49" charset="0"/>
              </a:rPr>
              <a:t>    </a:t>
            </a:r>
            <a:r>
              <a:rPr lang="en-US" sz="2000" b="1" i="0" dirty="0" err="1">
                <a:solidFill>
                  <a:srgbClr val="000099"/>
                </a:solidFill>
                <a:latin typeface="Courier New" pitchFamily="49" charset="0"/>
              </a:rPr>
              <a:t>StackNode</a:t>
            </a:r>
            <a:r>
              <a:rPr lang="en-US" sz="2000" b="1" i="0" dirty="0">
                <a:solidFill>
                  <a:srgbClr val="000099"/>
                </a:solidFill>
                <a:latin typeface="Courier New" pitchFamily="49" charset="0"/>
              </a:rPr>
              <a:t> *node;</a:t>
            </a:r>
          </a:p>
          <a:p>
            <a:r>
              <a:rPr lang="en-US" sz="2000" b="1" i="0" dirty="0">
                <a:solidFill>
                  <a:srgbClr val="000099"/>
                </a:solidFill>
                <a:latin typeface="Courier New" pitchFamily="49" charset="0"/>
              </a:rPr>
              <a:t>    node = (</a:t>
            </a:r>
            <a:r>
              <a:rPr lang="en-US" sz="2000" b="1" i="0" dirty="0" err="1">
                <a:solidFill>
                  <a:srgbClr val="000099"/>
                </a:solidFill>
                <a:latin typeface="Courier New" pitchFamily="49" charset="0"/>
              </a:rPr>
              <a:t>StackNode</a:t>
            </a:r>
            <a:r>
              <a:rPr lang="en-US" sz="2000" b="1" i="0" dirty="0">
                <a:solidFill>
                  <a:srgbClr val="000099"/>
                </a:solidFill>
                <a:latin typeface="Courier New" pitchFamily="49" charset="0"/>
              </a:rPr>
              <a:t> *)</a:t>
            </a:r>
            <a:r>
              <a:rPr lang="en-US" sz="2000" b="1" i="0" dirty="0" err="1">
                <a:solidFill>
                  <a:srgbClr val="000099"/>
                </a:solidFill>
                <a:latin typeface="Courier New" pitchFamily="49" charset="0"/>
              </a:rPr>
              <a:t>malloc</a:t>
            </a:r>
            <a:r>
              <a:rPr lang="en-US" sz="2000" b="1" i="0" dirty="0">
                <a:solidFill>
                  <a:srgbClr val="000099"/>
                </a:solidFill>
                <a:latin typeface="Courier New" pitchFamily="49" charset="0"/>
              </a:rPr>
              <a:t>(</a:t>
            </a:r>
            <a:r>
              <a:rPr lang="en-US" sz="2000" b="1" i="0" dirty="0" err="1">
                <a:solidFill>
                  <a:srgbClr val="000099"/>
                </a:solidFill>
                <a:latin typeface="Courier New" pitchFamily="49" charset="0"/>
              </a:rPr>
              <a:t>sizeof</a:t>
            </a:r>
            <a:r>
              <a:rPr lang="en-US" sz="2000" b="1" i="0" dirty="0">
                <a:solidFill>
                  <a:srgbClr val="000099"/>
                </a:solidFill>
                <a:latin typeface="Courier New" pitchFamily="49" charset="0"/>
              </a:rPr>
              <a:t>(</a:t>
            </a:r>
            <a:r>
              <a:rPr lang="en-US" sz="2000" b="1" i="0" dirty="0" err="1">
                <a:solidFill>
                  <a:srgbClr val="000099"/>
                </a:solidFill>
                <a:latin typeface="Courier New" pitchFamily="49" charset="0"/>
              </a:rPr>
              <a:t>StackNode</a:t>
            </a:r>
            <a:r>
              <a:rPr lang="en-US" sz="2000" b="1" i="0" dirty="0">
                <a:solidFill>
                  <a:srgbClr val="000099"/>
                </a:solidFill>
                <a:latin typeface="Courier New" pitchFamily="49" charset="0"/>
              </a:rPr>
              <a:t>)); //(1)</a:t>
            </a:r>
          </a:p>
          <a:p>
            <a:r>
              <a:rPr lang="en-US" sz="2000" b="1" i="0" dirty="0">
                <a:solidFill>
                  <a:srgbClr val="000099"/>
                </a:solidFill>
                <a:latin typeface="Courier New" pitchFamily="49" charset="0"/>
              </a:rPr>
              <a:t>    if (node == NULL) {</a:t>
            </a:r>
          </a:p>
          <a:p>
            <a:r>
              <a:rPr lang="en-US" sz="2000" b="1" i="0" dirty="0">
                <a:solidFill>
                  <a:srgbClr val="000099"/>
                </a:solidFill>
                <a:latin typeface="Courier New" pitchFamily="49" charset="0"/>
              </a:rPr>
              <a:t>	</a:t>
            </a:r>
            <a:r>
              <a:rPr lang="en-US" sz="2000" b="1" i="0" dirty="0" err="1">
                <a:solidFill>
                  <a:srgbClr val="000099"/>
                </a:solidFill>
                <a:latin typeface="Courier New" pitchFamily="49" charset="0"/>
              </a:rPr>
              <a:t>StackFull</a:t>
            </a:r>
            <a:r>
              <a:rPr lang="en-US" sz="2000" b="1" i="0" dirty="0">
                <a:solidFill>
                  <a:srgbClr val="000099"/>
                </a:solidFill>
                <a:latin typeface="Courier New" pitchFamily="49" charset="0"/>
              </a:rPr>
              <a:t>(); return 1; </a:t>
            </a:r>
            <a:r>
              <a:rPr lang="en-US" sz="1600" b="1" i="0" dirty="0">
                <a:solidFill>
                  <a:srgbClr val="000099"/>
                </a:solidFill>
                <a:latin typeface="Courier New" pitchFamily="49" charset="0"/>
              </a:rPr>
              <a:t> // overflow: out of memory</a:t>
            </a:r>
            <a:endParaRPr lang="en-US" sz="2000" b="1" i="0" dirty="0">
              <a:solidFill>
                <a:srgbClr val="000099"/>
              </a:solidFill>
              <a:latin typeface="Courier New" pitchFamily="49" charset="0"/>
            </a:endParaRPr>
          </a:p>
          <a:p>
            <a:r>
              <a:rPr lang="en-US" sz="2000" b="1" i="0" dirty="0">
                <a:solidFill>
                  <a:srgbClr val="000099"/>
                </a:solidFill>
                <a:latin typeface="Courier New" pitchFamily="49" charset="0"/>
              </a:rPr>
              <a:t>    }</a:t>
            </a:r>
          </a:p>
          <a:p>
            <a:r>
              <a:rPr lang="en-US" sz="2000" b="1" i="0" dirty="0">
                <a:solidFill>
                  <a:srgbClr val="000099"/>
                </a:solidFill>
                <a:latin typeface="Courier New" pitchFamily="49" charset="0"/>
              </a:rPr>
              <a:t>    node-&gt;item = item;       //(1)</a:t>
            </a:r>
          </a:p>
          <a:p>
            <a:r>
              <a:rPr lang="en-US" sz="2000" b="1" i="0" dirty="0">
                <a:solidFill>
                  <a:srgbClr val="000099"/>
                </a:solidFill>
                <a:latin typeface="Courier New" pitchFamily="49" charset="0"/>
              </a:rPr>
              <a:t>    node-&gt;next = s-&gt;top;     //(2)</a:t>
            </a:r>
          </a:p>
          <a:p>
            <a:r>
              <a:rPr lang="en-US" sz="2000" b="1" i="0" dirty="0">
                <a:solidFill>
                  <a:srgbClr val="000099"/>
                </a:solidFill>
                <a:latin typeface="Courier New" pitchFamily="49" charset="0"/>
              </a:rPr>
              <a:t>    s-&gt;top = node;           //(3)</a:t>
            </a:r>
          </a:p>
          <a:p>
            <a:r>
              <a:rPr lang="en-US" sz="2000" b="1" i="0" dirty="0">
                <a:solidFill>
                  <a:srgbClr val="000099"/>
                </a:solidFill>
                <a:latin typeface="Courier New" pitchFamily="49" charset="0"/>
              </a:rPr>
              <a:t>    return 0;</a:t>
            </a:r>
          </a:p>
          <a:p>
            <a:r>
              <a:rPr lang="en-US" sz="2000" b="1" i="0" dirty="0">
                <a:solidFill>
                  <a:srgbClr val="C00000"/>
                </a:solidFill>
                <a:latin typeface="Courier New" pitchFamily="49" charset="0"/>
              </a:rPr>
              <a:t>  }</a:t>
            </a:r>
          </a:p>
        </p:txBody>
      </p:sp>
      <p:sp>
        <p:nvSpPr>
          <p:cNvPr id="2" name="Title 1"/>
          <p:cNvSpPr>
            <a:spLocks noGrp="1"/>
          </p:cNvSpPr>
          <p:nvPr>
            <p:ph type="title"/>
          </p:nvPr>
        </p:nvSpPr>
        <p:spPr>
          <a:xfrm>
            <a:off x="0" y="0"/>
            <a:ext cx="9144000" cy="838200"/>
          </a:xfrm>
        </p:spPr>
        <p:txBody>
          <a:bodyPr/>
          <a:lstStyle/>
          <a:p>
            <a:r>
              <a:rPr lang="en-US" dirty="0"/>
              <a:t>Push</a:t>
            </a:r>
          </a:p>
        </p:txBody>
      </p:sp>
    </p:spTree>
    <p:extLst>
      <p:ext uri="{BB962C8B-B14F-4D97-AF65-F5344CB8AC3E}">
        <p14:creationId xmlns:p14="http://schemas.microsoft.com/office/powerpoint/2010/main" val="256473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76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6"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4500" dirty="0"/>
              <a:t>2.1. Array</a:t>
            </a:r>
          </a:p>
        </p:txBody>
      </p:sp>
      <p:sp>
        <p:nvSpPr>
          <p:cNvPr id="14339" name="Rectangle 3"/>
          <p:cNvSpPr>
            <a:spLocks noGrp="1" noChangeArrowheads="1"/>
          </p:cNvSpPr>
          <p:nvPr>
            <p:ph type="body" idx="1"/>
          </p:nvPr>
        </p:nvSpPr>
        <p:spPr>
          <a:xfrm>
            <a:off x="0" y="838200"/>
            <a:ext cx="9144000" cy="5410200"/>
          </a:xfrm>
        </p:spPr>
        <p:txBody>
          <a:bodyPr/>
          <a:lstStyle/>
          <a:p>
            <a:pPr marL="0" indent="0">
              <a:buNone/>
            </a:pPr>
            <a:r>
              <a:rPr lang="en-US" altLang="en-US" sz="2000" dirty="0">
                <a:latin typeface="Times" panose="02020603050405020304" pitchFamily="18" charset="0"/>
                <a:cs typeface="Times" panose="02020603050405020304" pitchFamily="18" charset="0"/>
              </a:rPr>
              <a:t>Basic definitions</a:t>
            </a:r>
          </a:p>
          <a:p>
            <a:r>
              <a:rPr lang="en-US" altLang="en-US" sz="2000" dirty="0">
                <a:latin typeface="Times" panose="02020603050405020304" pitchFamily="18" charset="0"/>
                <a:cs typeface="Times" panose="02020603050405020304" pitchFamily="18" charset="0"/>
              </a:rPr>
              <a:t>An array is a fixed size sequential collection of elements of identical types.</a:t>
            </a:r>
          </a:p>
          <a:p>
            <a:r>
              <a:rPr kumimoji="1" lang="en-US" altLang="zh-TW" sz="2000" dirty="0">
                <a:latin typeface="Times" panose="02020603050405020304" pitchFamily="18" charset="0"/>
                <a:ea typeface="新細明體" pitchFamily="18" charset="-120"/>
                <a:cs typeface="Times" panose="02020603050405020304" pitchFamily="18" charset="0"/>
              </a:rPr>
              <a:t>Array: a set of pairs (</a:t>
            </a:r>
            <a:r>
              <a:rPr kumimoji="1" lang="en-US" altLang="zh-TW" sz="2000" dirty="0">
                <a:solidFill>
                  <a:srgbClr val="FF0000"/>
                </a:solidFill>
                <a:latin typeface="Times" panose="02020603050405020304" pitchFamily="18" charset="0"/>
                <a:cs typeface="Times" panose="02020603050405020304" pitchFamily="18" charset="0"/>
              </a:rPr>
              <a:t>index</a:t>
            </a:r>
            <a:r>
              <a:rPr kumimoji="1" lang="en-US" altLang="zh-TW" sz="2000" dirty="0">
                <a:latin typeface="Times" panose="02020603050405020304" pitchFamily="18" charset="0"/>
                <a:ea typeface="新細明體" pitchFamily="18" charset="-120"/>
                <a:cs typeface="Times" panose="02020603050405020304" pitchFamily="18" charset="0"/>
              </a:rPr>
              <a:t> and </a:t>
            </a:r>
            <a:r>
              <a:rPr kumimoji="1" lang="en-US" altLang="zh-TW" sz="2000" dirty="0">
                <a:solidFill>
                  <a:srgbClr val="FF0000"/>
                </a:solidFill>
                <a:latin typeface="Times" panose="02020603050405020304" pitchFamily="18" charset="0"/>
                <a:ea typeface="新細明體" pitchFamily="18" charset="-120"/>
                <a:cs typeface="Times" panose="02020603050405020304" pitchFamily="18" charset="0"/>
              </a:rPr>
              <a:t>value</a:t>
            </a:r>
            <a:r>
              <a:rPr kumimoji="1" lang="en-US" altLang="zh-TW" sz="2000" dirty="0">
                <a:latin typeface="Times" panose="02020603050405020304" pitchFamily="18" charset="0"/>
                <a:ea typeface="新細明體" pitchFamily="18" charset="-120"/>
                <a:cs typeface="Times" panose="02020603050405020304" pitchFamily="18" charset="0"/>
              </a:rPr>
              <a:t>)</a:t>
            </a:r>
          </a:p>
          <a:p>
            <a:pPr lvl="1"/>
            <a:r>
              <a:rPr kumimoji="1" lang="en-US" altLang="zh-TW" sz="2000" dirty="0">
                <a:latin typeface="Times" panose="02020603050405020304" pitchFamily="18" charset="0"/>
                <a:ea typeface="新細明體" pitchFamily="18" charset="-120"/>
                <a:cs typeface="Times" panose="02020603050405020304" pitchFamily="18" charset="0"/>
              </a:rPr>
              <a:t>data structure: for each index, there is a value associated with that index.</a:t>
            </a:r>
          </a:p>
          <a:p>
            <a:pPr lvl="1"/>
            <a:r>
              <a:rPr kumimoji="1" lang="en-US" altLang="zh-TW" sz="2000" dirty="0">
                <a:latin typeface="Times" panose="02020603050405020304" pitchFamily="18" charset="0"/>
                <a:ea typeface="新細明體" pitchFamily="18" charset="-120"/>
                <a:cs typeface="Times" panose="02020603050405020304" pitchFamily="18" charset="0"/>
              </a:rPr>
              <a:t>representation: implemented by using consecutive memory.</a:t>
            </a:r>
          </a:p>
          <a:p>
            <a:r>
              <a:rPr lang="en-US" altLang="en-US" sz="2000" dirty="0">
                <a:latin typeface="Times" panose="02020603050405020304" pitchFamily="18" charset="0"/>
                <a:cs typeface="Times" panose="02020603050405020304" pitchFamily="18" charset="0"/>
              </a:rPr>
              <a:t>In C/C++/Java: the element in an array are indexed by the integers 0 to </a:t>
            </a:r>
            <a:r>
              <a:rPr lang="en-US" altLang="en-US" sz="2000" i="1" dirty="0">
                <a:latin typeface="Times" panose="02020603050405020304" pitchFamily="18" charset="0"/>
                <a:cs typeface="Times" panose="02020603050405020304" pitchFamily="18" charset="0"/>
              </a:rPr>
              <a:t>n</a:t>
            </a:r>
            <a:r>
              <a:rPr lang="en-US" altLang="en-US" sz="2000" dirty="0">
                <a:latin typeface="Times" panose="02020603050405020304" pitchFamily="18" charset="0"/>
                <a:cs typeface="Times" panose="02020603050405020304" pitchFamily="18" charset="0"/>
              </a:rPr>
              <a:t>- 1, where </a:t>
            </a:r>
            <a:r>
              <a:rPr lang="en-US" altLang="en-US" sz="2000" i="1" dirty="0">
                <a:latin typeface="Times" panose="02020603050405020304" pitchFamily="18" charset="0"/>
                <a:cs typeface="Times" panose="02020603050405020304" pitchFamily="18" charset="0"/>
              </a:rPr>
              <a:t>n</a:t>
            </a:r>
            <a:r>
              <a:rPr lang="en-US" altLang="en-US" sz="2000" dirty="0">
                <a:latin typeface="Times" panose="02020603050405020304" pitchFamily="18" charset="0"/>
                <a:cs typeface="Times" panose="02020603050405020304" pitchFamily="18" charset="0"/>
              </a:rPr>
              <a:t> is the size of the array</a:t>
            </a:r>
          </a:p>
          <a:p>
            <a:pPr lvl="1">
              <a:buFontTx/>
              <a:buNone/>
            </a:pPr>
            <a:endParaRPr lang="en-US" altLang="en-US" sz="2000" dirty="0">
              <a:latin typeface="Times" panose="02020603050405020304" pitchFamily="18" charset="0"/>
              <a:cs typeface="Times" panose="02020603050405020304" pitchFamily="18" charset="0"/>
            </a:endParaRPr>
          </a:p>
          <a:p>
            <a:pPr lvl="1"/>
            <a:endParaRPr lang="en-US" altLang="en-US" sz="2000" dirty="0">
              <a:latin typeface="Times" panose="02020603050405020304" pitchFamily="18" charset="0"/>
              <a:cs typeface="Times" panose="02020603050405020304" pitchFamily="18" charset="0"/>
            </a:endParaRP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15</a:t>
            </a:fld>
            <a:endParaRPr lang="en-US"/>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6851" r="6851"/>
          <a:stretch>
            <a:fillRect/>
          </a:stretch>
        </p:blipFill>
        <p:spPr bwMode="auto">
          <a:xfrm>
            <a:off x="3276600" y="3523656"/>
            <a:ext cx="3398838" cy="331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04749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0" y="2362200"/>
            <a:ext cx="4306228" cy="1811823"/>
          </a:xfrm>
          <a:prstGeom prst="rect">
            <a:avLst/>
          </a:prstGeom>
        </p:spPr>
      </p:pic>
      <p:sp>
        <p:nvSpPr>
          <p:cNvPr id="203779" name="Rectangle 3"/>
          <p:cNvSpPr>
            <a:spLocks noGrp="1" noChangeArrowheads="1"/>
          </p:cNvSpPr>
          <p:nvPr>
            <p:ph type="body" idx="1"/>
          </p:nvPr>
        </p:nvSpPr>
        <p:spPr>
          <a:xfrm>
            <a:off x="0" y="838200"/>
            <a:ext cx="9144000" cy="5410200"/>
          </a:xfrm>
        </p:spPr>
        <p:txBody>
          <a:bodyPr/>
          <a:lstStyle/>
          <a:p>
            <a:pPr marL="514350" indent="-457200">
              <a:buFont typeface="+mj-lt"/>
              <a:buAutoNum type="arabicPeriod"/>
            </a:pPr>
            <a:r>
              <a:rPr lang="en-US" sz="1800" dirty="0">
                <a:latin typeface="Times" panose="02020603050405020304" pitchFamily="18" charset="0"/>
                <a:cs typeface="Times" panose="02020603050405020304" pitchFamily="18" charset="0"/>
              </a:rPr>
              <a:t>Check whether </a:t>
            </a:r>
            <a:r>
              <a:rPr lang="en-US" sz="1800" dirty="0">
                <a:solidFill>
                  <a:srgbClr val="C00000"/>
                </a:solidFill>
                <a:latin typeface="Times" panose="02020603050405020304" pitchFamily="18" charset="0"/>
                <a:cs typeface="Times" panose="02020603050405020304" pitchFamily="18" charset="0"/>
              </a:rPr>
              <a:t>the stack is empty</a:t>
            </a:r>
          </a:p>
          <a:p>
            <a:pPr marL="514350" indent="-457200">
              <a:buFont typeface="+mj-lt"/>
              <a:buAutoNum type="arabicPeriod"/>
            </a:pPr>
            <a:r>
              <a:rPr lang="en-US" sz="1800" dirty="0">
                <a:latin typeface="Times" panose="02020603050405020304" pitchFamily="18" charset="0"/>
                <a:cs typeface="Times" panose="02020603050405020304" pitchFamily="18" charset="0"/>
              </a:rPr>
              <a:t>Memorize </a:t>
            </a:r>
            <a:r>
              <a:rPr lang="en-US" sz="1800" dirty="0">
                <a:solidFill>
                  <a:srgbClr val="C00000"/>
                </a:solidFill>
                <a:latin typeface="Times" panose="02020603050405020304" pitchFamily="18" charset="0"/>
                <a:cs typeface="Times" panose="02020603050405020304" pitchFamily="18" charset="0"/>
              </a:rPr>
              <a:t>address </a:t>
            </a:r>
            <a:r>
              <a:rPr lang="en-US" sz="1800" dirty="0">
                <a:latin typeface="Times" panose="02020603050405020304" pitchFamily="18" charset="0"/>
                <a:cs typeface="Times" panose="02020603050405020304" pitchFamily="18" charset="0"/>
              </a:rPr>
              <a:t>of the current top (head) node</a:t>
            </a:r>
          </a:p>
          <a:p>
            <a:pPr marL="514350" indent="-457200">
              <a:buFont typeface="+mj-lt"/>
              <a:buAutoNum type="arabicPeriod"/>
            </a:pPr>
            <a:r>
              <a:rPr lang="en-US" sz="1800" dirty="0">
                <a:latin typeface="Times" panose="02020603050405020304" pitchFamily="18" charset="0"/>
                <a:cs typeface="Times" panose="02020603050405020304" pitchFamily="18" charset="0"/>
              </a:rPr>
              <a:t>Memorize </a:t>
            </a:r>
            <a:r>
              <a:rPr lang="en-US" sz="1800" dirty="0">
                <a:solidFill>
                  <a:srgbClr val="C00000"/>
                </a:solidFill>
                <a:latin typeface="Times" panose="02020603050405020304" pitchFamily="18" charset="0"/>
                <a:cs typeface="Times" panose="02020603050405020304" pitchFamily="18" charset="0"/>
              </a:rPr>
              <a:t>data </a:t>
            </a:r>
            <a:r>
              <a:rPr lang="en-US" sz="1800" dirty="0">
                <a:latin typeface="Times" panose="02020603050405020304" pitchFamily="18" charset="0"/>
                <a:cs typeface="Times" panose="02020603050405020304" pitchFamily="18" charset="0"/>
              </a:rPr>
              <a:t>of the current top (head) node</a:t>
            </a:r>
            <a:endParaRPr lang="en-US" sz="1800" dirty="0">
              <a:solidFill>
                <a:srgbClr val="C00000"/>
              </a:solidFill>
              <a:latin typeface="Times" panose="02020603050405020304" pitchFamily="18" charset="0"/>
              <a:cs typeface="Times" panose="02020603050405020304" pitchFamily="18" charset="0"/>
            </a:endParaRPr>
          </a:p>
          <a:p>
            <a:pPr marL="514350" indent="-457200">
              <a:buFont typeface="+mj-lt"/>
              <a:buAutoNum type="arabicPeriod"/>
            </a:pPr>
            <a:r>
              <a:rPr lang="en-US" sz="1800" dirty="0">
                <a:latin typeface="Times" panose="02020603050405020304" pitchFamily="18" charset="0"/>
                <a:cs typeface="Times" panose="02020603050405020304" pitchFamily="18" charset="0"/>
              </a:rPr>
              <a:t>Update the top (head) node: the top (head) node now points to its next node</a:t>
            </a:r>
            <a:endParaRPr lang="en-US" sz="1800" dirty="0">
              <a:solidFill>
                <a:srgbClr val="C00000"/>
              </a:solidFill>
              <a:latin typeface="Times" panose="02020603050405020304" pitchFamily="18" charset="0"/>
              <a:cs typeface="Times" panose="02020603050405020304" pitchFamily="18" charset="0"/>
            </a:endParaRPr>
          </a:p>
          <a:p>
            <a:pPr marL="514350" indent="-457200">
              <a:buFont typeface="+mj-lt"/>
              <a:buAutoNum type="arabicPeriod"/>
            </a:pPr>
            <a:r>
              <a:rPr lang="en-US" sz="1800" dirty="0">
                <a:solidFill>
                  <a:srgbClr val="C00000"/>
                </a:solidFill>
                <a:latin typeface="Times" panose="02020603050405020304" pitchFamily="18" charset="0"/>
                <a:cs typeface="Times" panose="02020603050405020304" pitchFamily="18" charset="0"/>
              </a:rPr>
              <a:t>Free </a:t>
            </a:r>
            <a:r>
              <a:rPr lang="en-US" sz="1800" dirty="0">
                <a:latin typeface="Times" panose="02020603050405020304" pitchFamily="18" charset="0"/>
                <a:cs typeface="Times" panose="02020603050405020304" pitchFamily="18" charset="0"/>
              </a:rPr>
              <a:t>the old top (head) node</a:t>
            </a:r>
          </a:p>
          <a:p>
            <a:pPr marL="514350" indent="-457200">
              <a:buFont typeface="+mj-lt"/>
              <a:buAutoNum type="arabicPeriod"/>
            </a:pPr>
            <a:r>
              <a:rPr lang="en-US" sz="1800" dirty="0">
                <a:latin typeface="Times" panose="02020603050405020304" pitchFamily="18" charset="0"/>
                <a:cs typeface="Times" panose="02020603050405020304" pitchFamily="18" charset="0"/>
              </a:rPr>
              <a:t>Return data of the old top (head) node</a:t>
            </a:r>
            <a:endParaRPr lang="en-US" sz="1800" dirty="0">
              <a:solidFill>
                <a:srgbClr val="FFFF00"/>
              </a:solidFill>
              <a:latin typeface="Times" panose="02020603050405020304" pitchFamily="18" charset="0"/>
              <a:cs typeface="Times" panose="02020603050405020304" pitchFamily="18" charset="0"/>
            </a:endParaRPr>
          </a:p>
        </p:txBody>
      </p:sp>
      <p:sp>
        <p:nvSpPr>
          <p:cNvPr id="2" name="Title 1"/>
          <p:cNvSpPr>
            <a:spLocks noGrp="1"/>
          </p:cNvSpPr>
          <p:nvPr>
            <p:ph type="title"/>
          </p:nvPr>
        </p:nvSpPr>
        <p:spPr>
          <a:xfrm>
            <a:off x="0" y="0"/>
            <a:ext cx="9144000" cy="838200"/>
          </a:xfrm>
        </p:spPr>
        <p:txBody>
          <a:bodyPr/>
          <a:lstStyle/>
          <a:p>
            <a:r>
              <a:rPr lang="en-US" dirty="0"/>
              <a:t>Pop</a:t>
            </a:r>
          </a:p>
        </p:txBody>
      </p:sp>
      <p:sp>
        <p:nvSpPr>
          <p:cNvPr id="5" name="Content Placeholder 4"/>
          <p:cNvSpPr txBox="1">
            <a:spLocks/>
          </p:cNvSpPr>
          <p:nvPr/>
        </p:nvSpPr>
        <p:spPr bwMode="auto">
          <a:xfrm>
            <a:off x="0" y="3352800"/>
            <a:ext cx="8523288"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sz="1600" b="1" dirty="0">
                <a:solidFill>
                  <a:srgbClr val="C00000"/>
                </a:solidFill>
                <a:latin typeface="Courier New" pitchFamily="49" charset="0"/>
              </a:rPr>
              <a:t>float </a:t>
            </a:r>
            <a:r>
              <a:rPr lang="en-US" sz="1600" b="1" dirty="0" err="1">
                <a:solidFill>
                  <a:srgbClr val="C00000"/>
                </a:solidFill>
                <a:latin typeface="Courier New" pitchFamily="49" charset="0"/>
              </a:rPr>
              <a:t>StackPop</a:t>
            </a:r>
            <a:r>
              <a:rPr lang="en-US" sz="1600" b="1" dirty="0">
                <a:solidFill>
                  <a:srgbClr val="C00000"/>
                </a:solidFill>
                <a:latin typeface="Courier New" pitchFamily="49" charset="0"/>
              </a:rPr>
              <a:t>(Stack *s) {</a:t>
            </a:r>
          </a:p>
          <a:p>
            <a:pPr>
              <a:buFont typeface="Arial" panose="020B0604020202020204" pitchFamily="34" charset="0"/>
              <a:buNone/>
            </a:pPr>
            <a:r>
              <a:rPr lang="en-US" sz="1600" b="1" dirty="0">
                <a:latin typeface="Courier New" pitchFamily="49" charset="0"/>
              </a:rPr>
              <a:t>    float data;</a:t>
            </a:r>
          </a:p>
          <a:p>
            <a:pPr>
              <a:buFont typeface="Arial" panose="020B0604020202020204" pitchFamily="34" charset="0"/>
              <a:buNone/>
            </a:pPr>
            <a:r>
              <a:rPr lang="en-US" sz="1600" b="1" dirty="0">
                <a:latin typeface="Courier New" pitchFamily="49" charset="0"/>
              </a:rPr>
              <a:t>    </a:t>
            </a:r>
            <a:r>
              <a:rPr lang="en-US" sz="1600" b="1" dirty="0" err="1">
                <a:latin typeface="Courier New" pitchFamily="49" charset="0"/>
              </a:rPr>
              <a:t>StackNode</a:t>
            </a:r>
            <a:r>
              <a:rPr lang="en-US" sz="1600" b="1" dirty="0">
                <a:latin typeface="Courier New" pitchFamily="49" charset="0"/>
              </a:rPr>
              <a:t> *node;</a:t>
            </a:r>
          </a:p>
          <a:p>
            <a:pPr>
              <a:buFont typeface="Arial" panose="020B0604020202020204" pitchFamily="34" charset="0"/>
              <a:buNone/>
            </a:pPr>
            <a:r>
              <a:rPr lang="en-US" sz="1600" b="1" dirty="0">
                <a:latin typeface="Courier New" pitchFamily="49" charset="0"/>
              </a:rPr>
              <a:t>    if (</a:t>
            </a:r>
            <a:r>
              <a:rPr lang="en-US" sz="1600" b="1" dirty="0" err="1">
                <a:latin typeface="Courier New" pitchFamily="49" charset="0"/>
              </a:rPr>
              <a:t>StackEmpty</a:t>
            </a:r>
            <a:r>
              <a:rPr lang="en-US" sz="1600" b="1" dirty="0">
                <a:latin typeface="Courier New" pitchFamily="49" charset="0"/>
              </a:rPr>
              <a:t>(s))        //(1)</a:t>
            </a:r>
          </a:p>
          <a:p>
            <a:pPr>
              <a:buNone/>
            </a:pPr>
            <a:r>
              <a:rPr lang="en-US" sz="1600" b="1" dirty="0">
                <a:latin typeface="Courier New" pitchFamily="49" charset="0"/>
              </a:rPr>
              <a:t>	   return NULL; 	   // Empty Stack, can't pop</a:t>
            </a:r>
          </a:p>
          <a:p>
            <a:pPr>
              <a:buFont typeface="Arial" panose="020B0604020202020204" pitchFamily="34" charset="0"/>
              <a:buNone/>
            </a:pPr>
            <a:r>
              <a:rPr lang="en-US" sz="1600" b="1" dirty="0">
                <a:latin typeface="Courier New" pitchFamily="49" charset="0"/>
              </a:rPr>
              <a:t>    node = s-&gt;top;             //(2)</a:t>
            </a:r>
          </a:p>
          <a:p>
            <a:pPr>
              <a:buFont typeface="Arial" panose="020B0604020202020204" pitchFamily="34" charset="0"/>
              <a:buNone/>
            </a:pPr>
            <a:r>
              <a:rPr lang="en-US" sz="1600" b="1" dirty="0">
                <a:latin typeface="Courier New" pitchFamily="49" charset="0"/>
              </a:rPr>
              <a:t>    data = node-&gt;item;         //(3)</a:t>
            </a:r>
          </a:p>
          <a:p>
            <a:pPr>
              <a:buFont typeface="Arial" panose="020B0604020202020204" pitchFamily="34" charset="0"/>
              <a:buNone/>
            </a:pPr>
            <a:r>
              <a:rPr lang="en-US" sz="1600" b="1" dirty="0">
                <a:latin typeface="Courier New" pitchFamily="49" charset="0"/>
              </a:rPr>
              <a:t>    s-&gt;top = node-&gt;next;       //(4)</a:t>
            </a:r>
          </a:p>
          <a:p>
            <a:pPr>
              <a:buFont typeface="Arial" panose="020B0604020202020204" pitchFamily="34" charset="0"/>
              <a:buNone/>
            </a:pPr>
            <a:r>
              <a:rPr lang="en-US" sz="1600" b="1" dirty="0">
                <a:latin typeface="Courier New" pitchFamily="49" charset="0"/>
              </a:rPr>
              <a:t>    free(node);                //(5)</a:t>
            </a:r>
          </a:p>
          <a:p>
            <a:pPr>
              <a:buFont typeface="Arial" panose="020B0604020202020204" pitchFamily="34" charset="0"/>
              <a:buNone/>
            </a:pPr>
            <a:r>
              <a:rPr lang="en-US" sz="1600" b="1" dirty="0">
                <a:latin typeface="Courier New" pitchFamily="49" charset="0"/>
              </a:rPr>
              <a:t>    return item;               //(6)</a:t>
            </a:r>
          </a:p>
          <a:p>
            <a:pPr>
              <a:buFont typeface="Arial" panose="020B0604020202020204" pitchFamily="34" charset="0"/>
              <a:buNone/>
            </a:pPr>
            <a:r>
              <a:rPr lang="en-US" sz="1600" b="1" dirty="0">
                <a:latin typeface="Courier New" pitchFamily="49" charset="0"/>
              </a:rPr>
              <a:t>}</a:t>
            </a:r>
            <a:endParaRPr lang="en-US" sz="1600" dirty="0"/>
          </a:p>
        </p:txBody>
      </p:sp>
    </p:spTree>
    <p:extLst>
      <p:ext uri="{BB962C8B-B14F-4D97-AF65-F5344CB8AC3E}">
        <p14:creationId xmlns:p14="http://schemas.microsoft.com/office/powerpoint/2010/main" val="528063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8715404" cy="5470525"/>
          </a:xfrm>
          <a:ln w="19050">
            <a:noFill/>
          </a:ln>
        </p:spPr>
        <p:txBody>
          <a:bodyPr/>
          <a:lstStyle/>
          <a:p>
            <a:pPr>
              <a:buNone/>
            </a:pPr>
            <a:r>
              <a:rPr lang="en-US" sz="1600" b="1" dirty="0">
                <a:latin typeface="Courier New" pitchFamily="49" charset="0"/>
                <a:cs typeface="Courier New" pitchFamily="49" charset="0"/>
              </a:rPr>
              <a:t>#include &lt;</a:t>
            </a:r>
            <a:r>
              <a:rPr lang="en-US" sz="1600" b="1" dirty="0" err="1">
                <a:latin typeface="Courier New" pitchFamily="49" charset="0"/>
                <a:cs typeface="Courier New" pitchFamily="49" charset="0"/>
              </a:rPr>
              <a:t>stdio.h</a:t>
            </a:r>
            <a:r>
              <a:rPr lang="en-US" sz="1600" b="1" dirty="0">
                <a:latin typeface="Courier New" pitchFamily="49" charset="0"/>
                <a:cs typeface="Courier New" pitchFamily="49" charset="0"/>
              </a:rPr>
              <a:t>&gt;</a:t>
            </a:r>
          </a:p>
          <a:p>
            <a:pPr>
              <a:buNone/>
            </a:pPr>
            <a:r>
              <a:rPr lang="en-US" sz="1600" b="1" dirty="0">
                <a:latin typeface="Courier New" pitchFamily="49" charset="0"/>
                <a:cs typeface="Courier New" pitchFamily="49" charset="0"/>
              </a:rPr>
              <a:t>#include &lt;</a:t>
            </a:r>
            <a:r>
              <a:rPr lang="en-US" sz="1600" b="1" dirty="0" err="1">
                <a:latin typeface="Courier New" pitchFamily="49" charset="0"/>
                <a:cs typeface="Courier New" pitchFamily="49" charset="0"/>
              </a:rPr>
              <a:t>conio.h</a:t>
            </a:r>
            <a:r>
              <a:rPr lang="en-US" sz="1600" b="1" dirty="0">
                <a:latin typeface="Courier New" pitchFamily="49" charset="0"/>
                <a:cs typeface="Courier New" pitchFamily="49" charset="0"/>
              </a:rPr>
              <a:t>&gt;</a:t>
            </a:r>
          </a:p>
          <a:p>
            <a:pPr>
              <a:buNone/>
            </a:pPr>
            <a:r>
              <a:rPr lang="en-US" sz="1600" b="1" dirty="0">
                <a:latin typeface="Courier New" pitchFamily="49" charset="0"/>
                <a:cs typeface="Courier New" pitchFamily="49" charset="0"/>
              </a:rPr>
              <a:t>#include &lt;</a:t>
            </a:r>
            <a:r>
              <a:rPr lang="en-US" sz="1600" b="1" dirty="0" err="1">
                <a:latin typeface="Courier New" pitchFamily="49" charset="0"/>
                <a:cs typeface="Courier New" pitchFamily="49" charset="0"/>
              </a:rPr>
              <a:t>stdlib.h</a:t>
            </a:r>
            <a:r>
              <a:rPr lang="en-US" sz="1600" b="1" dirty="0">
                <a:latin typeface="Courier New" pitchFamily="49" charset="0"/>
                <a:cs typeface="Courier New" pitchFamily="49" charset="0"/>
              </a:rPr>
              <a:t>&gt;</a:t>
            </a:r>
          </a:p>
          <a:p>
            <a:pPr>
              <a:buNone/>
            </a:pPr>
            <a:r>
              <a:rPr lang="en-US" sz="1600" b="1" dirty="0">
                <a:latin typeface="Courier New" pitchFamily="49" charset="0"/>
                <a:cs typeface="Courier New" pitchFamily="49" charset="0"/>
              </a:rPr>
              <a:t>#include &lt;</a:t>
            </a:r>
            <a:r>
              <a:rPr lang="en-US" sz="1600" b="1" dirty="0" err="1">
                <a:latin typeface="Courier New" pitchFamily="49" charset="0"/>
                <a:cs typeface="Courier New" pitchFamily="49" charset="0"/>
              </a:rPr>
              <a:t>alloc.h</a:t>
            </a:r>
            <a:r>
              <a:rPr lang="en-US" sz="1600" b="1" dirty="0">
                <a:latin typeface="Courier New" pitchFamily="49" charset="0"/>
                <a:cs typeface="Courier New" pitchFamily="49" charset="0"/>
              </a:rPr>
              <a:t>&gt;</a:t>
            </a:r>
          </a:p>
          <a:p>
            <a:pPr>
              <a:buNone/>
            </a:pPr>
            <a:r>
              <a:rPr lang="en-US" sz="1600" b="1" i="1" dirty="0">
                <a:solidFill>
                  <a:srgbClr val="C00000"/>
                </a:solidFill>
                <a:latin typeface="Courier New" pitchFamily="49" charset="0"/>
                <a:cs typeface="Courier New" pitchFamily="49" charset="0"/>
              </a:rPr>
              <a:t>// all above functions of stacks are put here</a:t>
            </a:r>
          </a:p>
          <a:p>
            <a:pPr>
              <a:buNone/>
            </a:pPr>
            <a:r>
              <a:rPr lang="en-US" sz="1600" b="1" dirty="0" err="1">
                <a:latin typeface="Courier New" pitchFamily="49" charset="0"/>
                <a:cs typeface="Courier New" pitchFamily="49" charset="0"/>
              </a:rPr>
              <a:t>int</a:t>
            </a:r>
            <a:r>
              <a:rPr lang="en-US" sz="1600" b="1" dirty="0">
                <a:latin typeface="Courier New" pitchFamily="49" charset="0"/>
                <a:cs typeface="Courier New" pitchFamily="49" charset="0"/>
              </a:rPr>
              <a:t> main() {</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int</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ch,n,i</a:t>
            </a:r>
            <a:r>
              <a:rPr lang="en-US" sz="1600" b="1" dirty="0">
                <a:latin typeface="Courier New" pitchFamily="49" charset="0"/>
                <a:cs typeface="Courier New" pitchFamily="49" charset="0"/>
              </a:rPr>
              <a:t>;   float m;</a:t>
            </a:r>
          </a:p>
          <a:p>
            <a:pPr>
              <a:buNone/>
            </a:pPr>
            <a:r>
              <a:rPr lang="en-US" sz="1600" b="1" dirty="0">
                <a:latin typeface="Courier New" pitchFamily="49" charset="0"/>
                <a:cs typeface="Courier New" pitchFamily="49" charset="0"/>
              </a:rPr>
              <a:t>   Stack* </a:t>
            </a:r>
            <a:r>
              <a:rPr lang="en-US" sz="1600" b="1" dirty="0" err="1">
                <a:latin typeface="Courier New" pitchFamily="49" charset="0"/>
                <a:cs typeface="Courier New" pitchFamily="49" charset="0"/>
              </a:rPr>
              <a:t>stackPtr</a:t>
            </a:r>
            <a:r>
              <a:rPr lang="en-US" sz="1600" b="1" dirty="0">
                <a:latin typeface="Courier New" pitchFamily="49" charset="0"/>
                <a:cs typeface="Courier New" pitchFamily="49" charset="0"/>
              </a:rPr>
              <a:t>;</a:t>
            </a:r>
          </a:p>
          <a:p>
            <a:pPr>
              <a:buNone/>
            </a:pPr>
            <a:r>
              <a:rPr lang="en-US" sz="1600" b="1" dirty="0">
                <a:latin typeface="Courier New" pitchFamily="49" charset="0"/>
                <a:cs typeface="Courier New" pitchFamily="49" charset="0"/>
              </a:rPr>
              <a:t>   while(1)</a:t>
            </a:r>
          </a:p>
          <a:p>
            <a:pPr>
              <a:buNone/>
            </a:pPr>
            <a:r>
              <a:rPr lang="en-US" sz="1600" b="1" dirty="0">
                <a:latin typeface="Courier New" pitchFamily="49" charset="0"/>
                <a:cs typeface="Courier New" pitchFamily="49" charset="0"/>
              </a:rPr>
              <a:t>   {  printf("\n\n======================\n");</a:t>
            </a:r>
          </a:p>
          <a:p>
            <a:pPr>
              <a:buNone/>
            </a:pPr>
            <a:r>
              <a:rPr lang="en-US" sz="1600" b="1" dirty="0">
                <a:latin typeface="Courier New" pitchFamily="49" charset="0"/>
                <a:cs typeface="Courier New" pitchFamily="49" charset="0"/>
              </a:rPr>
              <a:t>      printf(“ STACK TEST PROGRAM \n");</a:t>
            </a:r>
          </a:p>
          <a:p>
            <a:pPr>
              <a:buNone/>
            </a:pPr>
            <a:r>
              <a:rPr lang="en-US" sz="1600" b="1" dirty="0">
                <a:latin typeface="Courier New" pitchFamily="49" charset="0"/>
                <a:cs typeface="Courier New" pitchFamily="49" charset="0"/>
              </a:rPr>
              <a:t>      printf("======================\n");</a:t>
            </a:r>
          </a:p>
          <a:p>
            <a:pPr>
              <a:buNone/>
            </a:pPr>
            <a:r>
              <a:rPr lang="en-US" sz="1600" b="1" dirty="0">
                <a:latin typeface="Courier New" pitchFamily="49" charset="0"/>
                <a:cs typeface="Courier New" pitchFamily="49" charset="0"/>
              </a:rPr>
              <a:t>      printf(" 1.Create\n 2.Push\n 3.Pop\n 4.Display\n 5.Exit\n");</a:t>
            </a:r>
          </a:p>
          <a:p>
            <a:pPr>
              <a:buNone/>
            </a:pPr>
            <a:r>
              <a:rPr lang="en-US" sz="1600" b="1" dirty="0">
                <a:latin typeface="Courier New" pitchFamily="49" charset="0"/>
                <a:cs typeface="Courier New" pitchFamily="49" charset="0"/>
              </a:rPr>
              <a:t>      printf("----------------------\n");</a:t>
            </a:r>
          </a:p>
          <a:p>
            <a:pPr>
              <a:buNone/>
            </a:pPr>
            <a:r>
              <a:rPr lang="en-US" sz="1600" b="1" dirty="0">
                <a:latin typeface="Courier New" pitchFamily="49" charset="0"/>
                <a:cs typeface="Courier New" pitchFamily="49" charset="0"/>
              </a:rPr>
              <a:t>      printf(“Input number to select the appropriate operation: ");</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scanf</a:t>
            </a:r>
            <a:r>
              <a:rPr lang="en-US" sz="1600" b="1" dirty="0">
                <a:latin typeface="Courier New" pitchFamily="49" charset="0"/>
                <a:cs typeface="Courier New" pitchFamily="49" charset="0"/>
              </a:rPr>
              <a:t>("%d",&amp;</a:t>
            </a:r>
            <a:r>
              <a:rPr lang="en-US" sz="1600" b="1" dirty="0" err="1">
                <a:latin typeface="Courier New" pitchFamily="49" charset="0"/>
                <a:cs typeface="Courier New" pitchFamily="49" charset="0"/>
              </a:rPr>
              <a:t>ch</a:t>
            </a:r>
            <a:r>
              <a:rPr lang="en-US" sz="1600" b="1" dirty="0">
                <a:latin typeface="Courier New" pitchFamily="49" charset="0"/>
                <a:cs typeface="Courier New" pitchFamily="49" charset="0"/>
              </a:rPr>
              <a:t>); printf("\n\n");</a:t>
            </a:r>
          </a:p>
        </p:txBody>
      </p:sp>
      <p:sp>
        <p:nvSpPr>
          <p:cNvPr id="4" name="Slide Number Placeholder 3"/>
          <p:cNvSpPr>
            <a:spLocks noGrp="1"/>
          </p:cNvSpPr>
          <p:nvPr>
            <p:ph type="sldNum" sz="quarter" idx="10"/>
          </p:nvPr>
        </p:nvSpPr>
        <p:spPr/>
        <p:txBody>
          <a:bodyPr/>
          <a:lstStyle/>
          <a:p>
            <a:pPr>
              <a:defRPr/>
            </a:pPr>
            <a:fld id="{64C15D55-8CA2-48ED-8061-60556309490D}" type="slidenum">
              <a:rPr lang="en-US" altLang="zh-TW" smtClean="0"/>
              <a:pPr>
                <a:defRPr/>
              </a:pPr>
              <a:t>151</a:t>
            </a:fld>
            <a:r>
              <a:rPr lang="en-US" altLang="zh-TW"/>
              <a:t> </a:t>
            </a:r>
          </a:p>
        </p:txBody>
      </p:sp>
      <p:sp>
        <p:nvSpPr>
          <p:cNvPr id="5" name="Title 4"/>
          <p:cNvSpPr>
            <a:spLocks noGrp="1"/>
          </p:cNvSpPr>
          <p:nvPr>
            <p:ph type="title"/>
          </p:nvPr>
        </p:nvSpPr>
        <p:spPr>
          <a:xfrm>
            <a:off x="0" y="0"/>
            <a:ext cx="9144000" cy="838200"/>
          </a:xfrm>
        </p:spPr>
        <p:txBody>
          <a:bodyPr/>
          <a:lstStyle/>
          <a:p>
            <a:r>
              <a:rPr lang="en-US" dirty="0"/>
              <a:t>Experimental program</a:t>
            </a:r>
          </a:p>
        </p:txBody>
      </p:sp>
    </p:spTree>
    <p:extLst>
      <p:ext uri="{BB962C8B-B14F-4D97-AF65-F5344CB8AC3E}">
        <p14:creationId xmlns:p14="http://schemas.microsoft.com/office/powerpoint/2010/main" val="340937654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144000" cy="5470525"/>
          </a:xfrm>
          <a:ln w="19050">
            <a:noFill/>
          </a:ln>
        </p:spPr>
        <p:txBody>
          <a:bodyPr/>
          <a:lstStyle/>
          <a:p>
            <a:pPr>
              <a:spcBef>
                <a:spcPts val="0"/>
              </a:spcBef>
              <a:buNone/>
            </a:pPr>
            <a:r>
              <a:rPr lang="en-US" sz="1600" b="1" dirty="0">
                <a:solidFill>
                  <a:srgbClr val="002060"/>
                </a:solidFill>
                <a:latin typeface="Courier New" pitchFamily="49" charset="0"/>
                <a:cs typeface="Courier New" pitchFamily="49" charset="0"/>
              </a:rPr>
              <a:t>  switch(</a:t>
            </a:r>
            <a:r>
              <a:rPr lang="en-US" sz="1600" b="1" dirty="0" err="1">
                <a:solidFill>
                  <a:srgbClr val="002060"/>
                </a:solidFill>
                <a:latin typeface="Courier New" pitchFamily="49" charset="0"/>
                <a:cs typeface="Courier New" pitchFamily="49" charset="0"/>
              </a:rPr>
              <a:t>ch</a:t>
            </a:r>
            <a:r>
              <a:rPr lang="en-US" sz="1600" b="1" dirty="0">
                <a:solidFill>
                  <a:srgbClr val="002060"/>
                </a:solidFill>
                <a:latin typeface="Courier New" pitchFamily="49" charset="0"/>
                <a:cs typeface="Courier New" pitchFamily="49" charset="0"/>
              </a:rPr>
              <a:t>) {</a:t>
            </a:r>
          </a:p>
          <a:p>
            <a:pPr>
              <a:spcBef>
                <a:spcPts val="0"/>
              </a:spcBef>
              <a:buNone/>
            </a:pPr>
            <a:r>
              <a:rPr lang="en-US" sz="1600" b="1" dirty="0">
                <a:solidFill>
                  <a:srgbClr val="002060"/>
                </a:solidFill>
                <a:latin typeface="Courier New" pitchFamily="49" charset="0"/>
                <a:cs typeface="Courier New" pitchFamily="49" charset="0"/>
              </a:rPr>
              <a:t>     case 1:    printf(“INIT STACK");</a:t>
            </a:r>
          </a:p>
          <a:p>
            <a:pPr>
              <a:spcBef>
                <a:spcPts val="0"/>
              </a:spcBef>
              <a:buNone/>
            </a:pPr>
            <a:r>
              <a:rPr lang="en-US" sz="1600" b="1" dirty="0">
                <a:solidFill>
                  <a:srgbClr val="002060"/>
                </a:solidFill>
                <a:latin typeface="Courier New" pitchFamily="49" charset="0"/>
                <a:cs typeface="Courier New" pitchFamily="49" charset="0"/>
              </a:rPr>
              <a:t>                </a:t>
            </a:r>
            <a:r>
              <a:rPr lang="en-US" sz="1600" b="1" dirty="0" err="1">
                <a:solidFill>
                  <a:srgbClr val="002060"/>
                </a:solidFill>
                <a:latin typeface="Courier New" pitchFamily="49" charset="0"/>
                <a:cs typeface="Courier New" pitchFamily="49" charset="0"/>
              </a:rPr>
              <a:t>stackPtr</a:t>
            </a:r>
            <a:r>
              <a:rPr lang="en-US" sz="1600" b="1" dirty="0">
                <a:solidFill>
                  <a:srgbClr val="002060"/>
                </a:solidFill>
                <a:latin typeface="Courier New" pitchFamily="49" charset="0"/>
                <a:cs typeface="Courier New" pitchFamily="49" charset="0"/>
              </a:rPr>
              <a:t> = </a:t>
            </a:r>
            <a:r>
              <a:rPr lang="en-US" sz="1600" b="1" dirty="0" err="1">
                <a:solidFill>
                  <a:srgbClr val="002060"/>
                </a:solidFill>
                <a:latin typeface="Courier New" pitchFamily="49" charset="0"/>
                <a:cs typeface="Courier New" pitchFamily="49" charset="0"/>
              </a:rPr>
              <a:t>StackConstruct</a:t>
            </a:r>
            <a:r>
              <a:rPr lang="en-US" sz="1600" b="1" dirty="0">
                <a:solidFill>
                  <a:srgbClr val="002060"/>
                </a:solidFill>
                <a:latin typeface="Courier New" pitchFamily="49" charset="0"/>
                <a:cs typeface="Courier New" pitchFamily="49" charset="0"/>
              </a:rPr>
              <a:t>(); break;</a:t>
            </a:r>
          </a:p>
          <a:p>
            <a:pPr>
              <a:spcBef>
                <a:spcPts val="0"/>
              </a:spcBef>
              <a:buNone/>
            </a:pPr>
            <a:r>
              <a:rPr lang="en-US" sz="1600" b="1" dirty="0">
                <a:solidFill>
                  <a:srgbClr val="002060"/>
                </a:solidFill>
                <a:latin typeface="Courier New" pitchFamily="49" charset="0"/>
                <a:cs typeface="Courier New" pitchFamily="49" charset="0"/>
              </a:rPr>
              <a:t>     case 2:    printf(“Input float number to insert into stack: ");</a:t>
            </a:r>
          </a:p>
          <a:p>
            <a:pPr>
              <a:spcBef>
                <a:spcPts val="0"/>
              </a:spcBef>
              <a:buNone/>
            </a:pPr>
            <a:r>
              <a:rPr lang="en-US" sz="1600" b="1" dirty="0">
                <a:solidFill>
                  <a:srgbClr val="002060"/>
                </a:solidFill>
                <a:latin typeface="Courier New" pitchFamily="49" charset="0"/>
                <a:cs typeface="Courier New" pitchFamily="49" charset="0"/>
              </a:rPr>
              <a:t>                </a:t>
            </a:r>
            <a:r>
              <a:rPr lang="en-US" sz="1600" b="1" dirty="0" err="1">
                <a:solidFill>
                  <a:srgbClr val="002060"/>
                </a:solidFill>
                <a:latin typeface="Courier New" pitchFamily="49" charset="0"/>
                <a:cs typeface="Courier New" pitchFamily="49" charset="0"/>
              </a:rPr>
              <a:t>scanf</a:t>
            </a:r>
            <a:r>
              <a:rPr lang="en-US" sz="1600" b="1" dirty="0">
                <a:solidFill>
                  <a:srgbClr val="002060"/>
                </a:solidFill>
                <a:latin typeface="Courier New" pitchFamily="49" charset="0"/>
                <a:cs typeface="Courier New" pitchFamily="49" charset="0"/>
              </a:rPr>
              <a:t>("%</a:t>
            </a:r>
            <a:r>
              <a:rPr lang="en-US" sz="1600" b="1" dirty="0" err="1">
                <a:solidFill>
                  <a:srgbClr val="002060"/>
                </a:solidFill>
                <a:latin typeface="Courier New" pitchFamily="49" charset="0"/>
                <a:cs typeface="Courier New" pitchFamily="49" charset="0"/>
              </a:rPr>
              <a:t>f",&amp;m</a:t>
            </a:r>
            <a:r>
              <a:rPr lang="en-US" sz="1600" b="1" dirty="0">
                <a:solidFill>
                  <a:srgbClr val="002060"/>
                </a:solidFill>
                <a:latin typeface="Courier New" pitchFamily="49" charset="0"/>
                <a:cs typeface="Courier New" pitchFamily="49" charset="0"/>
              </a:rPr>
              <a:t>);</a:t>
            </a:r>
          </a:p>
          <a:p>
            <a:pPr>
              <a:spcBef>
                <a:spcPts val="0"/>
              </a:spcBef>
              <a:buNone/>
            </a:pPr>
            <a:r>
              <a:rPr lang="en-US" sz="1600" b="1" dirty="0">
                <a:solidFill>
                  <a:srgbClr val="002060"/>
                </a:solidFill>
                <a:latin typeface="Courier New" pitchFamily="49" charset="0"/>
                <a:cs typeface="Courier New" pitchFamily="49" charset="0"/>
              </a:rPr>
              <a:t>                </a:t>
            </a:r>
            <a:r>
              <a:rPr lang="en-US" sz="1600" b="1" dirty="0" err="1">
                <a:solidFill>
                  <a:srgbClr val="002060"/>
                </a:solidFill>
                <a:latin typeface="Courier New" pitchFamily="49" charset="0"/>
                <a:cs typeface="Courier New" pitchFamily="49" charset="0"/>
              </a:rPr>
              <a:t>StackPush</a:t>
            </a:r>
            <a:r>
              <a:rPr lang="en-US" sz="1600" b="1" dirty="0">
                <a:solidFill>
                  <a:srgbClr val="002060"/>
                </a:solidFill>
                <a:latin typeface="Courier New" pitchFamily="49" charset="0"/>
                <a:cs typeface="Courier New" pitchFamily="49" charset="0"/>
              </a:rPr>
              <a:t>(</a:t>
            </a:r>
            <a:r>
              <a:rPr lang="en-US" sz="1600" b="1" dirty="0" err="1">
                <a:solidFill>
                  <a:srgbClr val="002060"/>
                </a:solidFill>
                <a:latin typeface="Courier New" pitchFamily="49" charset="0"/>
                <a:cs typeface="Courier New" pitchFamily="49" charset="0"/>
              </a:rPr>
              <a:t>stackPtr</a:t>
            </a:r>
            <a:r>
              <a:rPr lang="en-US" sz="1600" b="1" dirty="0">
                <a:solidFill>
                  <a:srgbClr val="002060"/>
                </a:solidFill>
                <a:latin typeface="Courier New" pitchFamily="49" charset="0"/>
                <a:cs typeface="Courier New" pitchFamily="49" charset="0"/>
              </a:rPr>
              <a:t>, m); break; </a:t>
            </a:r>
          </a:p>
          <a:p>
            <a:pPr>
              <a:spcBef>
                <a:spcPts val="0"/>
              </a:spcBef>
              <a:buNone/>
            </a:pPr>
            <a:r>
              <a:rPr lang="en-US" sz="1600" b="1" dirty="0">
                <a:solidFill>
                  <a:srgbClr val="002060"/>
                </a:solidFill>
                <a:latin typeface="Courier New" pitchFamily="49" charset="0"/>
                <a:cs typeface="Courier New" pitchFamily="49" charset="0"/>
              </a:rPr>
              <a:t>     case 3:    m=</a:t>
            </a:r>
            <a:r>
              <a:rPr lang="en-US" sz="1600" b="1" dirty="0" err="1">
                <a:solidFill>
                  <a:srgbClr val="002060"/>
                </a:solidFill>
                <a:latin typeface="Courier New" pitchFamily="49" charset="0"/>
                <a:cs typeface="Courier New" pitchFamily="49" charset="0"/>
              </a:rPr>
              <a:t>StackPop</a:t>
            </a:r>
            <a:r>
              <a:rPr lang="en-US" sz="1600" b="1" dirty="0">
                <a:solidFill>
                  <a:srgbClr val="002060"/>
                </a:solidFill>
                <a:latin typeface="Courier New" pitchFamily="49" charset="0"/>
                <a:cs typeface="Courier New" pitchFamily="49" charset="0"/>
              </a:rPr>
              <a:t>(</a:t>
            </a:r>
            <a:r>
              <a:rPr lang="en-US" sz="1600" b="1" dirty="0" err="1">
                <a:solidFill>
                  <a:srgbClr val="002060"/>
                </a:solidFill>
                <a:latin typeface="Courier New" pitchFamily="49" charset="0"/>
                <a:cs typeface="Courier New" pitchFamily="49" charset="0"/>
              </a:rPr>
              <a:t>stackPtr</a:t>
            </a:r>
            <a:r>
              <a:rPr lang="en-US" sz="1600" b="1" dirty="0">
                <a:solidFill>
                  <a:srgbClr val="002060"/>
                </a:solidFill>
                <a:latin typeface="Courier New" pitchFamily="49" charset="0"/>
                <a:cs typeface="Courier New" pitchFamily="49" charset="0"/>
              </a:rPr>
              <a:t>);</a:t>
            </a:r>
          </a:p>
          <a:p>
            <a:pPr>
              <a:spcBef>
                <a:spcPts val="0"/>
              </a:spcBef>
              <a:buNone/>
            </a:pPr>
            <a:r>
              <a:rPr lang="en-US" sz="1600" b="1" dirty="0">
                <a:solidFill>
                  <a:srgbClr val="002060"/>
                </a:solidFill>
                <a:latin typeface="Courier New" pitchFamily="49" charset="0"/>
                <a:cs typeface="Courier New" pitchFamily="49" charset="0"/>
              </a:rPr>
              <a:t>                if (m != NULL)</a:t>
            </a:r>
          </a:p>
          <a:p>
            <a:pPr>
              <a:spcBef>
                <a:spcPts val="0"/>
              </a:spcBef>
              <a:buNone/>
            </a:pPr>
            <a:r>
              <a:rPr lang="en-US" sz="1600" b="1" dirty="0">
                <a:solidFill>
                  <a:srgbClr val="002060"/>
                </a:solidFill>
                <a:latin typeface="Courier New" pitchFamily="49" charset="0"/>
                <a:cs typeface="Courier New" pitchFamily="49" charset="0"/>
              </a:rPr>
              <a:t>                  printf("\n Data Value of the popped node: %8.3f\</a:t>
            </a:r>
            <a:r>
              <a:rPr lang="en-US" sz="1600" b="1" dirty="0" err="1">
                <a:solidFill>
                  <a:srgbClr val="002060"/>
                </a:solidFill>
                <a:latin typeface="Courier New" pitchFamily="49" charset="0"/>
                <a:cs typeface="Courier New" pitchFamily="49" charset="0"/>
              </a:rPr>
              <a:t>n",m</a:t>
            </a:r>
            <a:r>
              <a:rPr lang="en-US" sz="1600" b="1" dirty="0">
                <a:solidFill>
                  <a:srgbClr val="002060"/>
                </a:solidFill>
                <a:latin typeface="Courier New" pitchFamily="49" charset="0"/>
                <a:cs typeface="Courier New" pitchFamily="49" charset="0"/>
              </a:rPr>
              <a:t>);</a:t>
            </a:r>
          </a:p>
          <a:p>
            <a:pPr>
              <a:spcBef>
                <a:spcPts val="0"/>
              </a:spcBef>
              <a:buNone/>
            </a:pPr>
            <a:r>
              <a:rPr lang="en-US" sz="1600" b="1" dirty="0">
                <a:solidFill>
                  <a:srgbClr val="002060"/>
                </a:solidFill>
                <a:latin typeface="Courier New" pitchFamily="49" charset="0"/>
                <a:cs typeface="Courier New" pitchFamily="49" charset="0"/>
              </a:rPr>
              <a:t>                else {</a:t>
            </a:r>
          </a:p>
          <a:p>
            <a:pPr>
              <a:spcBef>
                <a:spcPts val="0"/>
              </a:spcBef>
              <a:buNone/>
            </a:pPr>
            <a:r>
              <a:rPr lang="en-US" sz="1600" b="1" dirty="0">
                <a:solidFill>
                  <a:srgbClr val="002060"/>
                </a:solidFill>
                <a:latin typeface="Courier New" pitchFamily="49" charset="0"/>
                <a:cs typeface="Courier New" pitchFamily="49" charset="0"/>
              </a:rPr>
              <a:t>                  printf("\n  &gt;&gt;&gt; Empty Stack, can't pop &lt;&lt;&lt;\n");}  </a:t>
            </a:r>
          </a:p>
          <a:p>
            <a:pPr>
              <a:spcBef>
                <a:spcPts val="0"/>
              </a:spcBef>
              <a:buNone/>
            </a:pPr>
            <a:r>
              <a:rPr lang="en-US" sz="1600" b="1" dirty="0">
                <a:solidFill>
                  <a:srgbClr val="002060"/>
                </a:solidFill>
                <a:latin typeface="Courier New" pitchFamily="49" charset="0"/>
                <a:cs typeface="Courier New" pitchFamily="49" charset="0"/>
              </a:rPr>
              <a:t>                break;</a:t>
            </a:r>
          </a:p>
          <a:p>
            <a:pPr>
              <a:spcBef>
                <a:spcPts val="0"/>
              </a:spcBef>
              <a:buNone/>
            </a:pPr>
            <a:r>
              <a:rPr lang="en-US" sz="1600" b="1" dirty="0">
                <a:solidFill>
                  <a:srgbClr val="002060"/>
                </a:solidFill>
                <a:latin typeface="Courier New" pitchFamily="49" charset="0"/>
                <a:cs typeface="Courier New" pitchFamily="49" charset="0"/>
              </a:rPr>
              <a:t>     case 4:    </a:t>
            </a:r>
            <a:r>
              <a:rPr lang="en-US" sz="1600" b="1" dirty="0" err="1">
                <a:solidFill>
                  <a:srgbClr val="002060"/>
                </a:solidFill>
                <a:latin typeface="Courier New" pitchFamily="49" charset="0"/>
                <a:cs typeface="Courier New" pitchFamily="49" charset="0"/>
              </a:rPr>
              <a:t>disp</a:t>
            </a:r>
            <a:r>
              <a:rPr lang="en-US" sz="1600" b="1" dirty="0">
                <a:solidFill>
                  <a:srgbClr val="002060"/>
                </a:solidFill>
                <a:latin typeface="Courier New" pitchFamily="49" charset="0"/>
                <a:cs typeface="Courier New" pitchFamily="49" charset="0"/>
              </a:rPr>
              <a:t>(</a:t>
            </a:r>
            <a:r>
              <a:rPr lang="en-US" sz="1600" b="1" dirty="0" err="1">
                <a:solidFill>
                  <a:srgbClr val="002060"/>
                </a:solidFill>
                <a:latin typeface="Courier New" pitchFamily="49" charset="0"/>
                <a:cs typeface="Courier New" pitchFamily="49" charset="0"/>
              </a:rPr>
              <a:t>stackPtr</a:t>
            </a:r>
            <a:r>
              <a:rPr lang="en-US" sz="1600" b="1" dirty="0">
                <a:solidFill>
                  <a:srgbClr val="002060"/>
                </a:solidFill>
                <a:latin typeface="Courier New" pitchFamily="49" charset="0"/>
                <a:cs typeface="Courier New" pitchFamily="49" charset="0"/>
              </a:rPr>
              <a:t>); break;</a:t>
            </a:r>
          </a:p>
          <a:p>
            <a:pPr>
              <a:spcBef>
                <a:spcPts val="0"/>
              </a:spcBef>
              <a:buNone/>
            </a:pPr>
            <a:r>
              <a:rPr lang="en-US" sz="1600" b="1" dirty="0">
                <a:solidFill>
                  <a:srgbClr val="002060"/>
                </a:solidFill>
                <a:latin typeface="Courier New" pitchFamily="49" charset="0"/>
                <a:cs typeface="Courier New" pitchFamily="49" charset="0"/>
              </a:rPr>
              <a:t>     case 5:    printf("\n  Bye! Bye! \n\n"); </a:t>
            </a:r>
          </a:p>
          <a:p>
            <a:pPr>
              <a:spcBef>
                <a:spcPts val="0"/>
              </a:spcBef>
              <a:buNone/>
            </a:pPr>
            <a:r>
              <a:rPr lang="en-US" sz="1600" b="1" dirty="0">
                <a:solidFill>
                  <a:srgbClr val="002060"/>
                </a:solidFill>
                <a:latin typeface="Courier New" pitchFamily="49" charset="0"/>
                <a:cs typeface="Courier New" pitchFamily="49" charset="0"/>
              </a:rPr>
              <a:t>                exit(0);    break;</a:t>
            </a:r>
          </a:p>
          <a:p>
            <a:pPr>
              <a:spcBef>
                <a:spcPts val="0"/>
              </a:spcBef>
              <a:buNone/>
            </a:pPr>
            <a:r>
              <a:rPr lang="en-US" sz="1600" b="1" dirty="0">
                <a:solidFill>
                  <a:srgbClr val="002060"/>
                </a:solidFill>
                <a:latin typeface="Courier New" pitchFamily="49" charset="0"/>
                <a:cs typeface="Courier New" pitchFamily="49" charset="0"/>
              </a:rPr>
              <a:t>     default:   printf("Wrong choice"); </a:t>
            </a:r>
          </a:p>
          <a:p>
            <a:pPr>
              <a:spcBef>
                <a:spcPts val="0"/>
              </a:spcBef>
              <a:buNone/>
            </a:pPr>
            <a:r>
              <a:rPr lang="en-US" sz="1600" b="1" dirty="0">
                <a:solidFill>
                  <a:srgbClr val="C00000"/>
                </a:solidFill>
                <a:latin typeface="Courier New" pitchFamily="49" charset="0"/>
                <a:cs typeface="Courier New" pitchFamily="49" charset="0"/>
              </a:rPr>
              <a:t>   } //switch</a:t>
            </a:r>
          </a:p>
          <a:p>
            <a:pPr>
              <a:spcBef>
                <a:spcPts val="0"/>
              </a:spcBef>
              <a:buNone/>
            </a:pPr>
            <a:r>
              <a:rPr lang="en-US" sz="1600" b="1" dirty="0">
                <a:solidFill>
                  <a:srgbClr val="C00000"/>
                </a:solidFill>
                <a:latin typeface="Courier New" pitchFamily="49" charset="0"/>
                <a:cs typeface="Courier New" pitchFamily="49" charset="0"/>
              </a:rPr>
              <a:t>  } // end while</a:t>
            </a:r>
          </a:p>
          <a:p>
            <a:pPr>
              <a:spcBef>
                <a:spcPts val="0"/>
              </a:spcBef>
              <a:buNone/>
            </a:pPr>
            <a:r>
              <a:rPr lang="en-US" sz="1600" b="1" dirty="0">
                <a:solidFill>
                  <a:srgbClr val="C00000"/>
                </a:solidFill>
                <a:latin typeface="Courier New" pitchFamily="49" charset="0"/>
                <a:cs typeface="Courier New" pitchFamily="49" charset="0"/>
              </a:rPr>
              <a:t>} //end main</a:t>
            </a:r>
          </a:p>
          <a:p>
            <a:pPr>
              <a:spcBef>
                <a:spcPts val="0"/>
              </a:spcBef>
              <a:buNone/>
            </a:pPr>
            <a:endParaRPr lang="en-US" sz="1600" b="1" dirty="0">
              <a:solidFill>
                <a:srgbClr val="C00000"/>
              </a:solidFill>
              <a:latin typeface="Courier New" pitchFamily="49" charset="0"/>
              <a:cs typeface="Courier New" pitchFamily="49" charset="0"/>
            </a:endParaRPr>
          </a:p>
          <a:p>
            <a:pPr>
              <a:buNone/>
            </a:pPr>
            <a:endParaRPr lang="en-US" sz="1400" b="1" dirty="0"/>
          </a:p>
          <a:p>
            <a:pPr>
              <a:buNone/>
            </a:pPr>
            <a:endParaRPr lang="en-US" sz="1400" b="1" dirty="0"/>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378260289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0" y="0"/>
            <a:ext cx="9144000" cy="838200"/>
          </a:xfrm>
        </p:spPr>
        <p:txBody>
          <a:bodyPr/>
          <a:lstStyle/>
          <a:p>
            <a:r>
              <a:rPr lang="en-US" altLang="en-US" dirty="0"/>
              <a:t>Implementing a Stack: using linked list</a:t>
            </a:r>
          </a:p>
        </p:txBody>
      </p:sp>
      <p:sp>
        <p:nvSpPr>
          <p:cNvPr id="18436" name="Rectangle 3"/>
          <p:cNvSpPr>
            <a:spLocks noGrp="1" noChangeArrowheads="1"/>
          </p:cNvSpPr>
          <p:nvPr>
            <p:ph type="body" idx="1"/>
          </p:nvPr>
        </p:nvSpPr>
        <p:spPr>
          <a:xfrm>
            <a:off x="0" y="838200"/>
            <a:ext cx="8686800" cy="5410200"/>
          </a:xfrm>
        </p:spPr>
        <p:txBody>
          <a:bodyPr/>
          <a:lstStyle/>
          <a:p>
            <a:pPr>
              <a:lnSpc>
                <a:spcPct val="80000"/>
              </a:lnSpc>
            </a:pPr>
            <a:r>
              <a:rPr lang="en-US" altLang="en-US" sz="2200" dirty="0">
                <a:latin typeface="Times" panose="02020603050405020304" pitchFamily="18" charset="0"/>
                <a:cs typeface="Times" panose="02020603050405020304" pitchFamily="18" charset="0"/>
              </a:rPr>
              <a:t>Advantages:</a:t>
            </a:r>
          </a:p>
          <a:p>
            <a:pPr lvl="1">
              <a:lnSpc>
                <a:spcPct val="80000"/>
              </a:lnSpc>
            </a:pPr>
            <a:r>
              <a:rPr lang="en-US" altLang="en-US" sz="2200" dirty="0">
                <a:latin typeface="Times" panose="02020603050405020304" pitchFamily="18" charset="0"/>
                <a:cs typeface="Times" panose="02020603050405020304" pitchFamily="18" charset="0"/>
              </a:rPr>
              <a:t>always constant time to push or pop an element</a:t>
            </a:r>
          </a:p>
          <a:p>
            <a:pPr lvl="1">
              <a:lnSpc>
                <a:spcPct val="80000"/>
              </a:lnSpc>
            </a:pPr>
            <a:r>
              <a:rPr lang="en-US" altLang="en-US" sz="2200" dirty="0">
                <a:latin typeface="Times" panose="02020603050405020304" pitchFamily="18" charset="0"/>
                <a:cs typeface="Times" panose="02020603050405020304" pitchFamily="18" charset="0"/>
              </a:rPr>
              <a:t>can grow to an infinite size</a:t>
            </a:r>
          </a:p>
          <a:p>
            <a:pPr>
              <a:lnSpc>
                <a:spcPct val="80000"/>
              </a:lnSpc>
            </a:pPr>
            <a:r>
              <a:rPr lang="en-US" altLang="en-US" sz="2200" dirty="0">
                <a:latin typeface="Times" panose="02020603050405020304" pitchFamily="18" charset="0"/>
                <a:cs typeface="Times" panose="02020603050405020304" pitchFamily="18" charset="0"/>
              </a:rPr>
              <a:t>Disadvantages</a:t>
            </a:r>
          </a:p>
          <a:p>
            <a:pPr lvl="1">
              <a:lnSpc>
                <a:spcPct val="80000"/>
              </a:lnSpc>
            </a:pPr>
            <a:r>
              <a:rPr lang="en-US" altLang="en-US" sz="2200" dirty="0">
                <a:latin typeface="Times" panose="02020603050405020304" pitchFamily="18" charset="0"/>
                <a:cs typeface="Times" panose="02020603050405020304" pitchFamily="18" charset="0"/>
              </a:rPr>
              <a:t>Difficult to implement</a:t>
            </a:r>
          </a:p>
          <a:p>
            <a:endParaRPr lang="en-US" altLang="en-US" sz="22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9682621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0" y="0"/>
            <a:ext cx="9144000" cy="838200"/>
          </a:xfrm>
        </p:spPr>
        <p:txBody>
          <a:bodyPr/>
          <a:lstStyle/>
          <a:p>
            <a:r>
              <a:rPr lang="en-US" dirty="0"/>
              <a:t>Application 1: Parentheses Matching</a:t>
            </a:r>
            <a:endParaRPr lang="en-US" altLang="en-US" dirty="0"/>
          </a:p>
        </p:txBody>
      </p:sp>
      <p:sp>
        <p:nvSpPr>
          <p:cNvPr id="18436" name="Rectangle 3"/>
          <p:cNvSpPr>
            <a:spLocks noGrp="1" noChangeArrowheads="1"/>
          </p:cNvSpPr>
          <p:nvPr>
            <p:ph type="body" idx="1"/>
          </p:nvPr>
        </p:nvSpPr>
        <p:spPr>
          <a:xfrm>
            <a:off x="0" y="838200"/>
            <a:ext cx="9144000" cy="5410200"/>
          </a:xfrm>
        </p:spPr>
        <p:txBody>
          <a:bodyPr/>
          <a:lstStyle/>
          <a:p>
            <a:pPr marL="0" indent="0">
              <a:buNone/>
            </a:pPr>
            <a:r>
              <a:rPr lang="en-US" sz="2200" dirty="0">
                <a:solidFill>
                  <a:srgbClr val="FF0000"/>
                </a:solidFill>
                <a:latin typeface="Times" panose="02020603050405020304" pitchFamily="18" charset="0"/>
                <a:cs typeface="Times" panose="02020603050405020304" pitchFamily="18" charset="0"/>
              </a:rPr>
              <a:t>Check for balanced parentheses in an expression:</a:t>
            </a:r>
          </a:p>
          <a:p>
            <a:pPr marL="0" indent="0">
              <a:buNone/>
            </a:pPr>
            <a:r>
              <a:rPr lang="en-US" sz="2000" dirty="0">
                <a:latin typeface="Times" panose="02020603050405020304" pitchFamily="18" charset="0"/>
                <a:cs typeface="Times" panose="02020603050405020304" pitchFamily="18" charset="0"/>
              </a:rPr>
              <a:t>Given an expression, write a program to examine whether the pairs match and the order is correct of “{“,”}”,”(“,”)”,”[“,”]”. </a:t>
            </a:r>
          </a:p>
          <a:p>
            <a:pPr marL="0" indent="0">
              <a:buNone/>
            </a:pPr>
            <a:r>
              <a:rPr lang="en-US" sz="2000" dirty="0">
                <a:latin typeface="Times" panose="02020603050405020304" pitchFamily="18" charset="0"/>
                <a:cs typeface="Times" panose="02020603050405020304" pitchFamily="18" charset="0"/>
              </a:rPr>
              <a:t>For example, the program should print true for expression = “[()]{}{[()()]()}” and false for expression = “[(])”</a:t>
            </a:r>
          </a:p>
          <a:p>
            <a:pPr marL="0" indent="0">
              <a:buNone/>
            </a:pPr>
            <a:endParaRPr lang="en-US" sz="2000" b="1" dirty="0">
              <a:latin typeface="Times" panose="02020603050405020304" pitchFamily="18" charset="0"/>
              <a:cs typeface="Times" panose="02020603050405020304" pitchFamily="18" charset="0"/>
            </a:endParaRPr>
          </a:p>
          <a:p>
            <a:pPr marL="0" indent="0">
              <a:buNone/>
            </a:pPr>
            <a:endParaRPr lang="en-US" sz="2000" b="1" dirty="0">
              <a:latin typeface="Times" panose="02020603050405020304" pitchFamily="18" charset="0"/>
              <a:cs typeface="Times" panose="02020603050405020304" pitchFamily="18" charset="0"/>
            </a:endParaRPr>
          </a:p>
          <a:p>
            <a:pPr marL="0" indent="0">
              <a:buNone/>
            </a:pPr>
            <a:endParaRPr lang="en-US" sz="2000" b="1" dirty="0">
              <a:latin typeface="Times" panose="02020603050405020304" pitchFamily="18" charset="0"/>
              <a:cs typeface="Times" panose="02020603050405020304" pitchFamily="18" charset="0"/>
            </a:endParaRPr>
          </a:p>
          <a:p>
            <a:pPr marL="0" indent="0">
              <a:buNone/>
            </a:pPr>
            <a:r>
              <a:rPr lang="en-US" sz="2000" b="1" dirty="0">
                <a:latin typeface="Times" panose="02020603050405020304" pitchFamily="18" charset="0"/>
                <a:cs typeface="Times" panose="02020603050405020304" pitchFamily="18" charset="0"/>
              </a:rPr>
              <a:t>Algorithm:</a:t>
            </a:r>
            <a:br>
              <a:rPr lang="en-US" sz="2000" dirty="0">
                <a:latin typeface="Times" panose="02020603050405020304" pitchFamily="18" charset="0"/>
                <a:cs typeface="Times" panose="02020603050405020304" pitchFamily="18" charset="0"/>
              </a:rPr>
            </a:br>
            <a:r>
              <a:rPr lang="en-US" sz="2000" dirty="0">
                <a:latin typeface="Times" panose="02020603050405020304" pitchFamily="18" charset="0"/>
                <a:cs typeface="Times" panose="02020603050405020304" pitchFamily="18" charset="0"/>
              </a:rPr>
              <a:t>1) Declare a character stack S.</a:t>
            </a:r>
            <a:br>
              <a:rPr lang="en-US" sz="2000" dirty="0">
                <a:latin typeface="Times" panose="02020603050405020304" pitchFamily="18" charset="0"/>
                <a:cs typeface="Times" panose="02020603050405020304" pitchFamily="18" charset="0"/>
              </a:rPr>
            </a:br>
            <a:r>
              <a:rPr lang="en-US" sz="2000" dirty="0">
                <a:latin typeface="Times" panose="02020603050405020304" pitchFamily="18" charset="0"/>
                <a:cs typeface="Times" panose="02020603050405020304" pitchFamily="18" charset="0"/>
              </a:rPr>
              <a:t>2) Now traverse the string expression</a:t>
            </a:r>
            <a:br>
              <a:rPr lang="en-US" sz="2000" dirty="0">
                <a:latin typeface="Times" panose="02020603050405020304" pitchFamily="18" charset="0"/>
                <a:cs typeface="Times" panose="02020603050405020304" pitchFamily="18" charset="0"/>
              </a:rPr>
            </a:br>
            <a:r>
              <a:rPr lang="en-US" sz="2000" dirty="0">
                <a:latin typeface="Times" panose="02020603050405020304" pitchFamily="18" charset="0"/>
                <a:cs typeface="Times" panose="02020603050405020304" pitchFamily="18" charset="0"/>
              </a:rPr>
              <a:t>    a) If the current character is a starting bracket (‘</a:t>
            </a:r>
            <a:r>
              <a:rPr lang="en-US" sz="2000" dirty="0">
                <a:solidFill>
                  <a:srgbClr val="FF0000"/>
                </a:solidFill>
                <a:latin typeface="Times" panose="02020603050405020304" pitchFamily="18" charset="0"/>
                <a:cs typeface="Times" panose="02020603050405020304" pitchFamily="18" charset="0"/>
              </a:rPr>
              <a:t>(</a:t>
            </a:r>
            <a:r>
              <a:rPr lang="en-US" sz="2000" dirty="0">
                <a:latin typeface="Times" panose="02020603050405020304" pitchFamily="18" charset="0"/>
                <a:cs typeface="Times" panose="02020603050405020304" pitchFamily="18" charset="0"/>
              </a:rPr>
              <a:t>‘ or ‘</a:t>
            </a:r>
            <a:r>
              <a:rPr lang="en-US" sz="2000" dirty="0">
                <a:solidFill>
                  <a:srgbClr val="FF0000"/>
                </a:solidFill>
                <a:latin typeface="Times" panose="02020603050405020304" pitchFamily="18" charset="0"/>
                <a:cs typeface="Times" panose="02020603050405020304" pitchFamily="18" charset="0"/>
              </a:rPr>
              <a:t>{</a:t>
            </a:r>
            <a:r>
              <a:rPr lang="en-US" sz="2000" dirty="0">
                <a:latin typeface="Times" panose="02020603050405020304" pitchFamily="18" charset="0"/>
                <a:cs typeface="Times" panose="02020603050405020304" pitchFamily="18" charset="0"/>
              </a:rPr>
              <a:t>‘ or ‘</a:t>
            </a:r>
            <a:r>
              <a:rPr lang="en-US" sz="2000" dirty="0">
                <a:solidFill>
                  <a:srgbClr val="FF0000"/>
                </a:solidFill>
                <a:latin typeface="Times" panose="02020603050405020304" pitchFamily="18" charset="0"/>
                <a:cs typeface="Times" panose="02020603050405020304" pitchFamily="18" charset="0"/>
              </a:rPr>
              <a:t>[</a:t>
            </a:r>
            <a:r>
              <a:rPr lang="en-US" sz="2000" dirty="0">
                <a:latin typeface="Times" panose="02020603050405020304" pitchFamily="18" charset="0"/>
                <a:cs typeface="Times" panose="02020603050405020304" pitchFamily="18" charset="0"/>
              </a:rPr>
              <a:t>‘) then push it to stack.</a:t>
            </a:r>
            <a:br>
              <a:rPr lang="en-US" sz="2000" dirty="0">
                <a:latin typeface="Times" panose="02020603050405020304" pitchFamily="18" charset="0"/>
                <a:cs typeface="Times" panose="02020603050405020304" pitchFamily="18" charset="0"/>
              </a:rPr>
            </a:br>
            <a:r>
              <a:rPr lang="en-US" sz="2000" dirty="0">
                <a:latin typeface="Times" panose="02020603050405020304" pitchFamily="18" charset="0"/>
                <a:cs typeface="Times" panose="02020603050405020304" pitchFamily="18" charset="0"/>
              </a:rPr>
              <a:t>    b) If the current character is a closing bracket (‘</a:t>
            </a:r>
            <a:r>
              <a:rPr lang="en-US" sz="2000" dirty="0">
                <a:solidFill>
                  <a:srgbClr val="FF0000"/>
                </a:solidFill>
                <a:latin typeface="Times" panose="02020603050405020304" pitchFamily="18" charset="0"/>
                <a:cs typeface="Times" panose="02020603050405020304" pitchFamily="18" charset="0"/>
              </a:rPr>
              <a:t>)</a:t>
            </a:r>
            <a:r>
              <a:rPr lang="en-US" sz="2000" dirty="0">
                <a:latin typeface="Times" panose="02020603050405020304" pitchFamily="18" charset="0"/>
                <a:cs typeface="Times" panose="02020603050405020304" pitchFamily="18" charset="0"/>
              </a:rPr>
              <a:t>’ or ‘</a:t>
            </a:r>
            <a:r>
              <a:rPr lang="en-US" sz="2000" dirty="0">
                <a:solidFill>
                  <a:srgbClr val="FF0000"/>
                </a:solidFill>
                <a:latin typeface="Times" panose="02020603050405020304" pitchFamily="18" charset="0"/>
                <a:cs typeface="Times" panose="02020603050405020304" pitchFamily="18" charset="0"/>
              </a:rPr>
              <a:t>}</a:t>
            </a:r>
            <a:r>
              <a:rPr lang="en-US" sz="2000" dirty="0">
                <a:latin typeface="Times" panose="02020603050405020304" pitchFamily="18" charset="0"/>
                <a:cs typeface="Times" panose="02020603050405020304" pitchFamily="18" charset="0"/>
              </a:rPr>
              <a:t>’ or ‘</a:t>
            </a:r>
            <a:r>
              <a:rPr lang="en-US" sz="2000" dirty="0">
                <a:solidFill>
                  <a:srgbClr val="FF0000"/>
                </a:solidFill>
                <a:latin typeface="Times" panose="02020603050405020304" pitchFamily="18" charset="0"/>
                <a:cs typeface="Times" panose="02020603050405020304" pitchFamily="18" charset="0"/>
              </a:rPr>
              <a:t>]</a:t>
            </a:r>
            <a:r>
              <a:rPr lang="en-US" sz="2000" dirty="0">
                <a:latin typeface="Times" panose="02020603050405020304" pitchFamily="18" charset="0"/>
                <a:cs typeface="Times" panose="02020603050405020304" pitchFamily="18" charset="0"/>
              </a:rPr>
              <a:t>’) then pop from stack and if the popped character is the matching starting bracket then fine else parenthesis are not balanced.</a:t>
            </a:r>
            <a:br>
              <a:rPr lang="en-US" sz="2000" dirty="0">
                <a:latin typeface="Times" panose="02020603050405020304" pitchFamily="18" charset="0"/>
                <a:cs typeface="Times" panose="02020603050405020304" pitchFamily="18" charset="0"/>
              </a:rPr>
            </a:br>
            <a:r>
              <a:rPr lang="en-US" sz="2000" dirty="0">
                <a:latin typeface="Times" panose="02020603050405020304" pitchFamily="18" charset="0"/>
                <a:cs typeface="Times" panose="02020603050405020304" pitchFamily="18" charset="0"/>
              </a:rPr>
              <a:t>3) After complete traversal, if there is some starting bracket left in stack then “not balanced”</a:t>
            </a:r>
            <a:endParaRPr lang="en-US" sz="2000" b="1" dirty="0">
              <a:solidFill>
                <a:srgbClr val="000099"/>
              </a:solidFill>
              <a:latin typeface="Times" panose="02020603050405020304" pitchFamily="18" charset="0"/>
              <a:cs typeface="Times"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2362200"/>
            <a:ext cx="4059291" cy="1791424"/>
          </a:xfrm>
          <a:prstGeom prst="rect">
            <a:avLst/>
          </a:prstGeom>
        </p:spPr>
      </p:pic>
    </p:spTree>
    <p:extLst>
      <p:ext uri="{BB962C8B-B14F-4D97-AF65-F5344CB8AC3E}">
        <p14:creationId xmlns:p14="http://schemas.microsoft.com/office/powerpoint/2010/main" val="367775179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descr="Rectangle: Click to edit Master text styles&#10;Second level&#10;Third level&#10;Fourth level&#10;Fifth level"/>
          <p:cNvSpPr>
            <a:spLocks noGrp="1" noChangeArrowheads="1"/>
          </p:cNvSpPr>
          <p:nvPr>
            <p:ph type="body" sz="half" idx="1"/>
          </p:nvPr>
        </p:nvSpPr>
        <p:spPr>
          <a:xfrm>
            <a:off x="552422" y="1928802"/>
            <a:ext cx="4162454" cy="4203711"/>
          </a:xfrm>
        </p:spPr>
        <p:txBody>
          <a:bodyPr/>
          <a:lstStyle/>
          <a:p>
            <a:pPr>
              <a:lnSpc>
                <a:spcPct val="80000"/>
              </a:lnSpc>
              <a:buFont typeface="Wingdings" pitchFamily="2" charset="2"/>
              <a:buNone/>
            </a:pPr>
            <a:endParaRPr lang="en-US" sz="1400" dirty="0"/>
          </a:p>
          <a:p>
            <a:pPr>
              <a:lnSpc>
                <a:spcPct val="80000"/>
              </a:lnSpc>
              <a:buFont typeface="Wingdings" pitchFamily="2" charset="2"/>
              <a:buNone/>
            </a:pPr>
            <a:r>
              <a:rPr lang="en-US" sz="1400" dirty="0"/>
              <a:t>&lt;body&gt;</a:t>
            </a:r>
          </a:p>
          <a:p>
            <a:pPr>
              <a:lnSpc>
                <a:spcPct val="80000"/>
              </a:lnSpc>
              <a:buFont typeface="Wingdings" pitchFamily="2" charset="2"/>
              <a:buNone/>
            </a:pPr>
            <a:r>
              <a:rPr lang="en-US" sz="1400" dirty="0"/>
              <a:t>&lt;center&gt;</a:t>
            </a:r>
          </a:p>
          <a:p>
            <a:pPr>
              <a:lnSpc>
                <a:spcPct val="80000"/>
              </a:lnSpc>
              <a:buFont typeface="Wingdings" pitchFamily="2" charset="2"/>
              <a:buNone/>
            </a:pPr>
            <a:r>
              <a:rPr lang="en-US" sz="1400" dirty="0"/>
              <a:t>&lt;h1&gt; The Little Boat &lt;/h1&gt;</a:t>
            </a:r>
          </a:p>
          <a:p>
            <a:pPr>
              <a:lnSpc>
                <a:spcPct val="80000"/>
              </a:lnSpc>
              <a:buFont typeface="Wingdings" pitchFamily="2" charset="2"/>
              <a:buNone/>
            </a:pPr>
            <a:r>
              <a:rPr lang="en-US" sz="1400" dirty="0"/>
              <a:t>&lt;/center&gt;</a:t>
            </a:r>
          </a:p>
          <a:p>
            <a:pPr>
              <a:lnSpc>
                <a:spcPct val="80000"/>
              </a:lnSpc>
              <a:buFont typeface="Wingdings" pitchFamily="2" charset="2"/>
              <a:buNone/>
            </a:pPr>
            <a:r>
              <a:rPr lang="en-US" sz="1400" dirty="0"/>
              <a:t>&lt;p&gt; The storm tossed the little</a:t>
            </a:r>
          </a:p>
          <a:p>
            <a:pPr>
              <a:lnSpc>
                <a:spcPct val="80000"/>
              </a:lnSpc>
              <a:buFont typeface="Wingdings" pitchFamily="2" charset="2"/>
              <a:buNone/>
            </a:pPr>
            <a:r>
              <a:rPr lang="en-US" sz="1400" dirty="0"/>
              <a:t>boat like a cheap sneaker in an</a:t>
            </a:r>
          </a:p>
          <a:p>
            <a:pPr>
              <a:lnSpc>
                <a:spcPct val="80000"/>
              </a:lnSpc>
              <a:buFont typeface="Wingdings" pitchFamily="2" charset="2"/>
              <a:buNone/>
            </a:pPr>
            <a:r>
              <a:rPr lang="en-US" sz="1400" dirty="0"/>
              <a:t>old washing machine. The three</a:t>
            </a:r>
          </a:p>
          <a:p>
            <a:pPr>
              <a:lnSpc>
                <a:spcPct val="80000"/>
              </a:lnSpc>
              <a:buFont typeface="Wingdings" pitchFamily="2" charset="2"/>
              <a:buNone/>
            </a:pPr>
            <a:r>
              <a:rPr lang="en-US" sz="1400" dirty="0"/>
              <a:t>drunken fishermen were used to</a:t>
            </a:r>
          </a:p>
          <a:p>
            <a:pPr>
              <a:lnSpc>
                <a:spcPct val="80000"/>
              </a:lnSpc>
              <a:buFont typeface="Wingdings" pitchFamily="2" charset="2"/>
              <a:buNone/>
            </a:pPr>
            <a:r>
              <a:rPr lang="en-US" sz="1400" dirty="0"/>
              <a:t>such treatment, of course, but</a:t>
            </a:r>
          </a:p>
          <a:p>
            <a:pPr>
              <a:lnSpc>
                <a:spcPct val="80000"/>
              </a:lnSpc>
              <a:buFont typeface="Wingdings" pitchFamily="2" charset="2"/>
              <a:buNone/>
            </a:pPr>
            <a:r>
              <a:rPr lang="en-US" sz="1400" dirty="0"/>
              <a:t>not the tree salesman, who even as</a:t>
            </a:r>
          </a:p>
          <a:p>
            <a:pPr>
              <a:lnSpc>
                <a:spcPct val="80000"/>
              </a:lnSpc>
              <a:buFont typeface="Wingdings" pitchFamily="2" charset="2"/>
              <a:buNone/>
            </a:pPr>
            <a:r>
              <a:rPr lang="en-US" sz="1400" dirty="0"/>
              <a:t>a stowaway now felt that he</a:t>
            </a:r>
          </a:p>
          <a:p>
            <a:pPr>
              <a:lnSpc>
                <a:spcPct val="80000"/>
              </a:lnSpc>
              <a:buFont typeface="Wingdings" pitchFamily="2" charset="2"/>
              <a:buNone/>
            </a:pPr>
            <a:r>
              <a:rPr lang="en-US" sz="1400" dirty="0"/>
              <a:t>had overpaid for the voyage. &lt;/p&gt;</a:t>
            </a:r>
          </a:p>
          <a:p>
            <a:pPr>
              <a:lnSpc>
                <a:spcPct val="80000"/>
              </a:lnSpc>
              <a:buFont typeface="Wingdings" pitchFamily="2" charset="2"/>
              <a:buNone/>
            </a:pPr>
            <a:r>
              <a:rPr lang="en-US" sz="1400" dirty="0"/>
              <a:t>&lt;</a:t>
            </a:r>
            <a:r>
              <a:rPr lang="en-US" sz="1400" dirty="0" err="1"/>
              <a:t>ol</a:t>
            </a:r>
            <a:r>
              <a:rPr lang="en-US" sz="1400" dirty="0"/>
              <a:t>&gt;</a:t>
            </a:r>
          </a:p>
          <a:p>
            <a:pPr>
              <a:lnSpc>
                <a:spcPct val="80000"/>
              </a:lnSpc>
              <a:buFont typeface="Wingdings" pitchFamily="2" charset="2"/>
              <a:buNone/>
            </a:pPr>
            <a:r>
              <a:rPr lang="en-US" sz="1400" dirty="0"/>
              <a:t>&lt;li&gt; Will the salesman die? &lt;/li&gt;</a:t>
            </a:r>
          </a:p>
          <a:p>
            <a:pPr>
              <a:lnSpc>
                <a:spcPct val="80000"/>
              </a:lnSpc>
              <a:buFont typeface="Wingdings" pitchFamily="2" charset="2"/>
              <a:buNone/>
            </a:pPr>
            <a:r>
              <a:rPr lang="en-US" sz="1400" dirty="0"/>
              <a:t>&lt;li&gt; What color is the boat? &lt;/li&gt;</a:t>
            </a:r>
          </a:p>
          <a:p>
            <a:pPr>
              <a:lnSpc>
                <a:spcPct val="80000"/>
              </a:lnSpc>
              <a:buFont typeface="Wingdings" pitchFamily="2" charset="2"/>
              <a:buNone/>
            </a:pPr>
            <a:r>
              <a:rPr lang="en-US" sz="1400" dirty="0"/>
              <a:t>&lt;li&gt; And what about Naomi? &lt;/li&gt;</a:t>
            </a:r>
          </a:p>
          <a:p>
            <a:pPr>
              <a:lnSpc>
                <a:spcPct val="80000"/>
              </a:lnSpc>
              <a:buFont typeface="Wingdings" pitchFamily="2" charset="2"/>
              <a:buNone/>
            </a:pPr>
            <a:r>
              <a:rPr lang="en-US" sz="1400" dirty="0"/>
              <a:t>&lt;/</a:t>
            </a:r>
            <a:r>
              <a:rPr lang="en-US" sz="1400" dirty="0" err="1"/>
              <a:t>ol</a:t>
            </a:r>
            <a:r>
              <a:rPr lang="en-US" sz="1400" dirty="0"/>
              <a:t>&gt;</a:t>
            </a:r>
          </a:p>
          <a:p>
            <a:pPr>
              <a:lnSpc>
                <a:spcPct val="80000"/>
              </a:lnSpc>
              <a:buFont typeface="Wingdings" pitchFamily="2" charset="2"/>
              <a:buNone/>
            </a:pPr>
            <a:r>
              <a:rPr lang="en-US" sz="1400" dirty="0"/>
              <a:t>&lt;/body&gt;</a:t>
            </a:r>
          </a:p>
        </p:txBody>
      </p:sp>
      <p:sp>
        <p:nvSpPr>
          <p:cNvPr id="63492" name="Rectangle 4" descr="Rectangle: Click to edit Master text styles&#10;Second level&#10;Third level&#10;Fourth level&#10;Fifth level"/>
          <p:cNvSpPr>
            <a:spLocks noGrp="1" noChangeArrowheads="1"/>
          </p:cNvSpPr>
          <p:nvPr>
            <p:ph type="body" sz="half" idx="2"/>
          </p:nvPr>
        </p:nvSpPr>
        <p:spPr>
          <a:xfrm>
            <a:off x="4786314" y="2143116"/>
            <a:ext cx="4168774" cy="3989397"/>
          </a:xfrm>
        </p:spPr>
        <p:txBody>
          <a:bodyPr/>
          <a:lstStyle/>
          <a:p>
            <a:pPr algn="ctr">
              <a:lnSpc>
                <a:spcPct val="80000"/>
              </a:lnSpc>
              <a:buFont typeface="Wingdings" pitchFamily="2" charset="2"/>
              <a:buNone/>
            </a:pPr>
            <a:endParaRPr lang="en-US" sz="2400" dirty="0">
              <a:solidFill>
                <a:srgbClr val="000000"/>
              </a:solidFill>
              <a:latin typeface="Times New Roman" pitchFamily="18" charset="0"/>
              <a:cs typeface="Times New Roman" pitchFamily="18" charset="0"/>
            </a:endParaRPr>
          </a:p>
          <a:p>
            <a:pPr algn="ctr">
              <a:lnSpc>
                <a:spcPct val="80000"/>
              </a:lnSpc>
              <a:buFont typeface="Wingdings" pitchFamily="2" charset="2"/>
              <a:buNone/>
            </a:pPr>
            <a:r>
              <a:rPr lang="en-US" sz="2400" dirty="0">
                <a:solidFill>
                  <a:srgbClr val="000000"/>
                </a:solidFill>
                <a:latin typeface="Times New Roman" pitchFamily="18" charset="0"/>
                <a:cs typeface="Times New Roman" pitchFamily="18" charset="0"/>
              </a:rPr>
              <a:t>The Little Boat</a:t>
            </a:r>
          </a:p>
          <a:p>
            <a:pPr>
              <a:lnSpc>
                <a:spcPct val="80000"/>
              </a:lnSpc>
              <a:buFont typeface="Wingdings" pitchFamily="2" charset="2"/>
              <a:buNone/>
            </a:pPr>
            <a:endParaRPr lang="en-US" sz="1400" dirty="0">
              <a:solidFill>
                <a:srgbClr val="000000"/>
              </a:solidFill>
              <a:latin typeface="Times New Roman" pitchFamily="18" charset="0"/>
              <a:cs typeface="Times New Roman" pitchFamily="18" charset="0"/>
            </a:endParaRPr>
          </a:p>
          <a:p>
            <a:pPr>
              <a:lnSpc>
                <a:spcPct val="80000"/>
              </a:lnSpc>
              <a:buFont typeface="Wingdings" pitchFamily="2" charset="2"/>
              <a:buNone/>
            </a:pPr>
            <a:r>
              <a:rPr lang="en-US" sz="1600" dirty="0">
                <a:solidFill>
                  <a:srgbClr val="000000"/>
                </a:solidFill>
                <a:latin typeface="Times New Roman" pitchFamily="18" charset="0"/>
                <a:cs typeface="Times New Roman" pitchFamily="18" charset="0"/>
              </a:rPr>
              <a:t>The storm tossed the little boat</a:t>
            </a:r>
          </a:p>
          <a:p>
            <a:pPr>
              <a:lnSpc>
                <a:spcPct val="80000"/>
              </a:lnSpc>
              <a:buFont typeface="Wingdings" pitchFamily="2" charset="2"/>
              <a:buNone/>
            </a:pPr>
            <a:r>
              <a:rPr lang="en-US" sz="1600" dirty="0">
                <a:solidFill>
                  <a:srgbClr val="000000"/>
                </a:solidFill>
                <a:latin typeface="Times New Roman" pitchFamily="18" charset="0"/>
                <a:cs typeface="Times New Roman" pitchFamily="18" charset="0"/>
              </a:rPr>
              <a:t>like a cheap sneaker in an old</a:t>
            </a:r>
          </a:p>
          <a:p>
            <a:pPr>
              <a:lnSpc>
                <a:spcPct val="80000"/>
              </a:lnSpc>
              <a:buFont typeface="Wingdings" pitchFamily="2" charset="2"/>
              <a:buNone/>
            </a:pPr>
            <a:r>
              <a:rPr lang="en-US" sz="1600" dirty="0">
                <a:solidFill>
                  <a:srgbClr val="000000"/>
                </a:solidFill>
                <a:latin typeface="Times New Roman" pitchFamily="18" charset="0"/>
                <a:cs typeface="Times New Roman" pitchFamily="18" charset="0"/>
              </a:rPr>
              <a:t>washing machine. The three</a:t>
            </a:r>
          </a:p>
          <a:p>
            <a:pPr>
              <a:lnSpc>
                <a:spcPct val="80000"/>
              </a:lnSpc>
              <a:buFont typeface="Wingdings" pitchFamily="2" charset="2"/>
              <a:buNone/>
            </a:pPr>
            <a:r>
              <a:rPr lang="en-US" sz="1600" dirty="0">
                <a:solidFill>
                  <a:srgbClr val="000000"/>
                </a:solidFill>
                <a:latin typeface="Times New Roman" pitchFamily="18" charset="0"/>
                <a:cs typeface="Times New Roman" pitchFamily="18" charset="0"/>
              </a:rPr>
              <a:t>drunken fishermen were used to</a:t>
            </a:r>
          </a:p>
          <a:p>
            <a:pPr>
              <a:lnSpc>
                <a:spcPct val="80000"/>
              </a:lnSpc>
              <a:buFont typeface="Wingdings" pitchFamily="2" charset="2"/>
              <a:buNone/>
            </a:pPr>
            <a:r>
              <a:rPr lang="en-US" sz="1600" dirty="0">
                <a:solidFill>
                  <a:srgbClr val="000000"/>
                </a:solidFill>
                <a:latin typeface="Times New Roman" pitchFamily="18" charset="0"/>
                <a:cs typeface="Times New Roman" pitchFamily="18" charset="0"/>
              </a:rPr>
              <a:t>such treatment, of course, but not</a:t>
            </a:r>
          </a:p>
          <a:p>
            <a:pPr>
              <a:lnSpc>
                <a:spcPct val="80000"/>
              </a:lnSpc>
              <a:buFont typeface="Wingdings" pitchFamily="2" charset="2"/>
              <a:buNone/>
            </a:pPr>
            <a:r>
              <a:rPr lang="en-US" sz="1600" dirty="0">
                <a:solidFill>
                  <a:srgbClr val="000000"/>
                </a:solidFill>
                <a:latin typeface="Times New Roman" pitchFamily="18" charset="0"/>
                <a:cs typeface="Times New Roman" pitchFamily="18" charset="0"/>
              </a:rPr>
              <a:t>the tree salesman, who even as</a:t>
            </a:r>
          </a:p>
          <a:p>
            <a:pPr>
              <a:lnSpc>
                <a:spcPct val="80000"/>
              </a:lnSpc>
              <a:buFont typeface="Wingdings" pitchFamily="2" charset="2"/>
              <a:buNone/>
            </a:pPr>
            <a:r>
              <a:rPr lang="en-US" sz="1600" dirty="0">
                <a:solidFill>
                  <a:srgbClr val="000000"/>
                </a:solidFill>
                <a:latin typeface="Times New Roman" pitchFamily="18" charset="0"/>
                <a:cs typeface="Times New Roman" pitchFamily="18" charset="0"/>
              </a:rPr>
              <a:t>a stowaway now felt that he had</a:t>
            </a:r>
          </a:p>
          <a:p>
            <a:pPr>
              <a:lnSpc>
                <a:spcPct val="80000"/>
              </a:lnSpc>
              <a:buFont typeface="Wingdings" pitchFamily="2" charset="2"/>
              <a:buNone/>
            </a:pPr>
            <a:r>
              <a:rPr lang="en-US" sz="1600" dirty="0">
                <a:solidFill>
                  <a:srgbClr val="000000"/>
                </a:solidFill>
                <a:latin typeface="Times New Roman" pitchFamily="18" charset="0"/>
                <a:cs typeface="Times New Roman" pitchFamily="18" charset="0"/>
              </a:rPr>
              <a:t>overpaid for the voyage.</a:t>
            </a:r>
          </a:p>
          <a:p>
            <a:pPr>
              <a:lnSpc>
                <a:spcPct val="80000"/>
              </a:lnSpc>
              <a:buFont typeface="Wingdings" pitchFamily="2" charset="2"/>
              <a:buNone/>
            </a:pPr>
            <a:endParaRPr lang="en-US" sz="1600" dirty="0">
              <a:solidFill>
                <a:srgbClr val="000000"/>
              </a:solidFill>
              <a:latin typeface="Times New Roman" pitchFamily="18" charset="0"/>
              <a:cs typeface="Times New Roman" pitchFamily="18" charset="0"/>
            </a:endParaRPr>
          </a:p>
          <a:p>
            <a:pPr>
              <a:lnSpc>
                <a:spcPct val="80000"/>
              </a:lnSpc>
              <a:buFont typeface="Wingdings" pitchFamily="2" charset="2"/>
              <a:buNone/>
            </a:pPr>
            <a:r>
              <a:rPr lang="en-US" sz="1600" dirty="0">
                <a:solidFill>
                  <a:srgbClr val="000000"/>
                </a:solidFill>
                <a:latin typeface="Times New Roman" pitchFamily="18" charset="0"/>
                <a:cs typeface="Times New Roman" pitchFamily="18" charset="0"/>
              </a:rPr>
              <a:t>1. Will the salesman die?</a:t>
            </a:r>
          </a:p>
          <a:p>
            <a:pPr>
              <a:lnSpc>
                <a:spcPct val="80000"/>
              </a:lnSpc>
              <a:buFont typeface="Wingdings" pitchFamily="2" charset="2"/>
              <a:buNone/>
            </a:pPr>
            <a:r>
              <a:rPr lang="en-US" sz="1600" dirty="0">
                <a:solidFill>
                  <a:srgbClr val="000000"/>
                </a:solidFill>
                <a:latin typeface="Times New Roman" pitchFamily="18" charset="0"/>
                <a:cs typeface="Times New Roman" pitchFamily="18" charset="0"/>
              </a:rPr>
              <a:t>2. What color is the boat?</a:t>
            </a:r>
          </a:p>
          <a:p>
            <a:pPr>
              <a:lnSpc>
                <a:spcPct val="80000"/>
              </a:lnSpc>
              <a:buFont typeface="Wingdings" pitchFamily="2" charset="2"/>
              <a:buNone/>
            </a:pPr>
            <a:r>
              <a:rPr lang="en-US" sz="1600" dirty="0">
                <a:solidFill>
                  <a:srgbClr val="000000"/>
                </a:solidFill>
                <a:latin typeface="Times New Roman" pitchFamily="18" charset="0"/>
                <a:cs typeface="Times New Roman" pitchFamily="18" charset="0"/>
              </a:rPr>
              <a:t>3. And what about Naomi?</a:t>
            </a:r>
          </a:p>
          <a:p>
            <a:pPr>
              <a:lnSpc>
                <a:spcPct val="80000"/>
              </a:lnSpc>
              <a:buFont typeface="Wingdings" pitchFamily="2" charset="2"/>
              <a:buNone/>
            </a:pPr>
            <a:endParaRPr lang="en-US" sz="1600" dirty="0">
              <a:solidFill>
                <a:srgbClr val="000000"/>
              </a:solidFill>
              <a:latin typeface="Times New Roman" pitchFamily="18" charset="0"/>
              <a:cs typeface="Times New Roman" pitchFamily="18" charset="0"/>
            </a:endParaRPr>
          </a:p>
        </p:txBody>
      </p:sp>
      <p:sp>
        <p:nvSpPr>
          <p:cNvPr id="63493" name="Rectangle 5" descr="Rectangle: Click to edit Master text styles&#10;Second level&#10;Third level&#10;Fourth level&#10;Fifth level"/>
          <p:cNvSpPr>
            <a:spLocks noChangeArrowheads="1"/>
          </p:cNvSpPr>
          <p:nvPr/>
        </p:nvSpPr>
        <p:spPr bwMode="auto">
          <a:xfrm>
            <a:off x="0" y="954087"/>
            <a:ext cx="8305800" cy="381000"/>
          </a:xfrm>
          <a:prstGeom prst="rect">
            <a:avLst/>
          </a:prstGeom>
          <a:noFill/>
          <a:ln w="9525">
            <a:noFill/>
            <a:miter lim="800000"/>
            <a:headEnd/>
            <a:tailEnd/>
          </a:ln>
          <a:effectLst/>
        </p:spPr>
        <p:txBody>
          <a:bodyPr/>
          <a:lstStyle/>
          <a:p>
            <a:pPr marL="342900" indent="-342900">
              <a:spcBef>
                <a:spcPct val="20000"/>
              </a:spcBef>
              <a:buClr>
                <a:schemeClr val="hlink"/>
              </a:buClr>
              <a:buSzPct val="110000"/>
              <a:buFont typeface="Wingdings" pitchFamily="2" charset="2"/>
              <a:buBlip>
                <a:blip r:embed="rId2"/>
              </a:buBlip>
            </a:pPr>
            <a:r>
              <a:rPr lang="en-US" sz="2200" dirty="0">
                <a:latin typeface="+mn-lt"/>
              </a:rPr>
              <a:t>In HTML, each &lt;name&gt; has to pair with &lt;/name&gt;</a:t>
            </a:r>
          </a:p>
          <a:p>
            <a:pPr marL="342900" indent="-342900">
              <a:spcBef>
                <a:spcPct val="20000"/>
              </a:spcBef>
              <a:buClr>
                <a:schemeClr val="hlink"/>
              </a:buClr>
              <a:buSzPct val="110000"/>
              <a:buFont typeface="Wingdings" pitchFamily="2" charset="2"/>
              <a:buNone/>
            </a:pPr>
            <a:endParaRPr lang="en-US" sz="2200" dirty="0"/>
          </a:p>
        </p:txBody>
      </p:sp>
      <p:sp>
        <p:nvSpPr>
          <p:cNvPr id="2" name="Title 1"/>
          <p:cNvSpPr>
            <a:spLocks noGrp="1"/>
          </p:cNvSpPr>
          <p:nvPr>
            <p:ph type="title"/>
          </p:nvPr>
        </p:nvSpPr>
        <p:spPr>
          <a:xfrm>
            <a:off x="0" y="0"/>
            <a:ext cx="9144000" cy="838200"/>
          </a:xfrm>
        </p:spPr>
        <p:txBody>
          <a:bodyPr/>
          <a:lstStyle/>
          <a:p>
            <a:r>
              <a:rPr lang="en-US" dirty="0"/>
              <a:t>Application 2: HTML Tag Matching</a:t>
            </a:r>
          </a:p>
        </p:txBody>
      </p:sp>
    </p:spTree>
    <p:extLst>
      <p:ext uri="{BB962C8B-B14F-4D97-AF65-F5344CB8AC3E}">
        <p14:creationId xmlns:p14="http://schemas.microsoft.com/office/powerpoint/2010/main" val="6174178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0"/>
            <a:ext cx="8686800" cy="857306"/>
          </a:xfrm>
        </p:spPr>
        <p:txBody>
          <a:bodyPr/>
          <a:lstStyle/>
          <a:p>
            <a:r>
              <a:rPr lang="en-US" altLang="en-US" dirty="0"/>
              <a:t>Application 3: Finding a Path using stack</a:t>
            </a:r>
          </a:p>
        </p:txBody>
      </p:sp>
      <p:sp>
        <p:nvSpPr>
          <p:cNvPr id="28675" name="Rectangle 3"/>
          <p:cNvSpPr>
            <a:spLocks noGrp="1" noChangeArrowheads="1"/>
          </p:cNvSpPr>
          <p:nvPr>
            <p:ph type="body" idx="1"/>
          </p:nvPr>
        </p:nvSpPr>
        <p:spPr>
          <a:xfrm>
            <a:off x="0" y="857306"/>
            <a:ext cx="8686800" cy="1001128"/>
          </a:xfrm>
        </p:spPr>
        <p:txBody>
          <a:bodyPr/>
          <a:lstStyle/>
          <a:p>
            <a:r>
              <a:rPr lang="en-US" altLang="en-US" sz="2000" dirty="0">
                <a:latin typeface="Times" panose="02020603050405020304" pitchFamily="18" charset="0"/>
                <a:cs typeface="Times" panose="02020603050405020304" pitchFamily="18" charset="0"/>
              </a:rPr>
              <a:t>Consider the following graph of flights</a:t>
            </a:r>
          </a:p>
        </p:txBody>
      </p:sp>
      <p:grpSp>
        <p:nvGrpSpPr>
          <p:cNvPr id="28678" name="Group 6"/>
          <p:cNvGrpSpPr>
            <a:grpSpLocks/>
          </p:cNvGrpSpPr>
          <p:nvPr/>
        </p:nvGrpSpPr>
        <p:grpSpPr bwMode="auto">
          <a:xfrm>
            <a:off x="1366833" y="3886200"/>
            <a:ext cx="469900" cy="552451"/>
            <a:chOff x="2448" y="2928"/>
            <a:chExt cx="296" cy="348"/>
          </a:xfrm>
        </p:grpSpPr>
        <p:sp>
          <p:nvSpPr>
            <p:cNvPr id="28676" name="Oval 4"/>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77" name="Text Box 5"/>
            <p:cNvSpPr txBox="1">
              <a:spLocks noChangeArrowheads="1"/>
            </p:cNvSpPr>
            <p:nvPr/>
          </p:nvSpPr>
          <p:spPr bwMode="auto">
            <a:xfrm>
              <a:off x="2544" y="3024"/>
              <a:ext cx="20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P</a:t>
              </a:r>
            </a:p>
          </p:txBody>
        </p:sp>
      </p:grpSp>
      <p:grpSp>
        <p:nvGrpSpPr>
          <p:cNvPr id="28679" name="Group 7"/>
          <p:cNvGrpSpPr>
            <a:grpSpLocks/>
          </p:cNvGrpSpPr>
          <p:nvPr/>
        </p:nvGrpSpPr>
        <p:grpSpPr bwMode="auto">
          <a:xfrm>
            <a:off x="147633" y="3886200"/>
            <a:ext cx="476250" cy="552451"/>
            <a:chOff x="2448" y="2928"/>
            <a:chExt cx="300" cy="348"/>
          </a:xfrm>
        </p:grpSpPr>
        <p:sp>
          <p:nvSpPr>
            <p:cNvPr id="28680" name="Oval 8"/>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81" name="Text Box 9"/>
            <p:cNvSpPr txBox="1">
              <a:spLocks noChangeArrowheads="1"/>
            </p:cNvSpPr>
            <p:nvPr/>
          </p:nvSpPr>
          <p:spPr bwMode="auto">
            <a:xfrm>
              <a:off x="2544" y="3024"/>
              <a:ext cx="2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R</a:t>
              </a:r>
            </a:p>
          </p:txBody>
        </p:sp>
      </p:grpSp>
      <p:grpSp>
        <p:nvGrpSpPr>
          <p:cNvPr id="28682" name="Group 10"/>
          <p:cNvGrpSpPr>
            <a:grpSpLocks/>
          </p:cNvGrpSpPr>
          <p:nvPr/>
        </p:nvGrpSpPr>
        <p:grpSpPr bwMode="auto">
          <a:xfrm>
            <a:off x="147633" y="4800600"/>
            <a:ext cx="469900" cy="552451"/>
            <a:chOff x="2448" y="2928"/>
            <a:chExt cx="296" cy="348"/>
          </a:xfrm>
        </p:grpSpPr>
        <p:sp>
          <p:nvSpPr>
            <p:cNvPr id="28683" name="Oval 11"/>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84" name="Text Box 12"/>
            <p:cNvSpPr txBox="1">
              <a:spLocks noChangeArrowheads="1"/>
            </p:cNvSpPr>
            <p:nvPr/>
          </p:nvSpPr>
          <p:spPr bwMode="auto">
            <a:xfrm>
              <a:off x="2544" y="3024"/>
              <a:ext cx="20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X</a:t>
              </a:r>
            </a:p>
          </p:txBody>
        </p:sp>
      </p:grpSp>
      <p:grpSp>
        <p:nvGrpSpPr>
          <p:cNvPr id="28685" name="Group 13"/>
          <p:cNvGrpSpPr>
            <a:grpSpLocks/>
          </p:cNvGrpSpPr>
          <p:nvPr/>
        </p:nvGrpSpPr>
        <p:grpSpPr bwMode="auto">
          <a:xfrm>
            <a:off x="1366837" y="4800600"/>
            <a:ext cx="509588" cy="552451"/>
            <a:chOff x="2448" y="2928"/>
            <a:chExt cx="321" cy="348"/>
          </a:xfrm>
        </p:grpSpPr>
        <p:sp>
          <p:nvSpPr>
            <p:cNvPr id="28686" name="Oval 14"/>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87" name="Text Box 15"/>
            <p:cNvSpPr txBox="1">
              <a:spLocks noChangeArrowheads="1"/>
            </p:cNvSpPr>
            <p:nvPr/>
          </p:nvSpPr>
          <p:spPr bwMode="auto">
            <a:xfrm>
              <a:off x="2544" y="3024"/>
              <a:ext cx="22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Q</a:t>
              </a:r>
            </a:p>
          </p:txBody>
        </p:sp>
      </p:grpSp>
      <p:sp>
        <p:nvSpPr>
          <p:cNvPr id="28689" name="Oval 17"/>
          <p:cNvSpPr>
            <a:spLocks noChangeArrowheads="1"/>
          </p:cNvSpPr>
          <p:nvPr/>
        </p:nvSpPr>
        <p:spPr bwMode="auto">
          <a:xfrm>
            <a:off x="1366833" y="3047996"/>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90" name="Text Box 18"/>
          <p:cNvSpPr txBox="1">
            <a:spLocks noChangeArrowheads="1"/>
          </p:cNvSpPr>
          <p:nvPr/>
        </p:nvSpPr>
        <p:spPr bwMode="auto">
          <a:xfrm>
            <a:off x="1062033" y="3200396"/>
            <a:ext cx="4122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W</a:t>
            </a:r>
          </a:p>
        </p:txBody>
      </p:sp>
      <p:grpSp>
        <p:nvGrpSpPr>
          <p:cNvPr id="28691" name="Group 19"/>
          <p:cNvGrpSpPr>
            <a:grpSpLocks/>
          </p:cNvGrpSpPr>
          <p:nvPr/>
        </p:nvGrpSpPr>
        <p:grpSpPr bwMode="auto">
          <a:xfrm>
            <a:off x="1366837" y="2209800"/>
            <a:ext cx="461963" cy="552451"/>
            <a:chOff x="2448" y="2928"/>
            <a:chExt cx="291" cy="348"/>
          </a:xfrm>
        </p:grpSpPr>
        <p:sp>
          <p:nvSpPr>
            <p:cNvPr id="28692" name="Oval 20"/>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93" name="Text Box 21"/>
            <p:cNvSpPr txBox="1">
              <a:spLocks noChangeArrowheads="1"/>
            </p:cNvSpPr>
            <p:nvPr/>
          </p:nvSpPr>
          <p:spPr bwMode="auto">
            <a:xfrm>
              <a:off x="2544" y="3024"/>
              <a:ext cx="1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Y</a:t>
              </a:r>
            </a:p>
          </p:txBody>
        </p:sp>
      </p:grpSp>
      <p:grpSp>
        <p:nvGrpSpPr>
          <p:cNvPr id="28694" name="Group 22"/>
          <p:cNvGrpSpPr>
            <a:grpSpLocks/>
          </p:cNvGrpSpPr>
          <p:nvPr/>
        </p:nvGrpSpPr>
        <p:grpSpPr bwMode="auto">
          <a:xfrm>
            <a:off x="1366833" y="1371600"/>
            <a:ext cx="457200" cy="552451"/>
            <a:chOff x="2448" y="2928"/>
            <a:chExt cx="288" cy="348"/>
          </a:xfrm>
        </p:grpSpPr>
        <p:sp>
          <p:nvSpPr>
            <p:cNvPr id="28695" name="Oval 23"/>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96" name="Text Box 24"/>
            <p:cNvSpPr txBox="1">
              <a:spLocks noChangeArrowheads="1"/>
            </p:cNvSpPr>
            <p:nvPr/>
          </p:nvSpPr>
          <p:spPr bwMode="auto">
            <a:xfrm>
              <a:off x="2544" y="3024"/>
              <a:ext cx="1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Z</a:t>
              </a:r>
            </a:p>
          </p:txBody>
        </p:sp>
      </p:grpSp>
      <p:grpSp>
        <p:nvGrpSpPr>
          <p:cNvPr id="28697" name="Group 25"/>
          <p:cNvGrpSpPr>
            <a:grpSpLocks/>
          </p:cNvGrpSpPr>
          <p:nvPr/>
        </p:nvGrpSpPr>
        <p:grpSpPr bwMode="auto">
          <a:xfrm>
            <a:off x="2586037" y="3048000"/>
            <a:ext cx="455613" cy="552451"/>
            <a:chOff x="2448" y="2928"/>
            <a:chExt cx="287" cy="348"/>
          </a:xfrm>
        </p:grpSpPr>
        <p:sp>
          <p:nvSpPr>
            <p:cNvPr id="28698" name="Oval 26"/>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99" name="Text Box 27"/>
            <p:cNvSpPr txBox="1">
              <a:spLocks noChangeArrowheads="1"/>
            </p:cNvSpPr>
            <p:nvPr/>
          </p:nvSpPr>
          <p:spPr bwMode="auto">
            <a:xfrm>
              <a:off x="2544" y="3024"/>
              <a:ext cx="19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S</a:t>
              </a:r>
            </a:p>
          </p:txBody>
        </p:sp>
      </p:grpSp>
      <p:grpSp>
        <p:nvGrpSpPr>
          <p:cNvPr id="28700" name="Group 28"/>
          <p:cNvGrpSpPr>
            <a:grpSpLocks/>
          </p:cNvGrpSpPr>
          <p:nvPr/>
        </p:nvGrpSpPr>
        <p:grpSpPr bwMode="auto">
          <a:xfrm>
            <a:off x="2586037" y="3886200"/>
            <a:ext cx="461963" cy="552451"/>
            <a:chOff x="2448" y="2928"/>
            <a:chExt cx="291" cy="348"/>
          </a:xfrm>
        </p:grpSpPr>
        <p:sp>
          <p:nvSpPr>
            <p:cNvPr id="28701" name="Oval 29"/>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702" name="Text Box 30"/>
            <p:cNvSpPr txBox="1">
              <a:spLocks noChangeArrowheads="1"/>
            </p:cNvSpPr>
            <p:nvPr/>
          </p:nvSpPr>
          <p:spPr bwMode="auto">
            <a:xfrm>
              <a:off x="2544" y="3024"/>
              <a:ext cx="1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T</a:t>
              </a:r>
            </a:p>
          </p:txBody>
        </p:sp>
      </p:grpSp>
      <p:sp>
        <p:nvSpPr>
          <p:cNvPr id="28704" name="Line 32"/>
          <p:cNvSpPr>
            <a:spLocks noChangeShapeType="1"/>
          </p:cNvSpPr>
          <p:nvPr/>
        </p:nvSpPr>
        <p:spPr bwMode="auto">
          <a:xfrm flipH="1">
            <a:off x="376233" y="3962396"/>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05" name="Line 33"/>
          <p:cNvSpPr>
            <a:spLocks noChangeShapeType="1"/>
          </p:cNvSpPr>
          <p:nvPr/>
        </p:nvSpPr>
        <p:spPr bwMode="auto">
          <a:xfrm flipH="1">
            <a:off x="376233" y="4876796"/>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06" name="Line 34"/>
          <p:cNvSpPr>
            <a:spLocks noChangeShapeType="1"/>
          </p:cNvSpPr>
          <p:nvPr/>
        </p:nvSpPr>
        <p:spPr bwMode="auto">
          <a:xfrm>
            <a:off x="223833" y="4114796"/>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08" name="Line 36"/>
          <p:cNvSpPr>
            <a:spLocks noChangeShapeType="1"/>
          </p:cNvSpPr>
          <p:nvPr/>
        </p:nvSpPr>
        <p:spPr bwMode="auto">
          <a:xfrm flipH="1">
            <a:off x="300033" y="2285996"/>
            <a:ext cx="1066800" cy="1600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09" name="Line 37"/>
          <p:cNvSpPr>
            <a:spLocks noChangeShapeType="1"/>
          </p:cNvSpPr>
          <p:nvPr/>
        </p:nvSpPr>
        <p:spPr bwMode="auto">
          <a:xfrm flipV="1">
            <a:off x="1519233" y="327659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0" name="Line 38"/>
          <p:cNvSpPr>
            <a:spLocks noChangeShapeType="1"/>
          </p:cNvSpPr>
          <p:nvPr/>
        </p:nvSpPr>
        <p:spPr bwMode="auto">
          <a:xfrm flipV="1">
            <a:off x="1519233" y="243839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1" name="Line 39"/>
          <p:cNvSpPr>
            <a:spLocks noChangeShapeType="1"/>
          </p:cNvSpPr>
          <p:nvPr/>
        </p:nvSpPr>
        <p:spPr bwMode="auto">
          <a:xfrm flipV="1">
            <a:off x="1519233" y="160019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4" name="Line 42"/>
          <p:cNvSpPr>
            <a:spLocks noChangeShapeType="1"/>
          </p:cNvSpPr>
          <p:nvPr/>
        </p:nvSpPr>
        <p:spPr bwMode="auto">
          <a:xfrm>
            <a:off x="1595433" y="3124196"/>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5" name="Line 43"/>
          <p:cNvSpPr>
            <a:spLocks noChangeShapeType="1"/>
          </p:cNvSpPr>
          <p:nvPr/>
        </p:nvSpPr>
        <p:spPr bwMode="auto">
          <a:xfrm>
            <a:off x="2662233" y="327659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6" name="Line 44"/>
          <p:cNvSpPr>
            <a:spLocks noChangeShapeType="1"/>
          </p:cNvSpPr>
          <p:nvPr/>
        </p:nvSpPr>
        <p:spPr bwMode="auto">
          <a:xfrm flipH="1" flipV="1">
            <a:off x="1595433" y="3200396"/>
            <a:ext cx="990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7" name="Text Box 45"/>
          <p:cNvSpPr txBox="1">
            <a:spLocks noChangeArrowheads="1"/>
          </p:cNvSpPr>
          <p:nvPr/>
        </p:nvSpPr>
        <p:spPr bwMode="auto">
          <a:xfrm>
            <a:off x="3650059" y="1371600"/>
            <a:ext cx="9124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dirty="0"/>
              <a:t>: city    </a:t>
            </a:r>
          </a:p>
        </p:txBody>
      </p:sp>
      <p:sp>
        <p:nvSpPr>
          <p:cNvPr id="28718" name="Oval 46"/>
          <p:cNvSpPr>
            <a:spLocks noChangeArrowheads="1"/>
          </p:cNvSpPr>
          <p:nvPr/>
        </p:nvSpPr>
        <p:spPr bwMode="auto">
          <a:xfrm>
            <a:off x="3434159" y="1437057"/>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721" name="Text Box 49"/>
          <p:cNvSpPr txBox="1">
            <a:spLocks noChangeArrowheads="1"/>
          </p:cNvSpPr>
          <p:nvPr/>
        </p:nvSpPr>
        <p:spPr bwMode="auto">
          <a:xfrm>
            <a:off x="5181600" y="2006263"/>
            <a:ext cx="25608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flight goes from W to S</a:t>
            </a:r>
          </a:p>
        </p:txBody>
      </p:sp>
      <p:sp>
        <p:nvSpPr>
          <p:cNvPr id="28722" name="Oval 50"/>
          <p:cNvSpPr>
            <a:spLocks noChangeArrowheads="1"/>
          </p:cNvSpPr>
          <p:nvPr/>
        </p:nvSpPr>
        <p:spPr bwMode="auto">
          <a:xfrm>
            <a:off x="3429000" y="2082463"/>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723" name="Text Box 51"/>
          <p:cNvSpPr txBox="1">
            <a:spLocks noChangeArrowheads="1"/>
          </p:cNvSpPr>
          <p:nvPr/>
        </p:nvSpPr>
        <p:spPr bwMode="auto">
          <a:xfrm>
            <a:off x="3124200" y="2234863"/>
            <a:ext cx="4122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W</a:t>
            </a:r>
          </a:p>
        </p:txBody>
      </p:sp>
      <p:grpSp>
        <p:nvGrpSpPr>
          <p:cNvPr id="28724" name="Group 52"/>
          <p:cNvGrpSpPr>
            <a:grpSpLocks/>
          </p:cNvGrpSpPr>
          <p:nvPr/>
        </p:nvGrpSpPr>
        <p:grpSpPr bwMode="auto">
          <a:xfrm>
            <a:off x="4648204" y="2082467"/>
            <a:ext cx="455613" cy="552451"/>
            <a:chOff x="2448" y="2928"/>
            <a:chExt cx="287" cy="348"/>
          </a:xfrm>
        </p:grpSpPr>
        <p:sp>
          <p:nvSpPr>
            <p:cNvPr id="28725" name="Oval 53"/>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726" name="Text Box 54"/>
            <p:cNvSpPr txBox="1">
              <a:spLocks noChangeArrowheads="1"/>
            </p:cNvSpPr>
            <p:nvPr/>
          </p:nvSpPr>
          <p:spPr bwMode="auto">
            <a:xfrm>
              <a:off x="2544" y="3024"/>
              <a:ext cx="19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S</a:t>
              </a:r>
            </a:p>
          </p:txBody>
        </p:sp>
      </p:grpSp>
      <p:sp>
        <p:nvSpPr>
          <p:cNvPr id="28727" name="Line 55"/>
          <p:cNvSpPr>
            <a:spLocks noChangeShapeType="1"/>
          </p:cNvSpPr>
          <p:nvPr/>
        </p:nvSpPr>
        <p:spPr bwMode="auto">
          <a:xfrm>
            <a:off x="3657600" y="2158663"/>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Tree>
    <p:extLst>
      <p:ext uri="{BB962C8B-B14F-4D97-AF65-F5344CB8AC3E}">
        <p14:creationId xmlns:p14="http://schemas.microsoft.com/office/powerpoint/2010/main" val="5257309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0" y="-76200"/>
            <a:ext cx="8686800" cy="1066800"/>
          </a:xfrm>
        </p:spPr>
        <p:txBody>
          <a:bodyPr/>
          <a:lstStyle/>
          <a:p>
            <a:r>
              <a:rPr lang="en-US" altLang="en-US" dirty="0"/>
              <a:t>Application 3: Finding a Path using stack</a:t>
            </a:r>
          </a:p>
        </p:txBody>
      </p:sp>
      <p:sp>
        <p:nvSpPr>
          <p:cNvPr id="29699" name="Rectangle 3"/>
          <p:cNvSpPr>
            <a:spLocks noGrp="1" noChangeArrowheads="1"/>
          </p:cNvSpPr>
          <p:nvPr>
            <p:ph type="body" idx="1"/>
          </p:nvPr>
        </p:nvSpPr>
        <p:spPr>
          <a:xfrm>
            <a:off x="0" y="838200"/>
            <a:ext cx="9144000" cy="5791200"/>
          </a:xfrm>
        </p:spPr>
        <p:txBody>
          <a:bodyPr/>
          <a:lstStyle/>
          <a:p>
            <a:r>
              <a:rPr lang="en-US" altLang="en-US" sz="2000" dirty="0">
                <a:latin typeface="Times" panose="02020603050405020304" pitchFamily="18" charset="0"/>
                <a:cs typeface="Times" panose="02020603050405020304" pitchFamily="18" charset="0"/>
              </a:rPr>
              <a:t>If it exists, we can find a path from any city C</a:t>
            </a:r>
            <a:r>
              <a:rPr lang="en-US" altLang="en-US" sz="2000" baseline="-25000" dirty="0">
                <a:latin typeface="Times" panose="02020603050405020304" pitchFamily="18" charset="0"/>
                <a:cs typeface="Times" panose="02020603050405020304" pitchFamily="18" charset="0"/>
              </a:rPr>
              <a:t>1</a:t>
            </a:r>
            <a:r>
              <a:rPr lang="en-US" altLang="en-US" sz="2000" dirty="0">
                <a:latin typeface="Times" panose="02020603050405020304" pitchFamily="18" charset="0"/>
                <a:cs typeface="Times" panose="02020603050405020304" pitchFamily="18" charset="0"/>
              </a:rPr>
              <a:t> to another city C</a:t>
            </a:r>
            <a:r>
              <a:rPr lang="en-US" altLang="en-US" sz="2000" baseline="-25000" dirty="0">
                <a:latin typeface="Times" panose="02020603050405020304" pitchFamily="18" charset="0"/>
                <a:cs typeface="Times" panose="02020603050405020304" pitchFamily="18" charset="0"/>
              </a:rPr>
              <a:t>2</a:t>
            </a:r>
            <a:r>
              <a:rPr lang="en-US" altLang="en-US" sz="2000" dirty="0">
                <a:latin typeface="Times" panose="02020603050405020304" pitchFamily="18" charset="0"/>
                <a:cs typeface="Times" panose="02020603050405020304" pitchFamily="18" charset="0"/>
              </a:rPr>
              <a:t> using a stack</a:t>
            </a:r>
          </a:p>
          <a:p>
            <a:pPr lvl="1"/>
            <a:r>
              <a:rPr lang="en-US" altLang="en-US" sz="2000" dirty="0">
                <a:latin typeface="Times" panose="02020603050405020304" pitchFamily="18" charset="0"/>
                <a:cs typeface="Times" panose="02020603050405020304" pitchFamily="18" charset="0"/>
              </a:rPr>
              <a:t>place the starting city on the bottom of the stack</a:t>
            </a:r>
          </a:p>
          <a:p>
            <a:pPr lvl="2"/>
            <a:r>
              <a:rPr lang="en-US" altLang="en-US" sz="2000" dirty="0">
                <a:latin typeface="Times" panose="02020603050405020304" pitchFamily="18" charset="0"/>
                <a:cs typeface="Times" panose="02020603050405020304" pitchFamily="18" charset="0"/>
              </a:rPr>
              <a:t>mark it as visited</a:t>
            </a:r>
          </a:p>
          <a:p>
            <a:pPr lvl="2"/>
            <a:r>
              <a:rPr lang="en-US" altLang="en-US" sz="2000" dirty="0">
                <a:latin typeface="Times" panose="02020603050405020304" pitchFamily="18" charset="0"/>
                <a:cs typeface="Times" panose="02020603050405020304" pitchFamily="18" charset="0"/>
              </a:rPr>
              <a:t>pick any arbitrary arrow out of the city</a:t>
            </a:r>
          </a:p>
          <a:p>
            <a:pPr lvl="3"/>
            <a:r>
              <a:rPr lang="en-US" altLang="en-US" dirty="0">
                <a:latin typeface="Times" panose="02020603050405020304" pitchFamily="18" charset="0"/>
                <a:cs typeface="Times" panose="02020603050405020304" pitchFamily="18" charset="0"/>
              </a:rPr>
              <a:t>city cannot be marked as visited</a:t>
            </a:r>
          </a:p>
          <a:p>
            <a:pPr lvl="2"/>
            <a:r>
              <a:rPr lang="en-US" altLang="en-US" sz="2000" dirty="0">
                <a:latin typeface="Times" panose="02020603050405020304" pitchFamily="18" charset="0"/>
                <a:cs typeface="Times" panose="02020603050405020304" pitchFamily="18" charset="0"/>
              </a:rPr>
              <a:t>place that city on the stack</a:t>
            </a:r>
          </a:p>
          <a:p>
            <a:pPr lvl="3"/>
            <a:r>
              <a:rPr lang="en-US" altLang="en-US" dirty="0">
                <a:latin typeface="Times" panose="02020603050405020304" pitchFamily="18" charset="0"/>
                <a:cs typeface="Times" panose="02020603050405020304" pitchFamily="18" charset="0"/>
              </a:rPr>
              <a:t>also mark it as visited</a:t>
            </a:r>
          </a:p>
          <a:p>
            <a:pPr lvl="2"/>
            <a:r>
              <a:rPr lang="en-US" altLang="en-US" sz="2000" dirty="0">
                <a:latin typeface="Times" panose="02020603050405020304" pitchFamily="18" charset="0"/>
                <a:cs typeface="Times" panose="02020603050405020304" pitchFamily="18" charset="0"/>
              </a:rPr>
              <a:t>if that’s the destination, we’re done</a:t>
            </a:r>
          </a:p>
          <a:p>
            <a:pPr lvl="2"/>
            <a:r>
              <a:rPr lang="en-US" altLang="en-US" sz="2000" dirty="0">
                <a:latin typeface="Times" panose="02020603050405020304" pitchFamily="18" charset="0"/>
                <a:cs typeface="Times" panose="02020603050405020304" pitchFamily="18" charset="0"/>
              </a:rPr>
              <a:t>otherwise, pick an arrow out of the city currently at</a:t>
            </a:r>
          </a:p>
          <a:p>
            <a:pPr lvl="3"/>
            <a:r>
              <a:rPr lang="en-US" altLang="en-US" dirty="0">
                <a:latin typeface="Times" panose="02020603050405020304" pitchFamily="18" charset="0"/>
                <a:cs typeface="Times" panose="02020603050405020304" pitchFamily="18" charset="0"/>
              </a:rPr>
              <a:t>next city must not have been visited before</a:t>
            </a:r>
          </a:p>
          <a:p>
            <a:pPr lvl="3"/>
            <a:r>
              <a:rPr lang="en-US" altLang="en-US" dirty="0">
                <a:latin typeface="Times" panose="02020603050405020304" pitchFamily="18" charset="0"/>
                <a:cs typeface="Times" panose="02020603050405020304" pitchFamily="18" charset="0"/>
              </a:rPr>
              <a:t>if there are no legitimate arrows out, pop it off the stack and go back to the previous city</a:t>
            </a:r>
          </a:p>
          <a:p>
            <a:pPr lvl="2"/>
            <a:r>
              <a:rPr lang="en-US" altLang="en-US" sz="2000" dirty="0">
                <a:latin typeface="Times" panose="02020603050405020304" pitchFamily="18" charset="0"/>
                <a:cs typeface="Times" panose="02020603050405020304" pitchFamily="18" charset="0"/>
              </a:rPr>
              <a:t>repeat this process until the destination is found or all the cities have been visited</a:t>
            </a:r>
          </a:p>
        </p:txBody>
      </p:sp>
    </p:spTree>
    <p:extLst>
      <p:ext uri="{BB962C8B-B14F-4D97-AF65-F5344CB8AC3E}">
        <p14:creationId xmlns:p14="http://schemas.microsoft.com/office/powerpoint/2010/main" val="12073358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0"/>
            <a:ext cx="8686800" cy="857306"/>
          </a:xfrm>
        </p:spPr>
        <p:txBody>
          <a:bodyPr/>
          <a:lstStyle/>
          <a:p>
            <a:r>
              <a:rPr lang="en-US" altLang="en-US" dirty="0"/>
              <a:t>Application 3: Finding a Path using stack</a:t>
            </a:r>
          </a:p>
        </p:txBody>
      </p:sp>
      <p:sp>
        <p:nvSpPr>
          <p:cNvPr id="28675" name="Rectangle 3"/>
          <p:cNvSpPr>
            <a:spLocks noGrp="1" noChangeArrowheads="1"/>
          </p:cNvSpPr>
          <p:nvPr>
            <p:ph type="body" idx="1"/>
          </p:nvPr>
        </p:nvSpPr>
        <p:spPr>
          <a:xfrm>
            <a:off x="0" y="857306"/>
            <a:ext cx="8686800" cy="1001128"/>
          </a:xfrm>
        </p:spPr>
        <p:txBody>
          <a:bodyPr/>
          <a:lstStyle/>
          <a:p>
            <a:r>
              <a:rPr lang="en-US" altLang="en-US" sz="2000" dirty="0">
                <a:latin typeface="Times" panose="02020603050405020304" pitchFamily="18" charset="0"/>
                <a:cs typeface="Times" panose="02020603050405020304" pitchFamily="18" charset="0"/>
              </a:rPr>
              <a:t>Consider the following graph of flights</a:t>
            </a:r>
          </a:p>
        </p:txBody>
      </p:sp>
      <p:grpSp>
        <p:nvGrpSpPr>
          <p:cNvPr id="28678" name="Group 6"/>
          <p:cNvGrpSpPr>
            <a:grpSpLocks/>
          </p:cNvGrpSpPr>
          <p:nvPr/>
        </p:nvGrpSpPr>
        <p:grpSpPr bwMode="auto">
          <a:xfrm>
            <a:off x="1366833" y="3886200"/>
            <a:ext cx="469900" cy="552451"/>
            <a:chOff x="2448" y="2928"/>
            <a:chExt cx="296" cy="348"/>
          </a:xfrm>
        </p:grpSpPr>
        <p:sp>
          <p:nvSpPr>
            <p:cNvPr id="28676" name="Oval 4"/>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77" name="Text Box 5"/>
            <p:cNvSpPr txBox="1">
              <a:spLocks noChangeArrowheads="1"/>
            </p:cNvSpPr>
            <p:nvPr/>
          </p:nvSpPr>
          <p:spPr bwMode="auto">
            <a:xfrm>
              <a:off x="2544" y="3024"/>
              <a:ext cx="20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P</a:t>
              </a:r>
            </a:p>
          </p:txBody>
        </p:sp>
      </p:grpSp>
      <p:grpSp>
        <p:nvGrpSpPr>
          <p:cNvPr id="28679" name="Group 7"/>
          <p:cNvGrpSpPr>
            <a:grpSpLocks/>
          </p:cNvGrpSpPr>
          <p:nvPr/>
        </p:nvGrpSpPr>
        <p:grpSpPr bwMode="auto">
          <a:xfrm>
            <a:off x="147633" y="3886200"/>
            <a:ext cx="476250" cy="552451"/>
            <a:chOff x="2448" y="2928"/>
            <a:chExt cx="300" cy="348"/>
          </a:xfrm>
        </p:grpSpPr>
        <p:sp>
          <p:nvSpPr>
            <p:cNvPr id="28680" name="Oval 8"/>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81" name="Text Box 9"/>
            <p:cNvSpPr txBox="1">
              <a:spLocks noChangeArrowheads="1"/>
            </p:cNvSpPr>
            <p:nvPr/>
          </p:nvSpPr>
          <p:spPr bwMode="auto">
            <a:xfrm>
              <a:off x="2544" y="3024"/>
              <a:ext cx="2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R</a:t>
              </a:r>
            </a:p>
          </p:txBody>
        </p:sp>
      </p:grpSp>
      <p:grpSp>
        <p:nvGrpSpPr>
          <p:cNvPr id="28682" name="Group 10"/>
          <p:cNvGrpSpPr>
            <a:grpSpLocks/>
          </p:cNvGrpSpPr>
          <p:nvPr/>
        </p:nvGrpSpPr>
        <p:grpSpPr bwMode="auto">
          <a:xfrm>
            <a:off x="147633" y="4800600"/>
            <a:ext cx="469900" cy="552451"/>
            <a:chOff x="2448" y="2928"/>
            <a:chExt cx="296" cy="348"/>
          </a:xfrm>
        </p:grpSpPr>
        <p:sp>
          <p:nvSpPr>
            <p:cNvPr id="28683" name="Oval 11"/>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84" name="Text Box 12"/>
            <p:cNvSpPr txBox="1">
              <a:spLocks noChangeArrowheads="1"/>
            </p:cNvSpPr>
            <p:nvPr/>
          </p:nvSpPr>
          <p:spPr bwMode="auto">
            <a:xfrm>
              <a:off x="2544" y="3024"/>
              <a:ext cx="20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X</a:t>
              </a:r>
            </a:p>
          </p:txBody>
        </p:sp>
      </p:grpSp>
      <p:grpSp>
        <p:nvGrpSpPr>
          <p:cNvPr id="28685" name="Group 13"/>
          <p:cNvGrpSpPr>
            <a:grpSpLocks/>
          </p:cNvGrpSpPr>
          <p:nvPr/>
        </p:nvGrpSpPr>
        <p:grpSpPr bwMode="auto">
          <a:xfrm>
            <a:off x="1366837" y="4800600"/>
            <a:ext cx="509588" cy="552451"/>
            <a:chOff x="2448" y="2928"/>
            <a:chExt cx="321" cy="348"/>
          </a:xfrm>
        </p:grpSpPr>
        <p:sp>
          <p:nvSpPr>
            <p:cNvPr id="28686" name="Oval 14"/>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87" name="Text Box 15"/>
            <p:cNvSpPr txBox="1">
              <a:spLocks noChangeArrowheads="1"/>
            </p:cNvSpPr>
            <p:nvPr/>
          </p:nvSpPr>
          <p:spPr bwMode="auto">
            <a:xfrm>
              <a:off x="2544" y="3024"/>
              <a:ext cx="22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Q</a:t>
              </a:r>
            </a:p>
          </p:txBody>
        </p:sp>
      </p:grpSp>
      <p:sp>
        <p:nvSpPr>
          <p:cNvPr id="28689" name="Oval 17"/>
          <p:cNvSpPr>
            <a:spLocks noChangeArrowheads="1"/>
          </p:cNvSpPr>
          <p:nvPr/>
        </p:nvSpPr>
        <p:spPr bwMode="auto">
          <a:xfrm>
            <a:off x="1366833" y="3047996"/>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90" name="Text Box 18"/>
          <p:cNvSpPr txBox="1">
            <a:spLocks noChangeArrowheads="1"/>
          </p:cNvSpPr>
          <p:nvPr/>
        </p:nvSpPr>
        <p:spPr bwMode="auto">
          <a:xfrm>
            <a:off x="1062033" y="3200396"/>
            <a:ext cx="4122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W</a:t>
            </a:r>
          </a:p>
        </p:txBody>
      </p:sp>
      <p:grpSp>
        <p:nvGrpSpPr>
          <p:cNvPr id="28691" name="Group 19"/>
          <p:cNvGrpSpPr>
            <a:grpSpLocks/>
          </p:cNvGrpSpPr>
          <p:nvPr/>
        </p:nvGrpSpPr>
        <p:grpSpPr bwMode="auto">
          <a:xfrm>
            <a:off x="1366837" y="2209800"/>
            <a:ext cx="461963" cy="552451"/>
            <a:chOff x="2448" y="2928"/>
            <a:chExt cx="291" cy="348"/>
          </a:xfrm>
        </p:grpSpPr>
        <p:sp>
          <p:nvSpPr>
            <p:cNvPr id="28692" name="Oval 20"/>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93" name="Text Box 21"/>
            <p:cNvSpPr txBox="1">
              <a:spLocks noChangeArrowheads="1"/>
            </p:cNvSpPr>
            <p:nvPr/>
          </p:nvSpPr>
          <p:spPr bwMode="auto">
            <a:xfrm>
              <a:off x="2544" y="3024"/>
              <a:ext cx="1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Y</a:t>
              </a:r>
            </a:p>
          </p:txBody>
        </p:sp>
      </p:grpSp>
      <p:grpSp>
        <p:nvGrpSpPr>
          <p:cNvPr id="28694" name="Group 22"/>
          <p:cNvGrpSpPr>
            <a:grpSpLocks/>
          </p:cNvGrpSpPr>
          <p:nvPr/>
        </p:nvGrpSpPr>
        <p:grpSpPr bwMode="auto">
          <a:xfrm>
            <a:off x="1366833" y="1371600"/>
            <a:ext cx="457200" cy="552451"/>
            <a:chOff x="2448" y="2928"/>
            <a:chExt cx="288" cy="348"/>
          </a:xfrm>
        </p:grpSpPr>
        <p:sp>
          <p:nvSpPr>
            <p:cNvPr id="28695" name="Oval 23"/>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96" name="Text Box 24"/>
            <p:cNvSpPr txBox="1">
              <a:spLocks noChangeArrowheads="1"/>
            </p:cNvSpPr>
            <p:nvPr/>
          </p:nvSpPr>
          <p:spPr bwMode="auto">
            <a:xfrm>
              <a:off x="2544" y="3024"/>
              <a:ext cx="1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Z</a:t>
              </a:r>
            </a:p>
          </p:txBody>
        </p:sp>
      </p:grpSp>
      <p:grpSp>
        <p:nvGrpSpPr>
          <p:cNvPr id="28697" name="Group 25"/>
          <p:cNvGrpSpPr>
            <a:grpSpLocks/>
          </p:cNvGrpSpPr>
          <p:nvPr/>
        </p:nvGrpSpPr>
        <p:grpSpPr bwMode="auto">
          <a:xfrm>
            <a:off x="2586037" y="3048000"/>
            <a:ext cx="455613" cy="552451"/>
            <a:chOff x="2448" y="2928"/>
            <a:chExt cx="287" cy="348"/>
          </a:xfrm>
        </p:grpSpPr>
        <p:sp>
          <p:nvSpPr>
            <p:cNvPr id="28698" name="Oval 26"/>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99" name="Text Box 27"/>
            <p:cNvSpPr txBox="1">
              <a:spLocks noChangeArrowheads="1"/>
            </p:cNvSpPr>
            <p:nvPr/>
          </p:nvSpPr>
          <p:spPr bwMode="auto">
            <a:xfrm>
              <a:off x="2544" y="3024"/>
              <a:ext cx="19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S</a:t>
              </a:r>
            </a:p>
          </p:txBody>
        </p:sp>
      </p:grpSp>
      <p:grpSp>
        <p:nvGrpSpPr>
          <p:cNvPr id="28700" name="Group 28"/>
          <p:cNvGrpSpPr>
            <a:grpSpLocks/>
          </p:cNvGrpSpPr>
          <p:nvPr/>
        </p:nvGrpSpPr>
        <p:grpSpPr bwMode="auto">
          <a:xfrm>
            <a:off x="2586037" y="3886200"/>
            <a:ext cx="461963" cy="552451"/>
            <a:chOff x="2448" y="2928"/>
            <a:chExt cx="291" cy="348"/>
          </a:xfrm>
        </p:grpSpPr>
        <p:sp>
          <p:nvSpPr>
            <p:cNvPr id="28701" name="Oval 29"/>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702" name="Text Box 30"/>
            <p:cNvSpPr txBox="1">
              <a:spLocks noChangeArrowheads="1"/>
            </p:cNvSpPr>
            <p:nvPr/>
          </p:nvSpPr>
          <p:spPr bwMode="auto">
            <a:xfrm>
              <a:off x="2544" y="3024"/>
              <a:ext cx="1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T</a:t>
              </a:r>
            </a:p>
          </p:txBody>
        </p:sp>
      </p:grpSp>
      <p:sp>
        <p:nvSpPr>
          <p:cNvPr id="28704" name="Line 32"/>
          <p:cNvSpPr>
            <a:spLocks noChangeShapeType="1"/>
          </p:cNvSpPr>
          <p:nvPr/>
        </p:nvSpPr>
        <p:spPr bwMode="auto">
          <a:xfrm flipH="1">
            <a:off x="376233" y="3962396"/>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05" name="Line 33"/>
          <p:cNvSpPr>
            <a:spLocks noChangeShapeType="1"/>
          </p:cNvSpPr>
          <p:nvPr/>
        </p:nvSpPr>
        <p:spPr bwMode="auto">
          <a:xfrm flipH="1">
            <a:off x="376233" y="4876796"/>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06" name="Line 34"/>
          <p:cNvSpPr>
            <a:spLocks noChangeShapeType="1"/>
          </p:cNvSpPr>
          <p:nvPr/>
        </p:nvSpPr>
        <p:spPr bwMode="auto">
          <a:xfrm>
            <a:off x="223833" y="4114796"/>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08" name="Line 36"/>
          <p:cNvSpPr>
            <a:spLocks noChangeShapeType="1"/>
          </p:cNvSpPr>
          <p:nvPr/>
        </p:nvSpPr>
        <p:spPr bwMode="auto">
          <a:xfrm flipH="1">
            <a:off x="300033" y="2285996"/>
            <a:ext cx="1066800" cy="1600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09" name="Line 37"/>
          <p:cNvSpPr>
            <a:spLocks noChangeShapeType="1"/>
          </p:cNvSpPr>
          <p:nvPr/>
        </p:nvSpPr>
        <p:spPr bwMode="auto">
          <a:xfrm flipV="1">
            <a:off x="1519233" y="327659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0" name="Line 38"/>
          <p:cNvSpPr>
            <a:spLocks noChangeShapeType="1"/>
          </p:cNvSpPr>
          <p:nvPr/>
        </p:nvSpPr>
        <p:spPr bwMode="auto">
          <a:xfrm flipV="1">
            <a:off x="1519233" y="243839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1" name="Line 39"/>
          <p:cNvSpPr>
            <a:spLocks noChangeShapeType="1"/>
          </p:cNvSpPr>
          <p:nvPr/>
        </p:nvSpPr>
        <p:spPr bwMode="auto">
          <a:xfrm flipV="1">
            <a:off x="1519233" y="160019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4" name="Line 42"/>
          <p:cNvSpPr>
            <a:spLocks noChangeShapeType="1"/>
          </p:cNvSpPr>
          <p:nvPr/>
        </p:nvSpPr>
        <p:spPr bwMode="auto">
          <a:xfrm>
            <a:off x="1595433" y="3124196"/>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5" name="Line 43"/>
          <p:cNvSpPr>
            <a:spLocks noChangeShapeType="1"/>
          </p:cNvSpPr>
          <p:nvPr/>
        </p:nvSpPr>
        <p:spPr bwMode="auto">
          <a:xfrm>
            <a:off x="2662233" y="327659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6" name="Line 44"/>
          <p:cNvSpPr>
            <a:spLocks noChangeShapeType="1"/>
          </p:cNvSpPr>
          <p:nvPr/>
        </p:nvSpPr>
        <p:spPr bwMode="auto">
          <a:xfrm flipH="1" flipV="1">
            <a:off x="1595433" y="3200396"/>
            <a:ext cx="990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7" name="Text Box 45"/>
          <p:cNvSpPr txBox="1">
            <a:spLocks noChangeArrowheads="1"/>
          </p:cNvSpPr>
          <p:nvPr/>
        </p:nvSpPr>
        <p:spPr bwMode="auto">
          <a:xfrm>
            <a:off x="3650059" y="1371600"/>
            <a:ext cx="9124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dirty="0"/>
              <a:t>: city    </a:t>
            </a:r>
          </a:p>
        </p:txBody>
      </p:sp>
      <p:sp>
        <p:nvSpPr>
          <p:cNvPr id="28718" name="Oval 46"/>
          <p:cNvSpPr>
            <a:spLocks noChangeArrowheads="1"/>
          </p:cNvSpPr>
          <p:nvPr/>
        </p:nvSpPr>
        <p:spPr bwMode="auto">
          <a:xfrm>
            <a:off x="3434159" y="1437057"/>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721" name="Text Box 49"/>
          <p:cNvSpPr txBox="1">
            <a:spLocks noChangeArrowheads="1"/>
          </p:cNvSpPr>
          <p:nvPr/>
        </p:nvSpPr>
        <p:spPr bwMode="auto">
          <a:xfrm>
            <a:off x="5181600" y="2006263"/>
            <a:ext cx="25608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flight goes from W to S</a:t>
            </a:r>
          </a:p>
        </p:txBody>
      </p:sp>
      <p:sp>
        <p:nvSpPr>
          <p:cNvPr id="28722" name="Oval 50"/>
          <p:cNvSpPr>
            <a:spLocks noChangeArrowheads="1"/>
          </p:cNvSpPr>
          <p:nvPr/>
        </p:nvSpPr>
        <p:spPr bwMode="auto">
          <a:xfrm>
            <a:off x="3429000" y="2082463"/>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723" name="Text Box 51"/>
          <p:cNvSpPr txBox="1">
            <a:spLocks noChangeArrowheads="1"/>
          </p:cNvSpPr>
          <p:nvPr/>
        </p:nvSpPr>
        <p:spPr bwMode="auto">
          <a:xfrm>
            <a:off x="3124200" y="2234863"/>
            <a:ext cx="4122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W</a:t>
            </a:r>
          </a:p>
        </p:txBody>
      </p:sp>
      <p:grpSp>
        <p:nvGrpSpPr>
          <p:cNvPr id="28724" name="Group 52"/>
          <p:cNvGrpSpPr>
            <a:grpSpLocks/>
          </p:cNvGrpSpPr>
          <p:nvPr/>
        </p:nvGrpSpPr>
        <p:grpSpPr bwMode="auto">
          <a:xfrm>
            <a:off x="4648204" y="2082467"/>
            <a:ext cx="455613" cy="552451"/>
            <a:chOff x="2448" y="2928"/>
            <a:chExt cx="287" cy="348"/>
          </a:xfrm>
        </p:grpSpPr>
        <p:sp>
          <p:nvSpPr>
            <p:cNvPr id="28725" name="Oval 53"/>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726" name="Text Box 54"/>
            <p:cNvSpPr txBox="1">
              <a:spLocks noChangeArrowheads="1"/>
            </p:cNvSpPr>
            <p:nvPr/>
          </p:nvSpPr>
          <p:spPr bwMode="auto">
            <a:xfrm>
              <a:off x="2544" y="3024"/>
              <a:ext cx="19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S</a:t>
              </a:r>
            </a:p>
          </p:txBody>
        </p:sp>
      </p:grpSp>
      <p:sp>
        <p:nvSpPr>
          <p:cNvPr id="28727" name="Line 55"/>
          <p:cNvSpPr>
            <a:spLocks noChangeShapeType="1"/>
          </p:cNvSpPr>
          <p:nvPr/>
        </p:nvSpPr>
        <p:spPr bwMode="auto">
          <a:xfrm>
            <a:off x="3657600" y="2158663"/>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54" name="Rectangle 3"/>
          <p:cNvSpPr txBox="1">
            <a:spLocks noChangeArrowheads="1"/>
          </p:cNvSpPr>
          <p:nvPr/>
        </p:nvSpPr>
        <p:spPr bwMode="auto">
          <a:xfrm>
            <a:off x="3352800" y="2762251"/>
            <a:ext cx="5715000" cy="3790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altLang="en-US" sz="1800" dirty="0">
                <a:latin typeface="Times" panose="02020603050405020304" pitchFamily="18" charset="0"/>
                <a:cs typeface="Times" panose="02020603050405020304" pitchFamily="18" charset="0"/>
              </a:rPr>
              <a:t>Want to go from P to Y</a:t>
            </a:r>
          </a:p>
          <a:p>
            <a:pPr lvl="1">
              <a:lnSpc>
                <a:spcPct val="90000"/>
              </a:lnSpc>
            </a:pPr>
            <a:r>
              <a:rPr lang="en-US" altLang="en-US" sz="1800" dirty="0">
                <a:latin typeface="Times" panose="02020603050405020304" pitchFamily="18" charset="0"/>
                <a:cs typeface="Times" panose="02020603050405020304" pitchFamily="18" charset="0"/>
              </a:rPr>
              <a:t>push P on the stack and mark it as visited</a:t>
            </a:r>
          </a:p>
          <a:p>
            <a:pPr lvl="1">
              <a:lnSpc>
                <a:spcPct val="90000"/>
              </a:lnSpc>
            </a:pPr>
            <a:r>
              <a:rPr lang="en-US" altLang="en-US" sz="1800" dirty="0">
                <a:latin typeface="Times" panose="02020603050405020304" pitchFamily="18" charset="0"/>
                <a:cs typeface="Times" panose="02020603050405020304" pitchFamily="18" charset="0"/>
              </a:rPr>
              <a:t>pick R as the next city to visit (random select)</a:t>
            </a:r>
          </a:p>
          <a:p>
            <a:pPr lvl="2">
              <a:lnSpc>
                <a:spcPct val="90000"/>
              </a:lnSpc>
            </a:pPr>
            <a:r>
              <a:rPr lang="en-US" altLang="en-US" sz="1800" dirty="0">
                <a:latin typeface="Times" panose="02020603050405020304" pitchFamily="18" charset="0"/>
                <a:cs typeface="Times" panose="02020603050405020304" pitchFamily="18" charset="0"/>
              </a:rPr>
              <a:t>push it on the stack and mark it as visited</a:t>
            </a:r>
          </a:p>
          <a:p>
            <a:pPr lvl="1">
              <a:lnSpc>
                <a:spcPct val="90000"/>
              </a:lnSpc>
            </a:pPr>
            <a:r>
              <a:rPr lang="en-US" altLang="en-US" sz="1800" dirty="0">
                <a:latin typeface="Times" panose="02020603050405020304" pitchFamily="18" charset="0"/>
                <a:cs typeface="Times" panose="02020603050405020304" pitchFamily="18" charset="0"/>
              </a:rPr>
              <a:t>pick X as the next city to visit (only choice)</a:t>
            </a:r>
          </a:p>
          <a:p>
            <a:pPr lvl="2">
              <a:lnSpc>
                <a:spcPct val="90000"/>
              </a:lnSpc>
            </a:pPr>
            <a:r>
              <a:rPr lang="en-US" altLang="en-US" sz="1800" dirty="0">
                <a:latin typeface="Times" panose="02020603050405020304" pitchFamily="18" charset="0"/>
                <a:cs typeface="Times" panose="02020603050405020304" pitchFamily="18" charset="0"/>
              </a:rPr>
              <a:t>push it on the stack and mark it as visited</a:t>
            </a:r>
          </a:p>
          <a:p>
            <a:pPr lvl="1">
              <a:lnSpc>
                <a:spcPct val="90000"/>
              </a:lnSpc>
            </a:pPr>
            <a:r>
              <a:rPr lang="en-US" altLang="en-US" sz="1800" dirty="0">
                <a:latin typeface="Times" panose="02020603050405020304" pitchFamily="18" charset="0"/>
                <a:cs typeface="Times" panose="02020603050405020304" pitchFamily="18" charset="0"/>
              </a:rPr>
              <a:t>no available arrows out of X – pop it</a:t>
            </a:r>
          </a:p>
          <a:p>
            <a:pPr lvl="1">
              <a:lnSpc>
                <a:spcPct val="90000"/>
              </a:lnSpc>
            </a:pPr>
            <a:r>
              <a:rPr lang="en-US" altLang="en-US" sz="1800" dirty="0">
                <a:latin typeface="Times" panose="02020603050405020304" pitchFamily="18" charset="0"/>
                <a:cs typeface="Times" panose="02020603050405020304" pitchFamily="18" charset="0"/>
              </a:rPr>
              <a:t>no more available arrows from R – pop it</a:t>
            </a:r>
          </a:p>
          <a:p>
            <a:pPr lvl="1">
              <a:lnSpc>
                <a:spcPct val="90000"/>
              </a:lnSpc>
            </a:pPr>
            <a:r>
              <a:rPr lang="en-US" altLang="en-US" sz="1800" dirty="0">
                <a:latin typeface="Times" panose="02020603050405020304" pitchFamily="18" charset="0"/>
                <a:cs typeface="Times" panose="02020603050405020304" pitchFamily="18" charset="0"/>
              </a:rPr>
              <a:t>pick W as next city to visit (only choice left)</a:t>
            </a:r>
          </a:p>
          <a:p>
            <a:pPr lvl="2">
              <a:lnSpc>
                <a:spcPct val="90000"/>
              </a:lnSpc>
            </a:pPr>
            <a:r>
              <a:rPr lang="en-US" altLang="en-US" sz="1800" dirty="0">
                <a:latin typeface="Times" panose="02020603050405020304" pitchFamily="18" charset="0"/>
                <a:cs typeface="Times" panose="02020603050405020304" pitchFamily="18" charset="0"/>
              </a:rPr>
              <a:t>push it on the stack and mark it as visited</a:t>
            </a:r>
          </a:p>
          <a:p>
            <a:pPr lvl="1">
              <a:lnSpc>
                <a:spcPct val="90000"/>
              </a:lnSpc>
            </a:pPr>
            <a:r>
              <a:rPr lang="en-US" altLang="en-US" sz="1800" dirty="0">
                <a:latin typeface="Times" panose="02020603050405020304" pitchFamily="18" charset="0"/>
                <a:cs typeface="Times" panose="02020603050405020304" pitchFamily="18" charset="0"/>
              </a:rPr>
              <a:t>pick Y as next city to visit (random select)</a:t>
            </a:r>
          </a:p>
          <a:p>
            <a:pPr lvl="2">
              <a:lnSpc>
                <a:spcPct val="90000"/>
              </a:lnSpc>
            </a:pPr>
            <a:r>
              <a:rPr lang="en-US" altLang="en-US" sz="1800" dirty="0">
                <a:latin typeface="Times" panose="02020603050405020304" pitchFamily="18" charset="0"/>
                <a:cs typeface="Times" panose="02020603050405020304" pitchFamily="18" charset="0"/>
              </a:rPr>
              <a:t>this is the destination – all done</a:t>
            </a:r>
          </a:p>
        </p:txBody>
      </p:sp>
    </p:spTree>
    <p:extLst>
      <p:ext uri="{BB962C8B-B14F-4D97-AF65-F5344CB8AC3E}">
        <p14:creationId xmlns:p14="http://schemas.microsoft.com/office/powerpoint/2010/main" val="2354952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5400">
                <a:latin typeface="Comic Sans MS" panose="030F0702030302020204" pitchFamily="66" charset="0"/>
              </a:rPr>
              <a:t>Contents</a:t>
            </a:r>
          </a:p>
        </p:txBody>
      </p:sp>
      <p:sp>
        <p:nvSpPr>
          <p:cNvPr id="14339" name="Rectangle 3"/>
          <p:cNvSpPr>
            <a:spLocks noGrp="1" noChangeArrowheads="1"/>
          </p:cNvSpPr>
          <p:nvPr>
            <p:ph type="body" idx="1"/>
          </p:nvPr>
        </p:nvSpPr>
        <p:spPr>
          <a:xfrm>
            <a:off x="0" y="838200"/>
            <a:ext cx="9144000" cy="5410200"/>
          </a:xfrm>
        </p:spPr>
        <p:txBody>
          <a:bodyPr/>
          <a:lstStyle/>
          <a:p>
            <a:pPr>
              <a:spcBef>
                <a:spcPts val="1200"/>
              </a:spcBef>
              <a:buNone/>
            </a:pPr>
            <a:r>
              <a:rPr lang="en-US" sz="3500" dirty="0">
                <a:solidFill>
                  <a:schemeClr val="bg1">
                    <a:lumMod val="50000"/>
                  </a:schemeClr>
                </a:solidFill>
                <a:latin typeface="Times" panose="02020603050405020304" pitchFamily="18" charset="0"/>
                <a:cs typeface="Times" panose="02020603050405020304" pitchFamily="18" charset="0"/>
              </a:rPr>
              <a:t>2.1. Array</a:t>
            </a:r>
          </a:p>
          <a:p>
            <a:pPr>
              <a:spcBef>
                <a:spcPts val="1200"/>
              </a:spcBef>
              <a:buNone/>
            </a:pPr>
            <a:r>
              <a:rPr lang="en-US" sz="3500" dirty="0">
                <a:solidFill>
                  <a:schemeClr val="bg1">
                    <a:lumMod val="50000"/>
                  </a:schemeClr>
                </a:solidFill>
                <a:latin typeface="Times" panose="02020603050405020304" pitchFamily="18" charset="0"/>
                <a:cs typeface="Times" panose="02020603050405020304" pitchFamily="18" charset="0"/>
              </a:rPr>
              <a:t>2.2. Record</a:t>
            </a:r>
          </a:p>
          <a:p>
            <a:pPr>
              <a:spcBef>
                <a:spcPts val="1200"/>
              </a:spcBef>
              <a:buNone/>
            </a:pPr>
            <a:r>
              <a:rPr lang="en-US" sz="3500" dirty="0">
                <a:solidFill>
                  <a:schemeClr val="bg1">
                    <a:lumMod val="50000"/>
                  </a:schemeClr>
                </a:solidFill>
                <a:latin typeface="Times" panose="02020603050405020304" pitchFamily="18" charset="0"/>
                <a:cs typeface="Times" panose="02020603050405020304" pitchFamily="18" charset="0"/>
              </a:rPr>
              <a:t>2.3. Linked List</a:t>
            </a:r>
          </a:p>
          <a:p>
            <a:pPr>
              <a:spcBef>
                <a:spcPts val="1200"/>
              </a:spcBef>
              <a:buNone/>
            </a:pPr>
            <a:r>
              <a:rPr lang="en-US" sz="3500" dirty="0">
                <a:solidFill>
                  <a:schemeClr val="bg1">
                    <a:lumMod val="50000"/>
                  </a:schemeClr>
                </a:solidFill>
                <a:latin typeface="Times" panose="02020603050405020304" pitchFamily="18" charset="0"/>
                <a:cs typeface="Times" panose="02020603050405020304" pitchFamily="18" charset="0"/>
              </a:rPr>
              <a:t>2.4. Stack</a:t>
            </a:r>
          </a:p>
          <a:p>
            <a:pPr>
              <a:spcBef>
                <a:spcPts val="1200"/>
              </a:spcBef>
              <a:buNone/>
            </a:pPr>
            <a:r>
              <a:rPr lang="en-US" sz="3500" b="1" dirty="0">
                <a:solidFill>
                  <a:srgbClr val="FF0000"/>
                </a:solidFill>
                <a:latin typeface="Times" panose="02020603050405020304" pitchFamily="18" charset="0"/>
                <a:cs typeface="Times" panose="02020603050405020304" pitchFamily="18" charset="0"/>
              </a:rPr>
              <a:t>2.5. Queue</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159</a:t>
            </a:fld>
            <a:endParaRPr lang="en-US"/>
          </a:p>
        </p:txBody>
      </p:sp>
    </p:spTree>
    <p:extLst>
      <p:ext uri="{BB962C8B-B14F-4D97-AF65-F5344CB8AC3E}">
        <p14:creationId xmlns:p14="http://schemas.microsoft.com/office/powerpoint/2010/main" val="3000076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r>
              <a:rPr lang="en-US" altLang="en-US" sz="4800" dirty="0">
                <a:latin typeface="Times New Roman" panose="02020603050405020304" pitchFamily="18" charset="0"/>
              </a:rPr>
              <a:t>Array name versus element name</a:t>
            </a:r>
          </a:p>
        </p:txBody>
      </p:sp>
      <p:sp>
        <p:nvSpPr>
          <p:cNvPr id="14339" name="Rectangle 3"/>
          <p:cNvSpPr>
            <a:spLocks noGrp="1" noChangeArrowheads="1"/>
          </p:cNvSpPr>
          <p:nvPr>
            <p:ph type="body" idx="1"/>
          </p:nvPr>
        </p:nvSpPr>
        <p:spPr>
          <a:xfrm>
            <a:off x="0" y="838200"/>
            <a:ext cx="9144000" cy="5410200"/>
          </a:xfrm>
        </p:spPr>
        <p:txBody>
          <a:bodyPr/>
          <a:lstStyle/>
          <a:p>
            <a:pPr marL="0" indent="0" algn="just">
              <a:buNone/>
            </a:pPr>
            <a:r>
              <a:rPr lang="en-US" altLang="en-US" sz="2000" dirty="0">
                <a:latin typeface="Times New Roman" panose="02020603050405020304" pitchFamily="18" charset="0"/>
              </a:rPr>
              <a:t>In an array we have two types of identifiers: </a:t>
            </a:r>
          </a:p>
          <a:p>
            <a:pPr algn="just"/>
            <a:r>
              <a:rPr lang="en-US" altLang="en-US" sz="2000" dirty="0">
                <a:latin typeface="Times New Roman" panose="02020603050405020304" pitchFamily="18" charset="0"/>
              </a:rPr>
              <a:t>the name of the array </a:t>
            </a:r>
          </a:p>
          <a:p>
            <a:pPr algn="just"/>
            <a:r>
              <a:rPr lang="en-US" altLang="en-US" sz="2000" dirty="0">
                <a:latin typeface="Times New Roman" panose="02020603050405020304" pitchFamily="18" charset="0"/>
              </a:rPr>
              <a:t>the name of each individual element. </a:t>
            </a:r>
          </a:p>
          <a:p>
            <a:pPr marL="0" indent="0" algn="just">
              <a:buNone/>
            </a:pPr>
            <a:r>
              <a:rPr lang="en-US" altLang="en-US" sz="2000" dirty="0">
                <a:latin typeface="Times New Roman" panose="02020603050405020304" pitchFamily="18" charset="0"/>
              </a:rPr>
              <a:t>The name of the array is the name of the whole structure, while the name of an element allows us to refer to that element. </a:t>
            </a:r>
          </a:p>
          <a:p>
            <a:pPr marL="0" indent="0" algn="just">
              <a:buNone/>
            </a:pPr>
            <a:r>
              <a:rPr lang="en-US" altLang="en-US" sz="2000" dirty="0">
                <a:latin typeface="Times New Roman" panose="02020603050405020304" pitchFamily="18" charset="0"/>
              </a:rPr>
              <a:t>Example:</a:t>
            </a:r>
          </a:p>
          <a:p>
            <a:pPr marL="0" indent="0" algn="just">
              <a:buNone/>
            </a:pPr>
            <a:endParaRPr lang="en-US" altLang="en-US" sz="2000" dirty="0">
              <a:latin typeface="Times New Roman" panose="02020603050405020304" pitchFamily="18" charset="0"/>
            </a:endParaRPr>
          </a:p>
          <a:p>
            <a:pPr marL="0" indent="0" algn="just">
              <a:buNone/>
            </a:pPr>
            <a:r>
              <a:rPr lang="en-US" altLang="en-US" sz="2000" dirty="0">
                <a:latin typeface="Times New Roman" panose="02020603050405020304" pitchFamily="18" charset="0"/>
              </a:rPr>
              <a:t> </a:t>
            </a:r>
          </a:p>
          <a:p>
            <a:pPr marL="0" indent="0" algn="just">
              <a:buNone/>
            </a:pPr>
            <a:endParaRPr lang="en-US" altLang="en-US" sz="2000" dirty="0">
              <a:latin typeface="Times New Roman" panose="02020603050405020304" pitchFamily="18" charset="0"/>
            </a:endParaRPr>
          </a:p>
          <a:p>
            <a:pPr marL="0" indent="0" algn="just">
              <a:buNone/>
            </a:pPr>
            <a:endParaRPr lang="en-US" altLang="en-US" sz="2000" dirty="0">
              <a:latin typeface="Times New Roman" panose="02020603050405020304" pitchFamily="18" charset="0"/>
            </a:endParaRPr>
          </a:p>
          <a:p>
            <a:pPr marL="0" indent="0" algn="just">
              <a:buNone/>
            </a:pPr>
            <a:endParaRPr lang="en-US" altLang="en-US" sz="2000" dirty="0">
              <a:latin typeface="Times New Roman" panose="02020603050405020304" pitchFamily="18" charset="0"/>
            </a:endParaRPr>
          </a:p>
          <a:p>
            <a:pPr marL="0" indent="0" algn="just">
              <a:buNone/>
            </a:pPr>
            <a:endParaRPr lang="en-US" altLang="en-US" sz="2000" dirty="0">
              <a:latin typeface="Times New Roman" panose="02020603050405020304" pitchFamily="18" charset="0"/>
            </a:endParaRPr>
          </a:p>
          <a:p>
            <a:pPr marL="0" indent="0" algn="just">
              <a:buNone/>
            </a:pPr>
            <a:endParaRPr lang="en-US" altLang="en-US" sz="2000" dirty="0">
              <a:latin typeface="Times New Roman" panose="02020603050405020304" pitchFamily="18" charset="0"/>
            </a:endParaRPr>
          </a:p>
          <a:p>
            <a:pPr marL="0" indent="0" algn="just">
              <a:buNone/>
            </a:pPr>
            <a:r>
              <a:rPr lang="en-US" altLang="en-US" sz="2000" dirty="0">
                <a:latin typeface="Times New Roman" panose="02020603050405020304" pitchFamily="18" charset="0"/>
              </a:rPr>
              <a:t>the name of the array is </a:t>
            </a:r>
            <a:r>
              <a:rPr lang="en-US" altLang="en-US" sz="2000" i="1" dirty="0">
                <a:solidFill>
                  <a:schemeClr val="folHlink"/>
                </a:solidFill>
                <a:latin typeface="Times New Roman" panose="02020603050405020304" pitchFamily="18" charset="0"/>
              </a:rPr>
              <a:t>scores, </a:t>
            </a:r>
            <a:r>
              <a:rPr lang="en-US" altLang="en-US" sz="2000" dirty="0">
                <a:latin typeface="Times New Roman" panose="02020603050405020304" pitchFamily="18" charset="0"/>
              </a:rPr>
              <a:t>and name of each element is the name of the array followed by the index, for example, </a:t>
            </a:r>
            <a:r>
              <a:rPr lang="en-US" altLang="en-US" sz="2000" i="1" dirty="0">
                <a:solidFill>
                  <a:schemeClr val="folHlink"/>
                </a:solidFill>
                <a:latin typeface="Times New Roman" panose="02020603050405020304" pitchFamily="18" charset="0"/>
              </a:rPr>
              <a:t>scores</a:t>
            </a:r>
            <a:r>
              <a:rPr lang="en-US" altLang="en-US" sz="2000" dirty="0">
                <a:solidFill>
                  <a:schemeClr val="folHlink"/>
                </a:solidFill>
                <a:latin typeface="Times New Roman" panose="02020603050405020304" pitchFamily="18" charset="0"/>
              </a:rPr>
              <a:t>[0]</a:t>
            </a:r>
            <a:r>
              <a:rPr lang="en-US" altLang="en-US" sz="2000" dirty="0">
                <a:latin typeface="Times New Roman" panose="02020603050405020304" pitchFamily="18" charset="0"/>
              </a:rPr>
              <a:t>, </a:t>
            </a:r>
            <a:r>
              <a:rPr lang="en-US" altLang="en-US" sz="2000" i="1" dirty="0">
                <a:solidFill>
                  <a:schemeClr val="folHlink"/>
                </a:solidFill>
                <a:latin typeface="Times New Roman" panose="02020603050405020304" pitchFamily="18" charset="0"/>
              </a:rPr>
              <a:t>scores</a:t>
            </a:r>
            <a:r>
              <a:rPr lang="en-US" altLang="en-US" sz="2000" dirty="0">
                <a:solidFill>
                  <a:schemeClr val="folHlink"/>
                </a:solidFill>
                <a:latin typeface="Times New Roman" panose="02020603050405020304" pitchFamily="18" charset="0"/>
              </a:rPr>
              <a:t>[1]</a:t>
            </a:r>
            <a:r>
              <a:rPr lang="en-US" altLang="en-US" sz="2000" dirty="0">
                <a:latin typeface="Times New Roman" panose="02020603050405020304" pitchFamily="18" charset="0"/>
              </a:rPr>
              <a:t>, and so on. </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16</a:t>
            </a:fld>
            <a:endParaRPr lang="en-US"/>
          </a:p>
        </p:txBody>
      </p:sp>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6851" r="6851"/>
          <a:stretch>
            <a:fillRect/>
          </a:stretch>
        </p:blipFill>
        <p:spPr bwMode="auto">
          <a:xfrm>
            <a:off x="4114800" y="2286000"/>
            <a:ext cx="3398838" cy="331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86204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a:t>What is a Queue?</a:t>
            </a:r>
          </a:p>
        </p:txBody>
      </p:sp>
      <p:pic>
        <p:nvPicPr>
          <p:cNvPr id="2150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09700"/>
            <a:ext cx="6629400" cy="43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8573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0" y="0"/>
            <a:ext cx="9144000" cy="838200"/>
          </a:xfrm>
        </p:spPr>
        <p:txBody>
          <a:bodyPr/>
          <a:lstStyle/>
          <a:p>
            <a:r>
              <a:rPr lang="en-US" altLang="en-US" dirty="0"/>
              <a:t>Queues</a:t>
            </a:r>
          </a:p>
        </p:txBody>
      </p:sp>
      <p:sp>
        <p:nvSpPr>
          <p:cNvPr id="22532" name="Rectangle 3"/>
          <p:cNvSpPr>
            <a:spLocks noGrp="1" noChangeArrowheads="1"/>
          </p:cNvSpPr>
          <p:nvPr>
            <p:ph type="body" idx="1"/>
          </p:nvPr>
        </p:nvSpPr>
        <p:spPr>
          <a:xfrm>
            <a:off x="33525" y="838972"/>
            <a:ext cx="9144000" cy="5410200"/>
          </a:xfrm>
        </p:spPr>
        <p:txBody>
          <a:bodyPr/>
          <a:lstStyle/>
          <a:p>
            <a:r>
              <a:rPr lang="en-US" altLang="en-US" sz="1900" dirty="0">
                <a:latin typeface="Times" panose="02020603050405020304" pitchFamily="18" charset="0"/>
                <a:cs typeface="Times" panose="02020603050405020304" pitchFamily="18" charset="0"/>
              </a:rPr>
              <a:t>What is a queue?</a:t>
            </a:r>
          </a:p>
          <a:p>
            <a:pPr lvl="1"/>
            <a:r>
              <a:rPr lang="en-US" altLang="en-US" sz="1900" dirty="0">
                <a:latin typeface="Times" panose="02020603050405020304" pitchFamily="18" charset="0"/>
                <a:cs typeface="Times" panose="02020603050405020304" pitchFamily="18" charset="0"/>
              </a:rPr>
              <a:t>A data structure of ordered items such that items can be inserted only at one end and removed at the other end.</a:t>
            </a:r>
          </a:p>
          <a:p>
            <a:pPr marL="0" indent="0">
              <a:buNone/>
            </a:pPr>
            <a:endParaRPr lang="en-US" altLang="en-US" sz="1900" dirty="0">
              <a:latin typeface="Times" panose="02020603050405020304" pitchFamily="18" charset="0"/>
              <a:cs typeface="Times" panose="02020603050405020304" pitchFamily="18" charset="0"/>
            </a:endParaRPr>
          </a:p>
          <a:p>
            <a:pPr marL="0" indent="0">
              <a:buNone/>
            </a:pPr>
            <a:endParaRPr lang="en-US" altLang="en-US" sz="1900" dirty="0">
              <a:latin typeface="Times" panose="02020603050405020304" pitchFamily="18" charset="0"/>
              <a:cs typeface="Times" panose="02020603050405020304" pitchFamily="18" charset="0"/>
            </a:endParaRPr>
          </a:p>
          <a:p>
            <a:pPr marL="0" indent="0">
              <a:buNone/>
            </a:pPr>
            <a:endParaRPr lang="en-US" altLang="en-US" sz="1900" dirty="0">
              <a:latin typeface="Times" panose="02020603050405020304" pitchFamily="18" charset="0"/>
              <a:cs typeface="Times" panose="02020603050405020304" pitchFamily="18" charset="0"/>
            </a:endParaRPr>
          </a:p>
          <a:p>
            <a:pPr marL="0" indent="0">
              <a:buNone/>
            </a:pPr>
            <a:endParaRPr lang="en-US" altLang="en-US" sz="1900" dirty="0">
              <a:latin typeface="Times" panose="02020603050405020304" pitchFamily="18" charset="0"/>
              <a:cs typeface="Times" panose="02020603050405020304" pitchFamily="18" charset="0"/>
            </a:endParaRPr>
          </a:p>
          <a:p>
            <a:pPr marL="0" indent="0">
              <a:buNone/>
            </a:pPr>
            <a:endParaRPr lang="en-US" altLang="en-US" sz="1900" dirty="0">
              <a:latin typeface="Times" panose="02020603050405020304" pitchFamily="18" charset="0"/>
              <a:cs typeface="Times" panose="02020603050405020304" pitchFamily="18" charset="0"/>
            </a:endParaRPr>
          </a:p>
          <a:p>
            <a:pPr marL="0" indent="0">
              <a:buNone/>
            </a:pPr>
            <a:r>
              <a:rPr lang="en-US" altLang="en-US" sz="1900" dirty="0">
                <a:latin typeface="Times" panose="02020603050405020304" pitchFamily="18" charset="0"/>
                <a:cs typeface="Times" panose="02020603050405020304" pitchFamily="18" charset="0"/>
              </a:rPr>
              <a:t>Example: A line at the supermarket</a:t>
            </a:r>
          </a:p>
          <a:p>
            <a:r>
              <a:rPr lang="en-US" altLang="en-US" sz="1900" dirty="0">
                <a:latin typeface="Times" panose="02020603050405020304" pitchFamily="18" charset="0"/>
                <a:cs typeface="Times" panose="02020603050405020304" pitchFamily="18" charset="0"/>
              </a:rPr>
              <a:t>What can we do with a queue?</a:t>
            </a:r>
          </a:p>
          <a:p>
            <a:pPr lvl="1"/>
            <a:r>
              <a:rPr lang="en-US" altLang="en-US" sz="1900" dirty="0" err="1">
                <a:latin typeface="Times" panose="02020603050405020304" pitchFamily="18" charset="0"/>
                <a:cs typeface="Times" panose="02020603050405020304" pitchFamily="18" charset="0"/>
              </a:rPr>
              <a:t>Enqueue</a:t>
            </a:r>
            <a:r>
              <a:rPr lang="en-US" altLang="en-US" sz="1900" dirty="0">
                <a:latin typeface="Times" panose="02020603050405020304" pitchFamily="18" charset="0"/>
                <a:cs typeface="Times" panose="02020603050405020304" pitchFamily="18" charset="0"/>
              </a:rPr>
              <a:t> - Add an item to the queue </a:t>
            </a:r>
          </a:p>
          <a:p>
            <a:pPr lvl="1"/>
            <a:r>
              <a:rPr lang="en-US" altLang="en-US" sz="1900" dirty="0" err="1">
                <a:latin typeface="Times" panose="02020603050405020304" pitchFamily="18" charset="0"/>
                <a:cs typeface="Times" panose="02020603050405020304" pitchFamily="18" charset="0"/>
              </a:rPr>
              <a:t>Dequeue</a:t>
            </a:r>
            <a:r>
              <a:rPr lang="en-US" altLang="en-US" sz="1900" dirty="0">
                <a:latin typeface="Times" panose="02020603050405020304" pitchFamily="18" charset="0"/>
                <a:cs typeface="Times" panose="02020603050405020304" pitchFamily="18" charset="0"/>
              </a:rPr>
              <a:t> - Remove an item from the queue</a:t>
            </a:r>
          </a:p>
          <a:p>
            <a:pPr marL="0" indent="0">
              <a:buNone/>
            </a:pPr>
            <a:r>
              <a:rPr lang="en-US" altLang="en-US" sz="1900" dirty="0">
                <a:latin typeface="Times" panose="02020603050405020304" pitchFamily="18" charset="0"/>
                <a:cs typeface="Times" panose="02020603050405020304" pitchFamily="18" charset="0"/>
              </a:rPr>
              <a:t>These operations are also called insert and </a:t>
            </a:r>
            <a:r>
              <a:rPr lang="en-US" altLang="en-US" sz="1900" dirty="0" err="1">
                <a:latin typeface="Times" panose="02020603050405020304" pitchFamily="18" charset="0"/>
                <a:cs typeface="Times" panose="02020603050405020304" pitchFamily="18" charset="0"/>
              </a:rPr>
              <a:t>getFront</a:t>
            </a:r>
            <a:r>
              <a:rPr lang="en-US" altLang="en-US" sz="1900" dirty="0">
                <a:latin typeface="Times" panose="02020603050405020304" pitchFamily="18" charset="0"/>
                <a:cs typeface="Times" panose="02020603050405020304" pitchFamily="18" charset="0"/>
              </a:rPr>
              <a:t> in order to simplify things.</a:t>
            </a:r>
          </a:p>
          <a:p>
            <a:r>
              <a:rPr lang="en-US" altLang="en-US" sz="1900" dirty="0">
                <a:latin typeface="Times" panose="02020603050405020304" pitchFamily="18" charset="0"/>
                <a:cs typeface="Times" panose="02020603050405020304" pitchFamily="18" charset="0"/>
              </a:rPr>
              <a:t>A queue is called a FIFO (First in-First out) data structure.</a:t>
            </a:r>
          </a:p>
          <a:p>
            <a:pPr marL="0" indent="0">
              <a:buNone/>
            </a:pPr>
            <a:endParaRPr lang="en-US" altLang="en-US" sz="1900" dirty="0">
              <a:latin typeface="Times" panose="02020603050405020304" pitchFamily="18" charset="0"/>
              <a:cs typeface="Times" panose="02020603050405020304" pitchFamily="18" charset="0"/>
            </a:endParaRPr>
          </a:p>
          <a:p>
            <a:pPr lvl="1"/>
            <a:endParaRPr lang="en-US" altLang="en-US" sz="1900" dirty="0">
              <a:latin typeface="Times" panose="02020603050405020304" pitchFamily="18" charset="0"/>
              <a:cs typeface="Times" panose="02020603050405020304" pitchFamily="18" charset="0"/>
            </a:endParaRPr>
          </a:p>
          <a:p>
            <a:pPr lvl="1"/>
            <a:endParaRPr lang="en-US" altLang="en-US" sz="1900" dirty="0">
              <a:latin typeface="Times" panose="02020603050405020304" pitchFamily="18" charset="0"/>
              <a:cs typeface="Times" panose="02020603050405020304" pitchFamily="18" charset="0"/>
            </a:endParaRPr>
          </a:p>
        </p:txBody>
      </p:sp>
      <p:grpSp>
        <p:nvGrpSpPr>
          <p:cNvPr id="5" name="Group 4"/>
          <p:cNvGrpSpPr>
            <a:grpSpLocks/>
          </p:cNvGrpSpPr>
          <p:nvPr/>
        </p:nvGrpSpPr>
        <p:grpSpPr bwMode="auto">
          <a:xfrm>
            <a:off x="65686" y="5857015"/>
            <a:ext cx="9153831" cy="1065256"/>
            <a:chOff x="421" y="3360"/>
            <a:chExt cx="5336" cy="662"/>
          </a:xfrm>
        </p:grpSpPr>
        <p:sp>
          <p:nvSpPr>
            <p:cNvPr id="6" name="Rectangle 5"/>
            <p:cNvSpPr>
              <a:spLocks noChangeArrowheads="1"/>
            </p:cNvSpPr>
            <p:nvPr/>
          </p:nvSpPr>
          <p:spPr bwMode="auto">
            <a:xfrm>
              <a:off x="1728" y="3408"/>
              <a:ext cx="2016" cy="288"/>
            </a:xfrm>
            <a:prstGeom prst="rect">
              <a:avLst/>
            </a:prstGeom>
            <a:solidFill>
              <a:schemeClr val="accent1"/>
            </a:solidFill>
            <a:ln w="38100">
              <a:solidFill>
                <a:srgbClr val="000099"/>
              </a:solidFill>
              <a:miter lim="800000"/>
              <a:headEnd/>
              <a:tailEnd/>
            </a:ln>
            <a:effectLst/>
          </p:spPr>
          <p:txBody>
            <a:bodyPr wrap="none" anchor="ctr"/>
            <a:lstStyle/>
            <a:p>
              <a:endParaRPr lang="en-US" i="0">
                <a:latin typeface="+mn-lt"/>
              </a:endParaRPr>
            </a:p>
          </p:txBody>
        </p:sp>
        <p:sp>
          <p:nvSpPr>
            <p:cNvPr id="7" name="Line 6"/>
            <p:cNvSpPr>
              <a:spLocks noChangeShapeType="1"/>
            </p:cNvSpPr>
            <p:nvPr/>
          </p:nvSpPr>
          <p:spPr bwMode="auto">
            <a:xfrm flipH="1">
              <a:off x="1248" y="3696"/>
              <a:ext cx="480" cy="0"/>
            </a:xfrm>
            <a:prstGeom prst="line">
              <a:avLst/>
            </a:prstGeom>
            <a:noFill/>
            <a:ln w="38100">
              <a:solidFill>
                <a:srgbClr val="000099"/>
              </a:solidFill>
              <a:round/>
              <a:headEnd/>
              <a:tailEnd/>
            </a:ln>
            <a:effectLst/>
          </p:spPr>
          <p:txBody>
            <a:bodyPr/>
            <a:lstStyle/>
            <a:p>
              <a:endParaRPr lang="en-US" i="0">
                <a:latin typeface="+mn-lt"/>
              </a:endParaRPr>
            </a:p>
          </p:txBody>
        </p:sp>
        <p:sp>
          <p:nvSpPr>
            <p:cNvPr id="8" name="Line 7"/>
            <p:cNvSpPr>
              <a:spLocks noChangeShapeType="1"/>
            </p:cNvSpPr>
            <p:nvPr/>
          </p:nvSpPr>
          <p:spPr bwMode="auto">
            <a:xfrm flipH="1">
              <a:off x="3744" y="3696"/>
              <a:ext cx="480" cy="0"/>
            </a:xfrm>
            <a:prstGeom prst="line">
              <a:avLst/>
            </a:prstGeom>
            <a:noFill/>
            <a:ln w="38100">
              <a:solidFill>
                <a:srgbClr val="000099"/>
              </a:solidFill>
              <a:round/>
              <a:headEnd/>
              <a:tailEnd/>
            </a:ln>
            <a:effectLst/>
          </p:spPr>
          <p:txBody>
            <a:bodyPr/>
            <a:lstStyle/>
            <a:p>
              <a:endParaRPr lang="en-US" i="0">
                <a:latin typeface="+mn-lt"/>
              </a:endParaRPr>
            </a:p>
          </p:txBody>
        </p:sp>
        <p:sp>
          <p:nvSpPr>
            <p:cNvPr id="9" name="Line 8"/>
            <p:cNvSpPr>
              <a:spLocks noChangeShapeType="1"/>
            </p:cNvSpPr>
            <p:nvPr/>
          </p:nvSpPr>
          <p:spPr bwMode="auto">
            <a:xfrm flipH="1">
              <a:off x="3744" y="3408"/>
              <a:ext cx="480" cy="0"/>
            </a:xfrm>
            <a:prstGeom prst="line">
              <a:avLst/>
            </a:prstGeom>
            <a:noFill/>
            <a:ln w="38100">
              <a:solidFill>
                <a:srgbClr val="000099"/>
              </a:solidFill>
              <a:round/>
              <a:headEnd/>
              <a:tailEnd/>
            </a:ln>
            <a:effectLst/>
          </p:spPr>
          <p:txBody>
            <a:bodyPr/>
            <a:lstStyle/>
            <a:p>
              <a:endParaRPr lang="en-US" i="0">
                <a:latin typeface="+mn-lt"/>
              </a:endParaRPr>
            </a:p>
          </p:txBody>
        </p:sp>
        <p:sp>
          <p:nvSpPr>
            <p:cNvPr id="10" name="Line 9"/>
            <p:cNvSpPr>
              <a:spLocks noChangeShapeType="1"/>
            </p:cNvSpPr>
            <p:nvPr/>
          </p:nvSpPr>
          <p:spPr bwMode="auto">
            <a:xfrm flipH="1">
              <a:off x="1248" y="3408"/>
              <a:ext cx="480" cy="0"/>
            </a:xfrm>
            <a:prstGeom prst="line">
              <a:avLst/>
            </a:prstGeom>
            <a:noFill/>
            <a:ln w="38100">
              <a:solidFill>
                <a:srgbClr val="000099"/>
              </a:solidFill>
              <a:round/>
              <a:headEnd/>
              <a:tailEnd/>
            </a:ln>
            <a:effectLst/>
          </p:spPr>
          <p:txBody>
            <a:bodyPr/>
            <a:lstStyle/>
            <a:p>
              <a:endParaRPr lang="en-US" i="0">
                <a:latin typeface="+mn-lt"/>
              </a:endParaRPr>
            </a:p>
          </p:txBody>
        </p:sp>
        <p:sp>
          <p:nvSpPr>
            <p:cNvPr id="11" name="Line 10"/>
            <p:cNvSpPr>
              <a:spLocks noChangeShapeType="1"/>
            </p:cNvSpPr>
            <p:nvPr/>
          </p:nvSpPr>
          <p:spPr bwMode="auto">
            <a:xfrm>
              <a:off x="1059" y="3552"/>
              <a:ext cx="528" cy="0"/>
            </a:xfrm>
            <a:prstGeom prst="line">
              <a:avLst/>
            </a:prstGeom>
            <a:noFill/>
            <a:ln w="38100">
              <a:solidFill>
                <a:srgbClr val="000099"/>
              </a:solidFill>
              <a:round/>
              <a:headEnd/>
              <a:tailEnd type="triangle" w="med" len="med"/>
            </a:ln>
            <a:effectLst/>
          </p:spPr>
          <p:txBody>
            <a:bodyPr/>
            <a:lstStyle/>
            <a:p>
              <a:endParaRPr lang="en-US" i="0">
                <a:latin typeface="+mn-lt"/>
              </a:endParaRPr>
            </a:p>
          </p:txBody>
        </p:sp>
        <p:sp>
          <p:nvSpPr>
            <p:cNvPr id="12" name="Line 11"/>
            <p:cNvSpPr>
              <a:spLocks noChangeShapeType="1"/>
            </p:cNvSpPr>
            <p:nvPr/>
          </p:nvSpPr>
          <p:spPr bwMode="auto">
            <a:xfrm>
              <a:off x="3984" y="3552"/>
              <a:ext cx="624" cy="0"/>
            </a:xfrm>
            <a:prstGeom prst="line">
              <a:avLst/>
            </a:prstGeom>
            <a:noFill/>
            <a:ln w="38100">
              <a:solidFill>
                <a:srgbClr val="000099"/>
              </a:solidFill>
              <a:round/>
              <a:headEnd/>
              <a:tailEnd type="triangle" w="med" len="med"/>
            </a:ln>
            <a:effectLst/>
          </p:spPr>
          <p:txBody>
            <a:bodyPr/>
            <a:lstStyle/>
            <a:p>
              <a:endParaRPr lang="en-US" i="0">
                <a:latin typeface="+mn-lt"/>
              </a:endParaRPr>
            </a:p>
          </p:txBody>
        </p:sp>
        <p:sp>
          <p:nvSpPr>
            <p:cNvPr id="13" name="Text Box 12"/>
            <p:cNvSpPr txBox="1">
              <a:spLocks noChangeArrowheads="1"/>
            </p:cNvSpPr>
            <p:nvPr/>
          </p:nvSpPr>
          <p:spPr bwMode="auto">
            <a:xfrm>
              <a:off x="421" y="3404"/>
              <a:ext cx="857" cy="402"/>
            </a:xfrm>
            <a:prstGeom prst="rect">
              <a:avLst/>
            </a:prstGeom>
            <a:noFill/>
            <a:ln w="38100">
              <a:noFill/>
              <a:miter lim="800000"/>
              <a:headEnd/>
              <a:tailEnd/>
            </a:ln>
            <a:effectLst/>
          </p:spPr>
          <p:txBody>
            <a:bodyPr wrap="square">
              <a:spAutoFit/>
            </a:bodyPr>
            <a:lstStyle/>
            <a:p>
              <a:r>
                <a:rPr lang="en-US" sz="1800" i="0" dirty="0">
                  <a:latin typeface="+mn-lt"/>
                </a:rPr>
                <a:t>Add/</a:t>
              </a:r>
            </a:p>
            <a:p>
              <a:r>
                <a:rPr lang="en-US" sz="1800" i="0" dirty="0" err="1">
                  <a:latin typeface="+mn-lt"/>
                </a:rPr>
                <a:t>Enqueue</a:t>
              </a:r>
              <a:endParaRPr lang="en-US" sz="1800" i="0" dirty="0">
                <a:latin typeface="+mn-lt"/>
              </a:endParaRPr>
            </a:p>
          </p:txBody>
        </p:sp>
        <p:sp>
          <p:nvSpPr>
            <p:cNvPr id="14" name="Text Box 13"/>
            <p:cNvSpPr txBox="1">
              <a:spLocks noChangeArrowheads="1"/>
            </p:cNvSpPr>
            <p:nvPr/>
          </p:nvSpPr>
          <p:spPr bwMode="auto">
            <a:xfrm>
              <a:off x="4558" y="3360"/>
              <a:ext cx="1199" cy="230"/>
            </a:xfrm>
            <a:prstGeom prst="rect">
              <a:avLst/>
            </a:prstGeom>
            <a:noFill/>
            <a:ln w="38100">
              <a:noFill/>
              <a:miter lim="800000"/>
              <a:headEnd/>
              <a:tailEnd/>
            </a:ln>
            <a:effectLst/>
          </p:spPr>
          <p:txBody>
            <a:bodyPr wrap="square">
              <a:spAutoFit/>
            </a:bodyPr>
            <a:lstStyle/>
            <a:p>
              <a:r>
                <a:rPr lang="en-US" sz="1800" i="0" dirty="0">
                  <a:latin typeface="+mn-lt"/>
                </a:rPr>
                <a:t>(Remove/</a:t>
              </a:r>
              <a:r>
                <a:rPr lang="en-US" sz="1800" i="0" dirty="0" err="1">
                  <a:latin typeface="+mn-lt"/>
                </a:rPr>
                <a:t>Dequeue</a:t>
              </a:r>
              <a:r>
                <a:rPr lang="en-US" sz="1800" i="0" dirty="0">
                  <a:latin typeface="+mn-lt"/>
                </a:rPr>
                <a:t>)</a:t>
              </a:r>
            </a:p>
          </p:txBody>
        </p:sp>
        <p:sp>
          <p:nvSpPr>
            <p:cNvPr id="15" name="Text Box 14"/>
            <p:cNvSpPr txBox="1">
              <a:spLocks noChangeArrowheads="1"/>
            </p:cNvSpPr>
            <p:nvPr/>
          </p:nvSpPr>
          <p:spPr bwMode="auto">
            <a:xfrm>
              <a:off x="1344" y="3792"/>
              <a:ext cx="960" cy="230"/>
            </a:xfrm>
            <a:prstGeom prst="rect">
              <a:avLst/>
            </a:prstGeom>
            <a:noFill/>
            <a:ln w="38100">
              <a:noFill/>
              <a:miter lim="800000"/>
              <a:headEnd/>
              <a:tailEnd/>
            </a:ln>
            <a:effectLst/>
          </p:spPr>
          <p:txBody>
            <a:bodyPr>
              <a:spAutoFit/>
            </a:bodyPr>
            <a:lstStyle/>
            <a:p>
              <a:r>
                <a:rPr lang="en-US" sz="1800" i="0" dirty="0">
                  <a:latin typeface="+mn-lt"/>
                </a:rPr>
                <a:t>Back/Rear</a:t>
              </a:r>
            </a:p>
          </p:txBody>
        </p:sp>
        <p:sp>
          <p:nvSpPr>
            <p:cNvPr id="16" name="Text Box 15"/>
            <p:cNvSpPr txBox="1">
              <a:spLocks noChangeArrowheads="1"/>
            </p:cNvSpPr>
            <p:nvPr/>
          </p:nvSpPr>
          <p:spPr bwMode="auto">
            <a:xfrm>
              <a:off x="3456" y="3792"/>
              <a:ext cx="1296" cy="230"/>
            </a:xfrm>
            <a:prstGeom prst="rect">
              <a:avLst/>
            </a:prstGeom>
            <a:noFill/>
            <a:ln w="38100">
              <a:noFill/>
              <a:miter lim="800000"/>
              <a:headEnd/>
              <a:tailEnd/>
            </a:ln>
            <a:effectLst/>
          </p:spPr>
          <p:txBody>
            <a:bodyPr>
              <a:spAutoFit/>
            </a:bodyPr>
            <a:lstStyle/>
            <a:p>
              <a:r>
                <a:rPr lang="en-US" sz="1800" i="0" dirty="0">
                  <a:latin typeface="+mn-lt"/>
                </a:rPr>
                <a:t>Front/Head</a:t>
              </a:r>
            </a:p>
          </p:txBody>
        </p:sp>
      </p:grpSp>
      <p:sp>
        <p:nvSpPr>
          <p:cNvPr id="17" name="Line 5"/>
          <p:cNvSpPr>
            <a:spLocks noChangeShapeType="1"/>
          </p:cNvSpPr>
          <p:nvPr/>
        </p:nvSpPr>
        <p:spPr bwMode="auto">
          <a:xfrm>
            <a:off x="2667000" y="2420035"/>
            <a:ext cx="3810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solidFill>
                <a:srgbClr val="0033CC"/>
              </a:solidFill>
              <a:latin typeface="Times" panose="02020603050405020304" pitchFamily="18" charset="0"/>
              <a:cs typeface="Times" panose="02020603050405020304" pitchFamily="18" charset="0"/>
            </a:endParaRPr>
          </a:p>
        </p:txBody>
      </p:sp>
      <p:sp>
        <p:nvSpPr>
          <p:cNvPr id="18" name="Line 6"/>
          <p:cNvSpPr>
            <a:spLocks noChangeShapeType="1"/>
          </p:cNvSpPr>
          <p:nvPr/>
        </p:nvSpPr>
        <p:spPr bwMode="auto">
          <a:xfrm>
            <a:off x="2667000" y="3105835"/>
            <a:ext cx="3810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solidFill>
                <a:srgbClr val="0033CC"/>
              </a:solidFill>
              <a:latin typeface="Times" panose="02020603050405020304" pitchFamily="18" charset="0"/>
              <a:cs typeface="Times" panose="02020603050405020304" pitchFamily="18" charset="0"/>
            </a:endParaRPr>
          </a:p>
        </p:txBody>
      </p:sp>
      <p:sp>
        <p:nvSpPr>
          <p:cNvPr id="19" name="AutoShape 7"/>
          <p:cNvSpPr>
            <a:spLocks noChangeArrowheads="1"/>
          </p:cNvSpPr>
          <p:nvPr/>
        </p:nvSpPr>
        <p:spPr bwMode="auto">
          <a:xfrm>
            <a:off x="2133600" y="2572435"/>
            <a:ext cx="609600" cy="381000"/>
          </a:xfrm>
          <a:prstGeom prst="rightArrow">
            <a:avLst>
              <a:gd name="adj1" fmla="val 50000"/>
              <a:gd name="adj2" fmla="val 40000"/>
            </a:avLst>
          </a:prstGeom>
          <a:noFill/>
          <a:ln w="9525">
            <a:solidFill>
              <a:schemeClr val="tx1"/>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solidFill>
                <a:srgbClr val="0033CC"/>
              </a:solidFill>
              <a:latin typeface="Times" panose="02020603050405020304" pitchFamily="18" charset="0"/>
              <a:cs typeface="Times" panose="02020603050405020304" pitchFamily="18" charset="0"/>
            </a:endParaRPr>
          </a:p>
        </p:txBody>
      </p:sp>
      <p:sp>
        <p:nvSpPr>
          <p:cNvPr id="20" name="AutoShape 8"/>
          <p:cNvSpPr>
            <a:spLocks noChangeArrowheads="1"/>
          </p:cNvSpPr>
          <p:nvPr/>
        </p:nvSpPr>
        <p:spPr bwMode="auto">
          <a:xfrm>
            <a:off x="6324600" y="2572435"/>
            <a:ext cx="609600" cy="381000"/>
          </a:xfrm>
          <a:prstGeom prst="rightArrow">
            <a:avLst>
              <a:gd name="adj1" fmla="val 50000"/>
              <a:gd name="adj2" fmla="val 40000"/>
            </a:avLst>
          </a:prstGeom>
          <a:noFill/>
          <a:ln w="9525">
            <a:solidFill>
              <a:schemeClr val="tx1"/>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solidFill>
                <a:srgbClr val="0033CC"/>
              </a:solidFill>
              <a:latin typeface="Times" panose="02020603050405020304" pitchFamily="18" charset="0"/>
              <a:cs typeface="Times" panose="02020603050405020304" pitchFamily="18" charset="0"/>
            </a:endParaRPr>
          </a:p>
        </p:txBody>
      </p:sp>
      <p:sp>
        <p:nvSpPr>
          <p:cNvPr id="21" name="Text Box 9"/>
          <p:cNvSpPr txBox="1">
            <a:spLocks noChangeArrowheads="1"/>
          </p:cNvSpPr>
          <p:nvPr/>
        </p:nvSpPr>
        <p:spPr bwMode="auto">
          <a:xfrm>
            <a:off x="3966633" y="1941647"/>
            <a:ext cx="8963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b="1" dirty="0">
                <a:solidFill>
                  <a:srgbClr val="FF0000"/>
                </a:solidFill>
                <a:latin typeface="Times" panose="02020603050405020304" pitchFamily="18" charset="0"/>
                <a:cs typeface="Times" panose="02020603050405020304" pitchFamily="18" charset="0"/>
              </a:rPr>
              <a:t>Queue</a:t>
            </a:r>
          </a:p>
        </p:txBody>
      </p:sp>
      <p:sp>
        <p:nvSpPr>
          <p:cNvPr id="22" name="Text Box 10"/>
          <p:cNvSpPr txBox="1">
            <a:spLocks noChangeArrowheads="1"/>
          </p:cNvSpPr>
          <p:nvPr/>
        </p:nvSpPr>
        <p:spPr bwMode="auto">
          <a:xfrm>
            <a:off x="731466" y="2549837"/>
            <a:ext cx="134499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en-US" sz="1500" dirty="0">
                <a:solidFill>
                  <a:srgbClr val="0033CC"/>
                </a:solidFill>
                <a:latin typeface="Times" panose="02020603050405020304" pitchFamily="18" charset="0"/>
                <a:cs typeface="Times" panose="02020603050405020304" pitchFamily="18" charset="0"/>
              </a:rPr>
              <a:t>Elements enter</a:t>
            </a:r>
          </a:p>
        </p:txBody>
      </p:sp>
      <p:sp>
        <p:nvSpPr>
          <p:cNvPr id="23" name="Text Box 11"/>
          <p:cNvSpPr txBox="1">
            <a:spLocks noChangeArrowheads="1"/>
          </p:cNvSpPr>
          <p:nvPr/>
        </p:nvSpPr>
        <p:spPr bwMode="auto">
          <a:xfrm>
            <a:off x="3752567" y="3190282"/>
            <a:ext cx="1705916"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500" dirty="0">
                <a:solidFill>
                  <a:srgbClr val="0033CC"/>
                </a:solidFill>
                <a:latin typeface="Times" panose="02020603050405020304" pitchFamily="18" charset="0"/>
                <a:cs typeface="Times" panose="02020603050405020304" pitchFamily="18" charset="0"/>
              </a:rPr>
              <a:t>no changes of order</a:t>
            </a:r>
          </a:p>
        </p:txBody>
      </p:sp>
      <p:sp>
        <p:nvSpPr>
          <p:cNvPr id="24" name="Text Box 12"/>
          <p:cNvSpPr txBox="1">
            <a:spLocks noChangeArrowheads="1"/>
          </p:cNvSpPr>
          <p:nvPr/>
        </p:nvSpPr>
        <p:spPr bwMode="auto">
          <a:xfrm>
            <a:off x="6807200" y="2561600"/>
            <a:ext cx="180695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en-US" sz="1500" dirty="0">
                <a:solidFill>
                  <a:srgbClr val="0033CC"/>
                </a:solidFill>
                <a:latin typeface="Times" panose="02020603050405020304" pitchFamily="18" charset="0"/>
                <a:cs typeface="Times" panose="02020603050405020304" pitchFamily="18" charset="0"/>
              </a:rPr>
              <a:t>Elements exit</a:t>
            </a:r>
          </a:p>
        </p:txBody>
      </p:sp>
      <p:sp>
        <p:nvSpPr>
          <p:cNvPr id="25" name="Oval 13"/>
          <p:cNvSpPr>
            <a:spLocks noChangeArrowheads="1"/>
          </p:cNvSpPr>
          <p:nvPr/>
        </p:nvSpPr>
        <p:spPr bwMode="auto">
          <a:xfrm>
            <a:off x="4800600" y="2496235"/>
            <a:ext cx="533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500">
                <a:solidFill>
                  <a:srgbClr val="0033CC"/>
                </a:solidFill>
                <a:latin typeface="Times" panose="02020603050405020304" pitchFamily="18" charset="0"/>
                <a:cs typeface="Times" panose="02020603050405020304" pitchFamily="18" charset="0"/>
              </a:rPr>
              <a:t>2</a:t>
            </a:r>
          </a:p>
        </p:txBody>
      </p:sp>
      <p:sp>
        <p:nvSpPr>
          <p:cNvPr id="26" name="Oval 14"/>
          <p:cNvSpPr>
            <a:spLocks noChangeArrowheads="1"/>
          </p:cNvSpPr>
          <p:nvPr/>
        </p:nvSpPr>
        <p:spPr bwMode="auto">
          <a:xfrm>
            <a:off x="3962400" y="2496235"/>
            <a:ext cx="533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500">
                <a:solidFill>
                  <a:srgbClr val="0033CC"/>
                </a:solidFill>
                <a:latin typeface="Times" panose="02020603050405020304" pitchFamily="18" charset="0"/>
                <a:cs typeface="Times" panose="02020603050405020304" pitchFamily="18" charset="0"/>
              </a:rPr>
              <a:t>3</a:t>
            </a:r>
          </a:p>
        </p:txBody>
      </p:sp>
      <p:sp>
        <p:nvSpPr>
          <p:cNvPr id="27" name="Oval 15"/>
          <p:cNvSpPr>
            <a:spLocks noChangeArrowheads="1"/>
          </p:cNvSpPr>
          <p:nvPr/>
        </p:nvSpPr>
        <p:spPr bwMode="auto">
          <a:xfrm>
            <a:off x="3124200" y="2496235"/>
            <a:ext cx="533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500">
                <a:solidFill>
                  <a:srgbClr val="0033CC"/>
                </a:solidFill>
                <a:latin typeface="Times" panose="02020603050405020304" pitchFamily="18" charset="0"/>
                <a:cs typeface="Times" panose="02020603050405020304" pitchFamily="18" charset="0"/>
              </a:rPr>
              <a:t>4</a:t>
            </a:r>
          </a:p>
        </p:txBody>
      </p:sp>
      <p:sp>
        <p:nvSpPr>
          <p:cNvPr id="28" name="Oval 16"/>
          <p:cNvSpPr>
            <a:spLocks noChangeArrowheads="1"/>
          </p:cNvSpPr>
          <p:nvPr/>
        </p:nvSpPr>
        <p:spPr bwMode="auto">
          <a:xfrm>
            <a:off x="5562600" y="2496235"/>
            <a:ext cx="533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500">
                <a:solidFill>
                  <a:srgbClr val="0033CC"/>
                </a:solidFill>
                <a:latin typeface="Times" panose="02020603050405020304" pitchFamily="18" charset="0"/>
                <a:cs typeface="Times" panose="02020603050405020304" pitchFamily="18" charset="0"/>
              </a:rPr>
              <a:t>1</a:t>
            </a:r>
          </a:p>
        </p:txBody>
      </p:sp>
      <p:sp>
        <p:nvSpPr>
          <p:cNvPr id="29" name="Text Box 17"/>
          <p:cNvSpPr txBox="1">
            <a:spLocks noChangeArrowheads="1"/>
          </p:cNvSpPr>
          <p:nvPr/>
        </p:nvSpPr>
        <p:spPr bwMode="auto">
          <a:xfrm>
            <a:off x="1973082" y="2034781"/>
            <a:ext cx="1226618" cy="323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500" dirty="0">
                <a:solidFill>
                  <a:srgbClr val="0033CC"/>
                </a:solidFill>
                <a:latin typeface="Times" panose="02020603050405020304" pitchFamily="18" charset="0"/>
                <a:cs typeface="Times" panose="02020603050405020304" pitchFamily="18" charset="0"/>
              </a:rPr>
              <a:t>Back/rear/tail</a:t>
            </a:r>
          </a:p>
        </p:txBody>
      </p:sp>
      <p:sp>
        <p:nvSpPr>
          <p:cNvPr id="30" name="Text Box 18"/>
          <p:cNvSpPr txBox="1">
            <a:spLocks noChangeArrowheads="1"/>
          </p:cNvSpPr>
          <p:nvPr/>
        </p:nvSpPr>
        <p:spPr bwMode="auto">
          <a:xfrm>
            <a:off x="6019800" y="2082270"/>
            <a:ext cx="1016625" cy="323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500" dirty="0">
                <a:solidFill>
                  <a:srgbClr val="0033CC"/>
                </a:solidFill>
                <a:latin typeface="Times" panose="02020603050405020304" pitchFamily="18" charset="0"/>
                <a:cs typeface="Times" panose="02020603050405020304" pitchFamily="18" charset="0"/>
              </a:rPr>
              <a:t>Front/head</a:t>
            </a:r>
          </a:p>
        </p:txBody>
      </p:sp>
    </p:spTree>
    <p:extLst>
      <p:ext uri="{BB962C8B-B14F-4D97-AF65-F5344CB8AC3E}">
        <p14:creationId xmlns:p14="http://schemas.microsoft.com/office/powerpoint/2010/main" val="40040599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0" y="838200"/>
            <a:ext cx="9144000" cy="5591196"/>
          </a:xfrm>
        </p:spPr>
        <p:txBody>
          <a:bodyPr/>
          <a:lstStyle/>
          <a:p>
            <a:pPr marL="0" indent="0">
              <a:buNone/>
            </a:pPr>
            <a:r>
              <a:rPr lang="en-US" altLang="en-US" sz="1800" b="1" u="sng" dirty="0">
                <a:latin typeface="Times" panose="02020603050405020304" pitchFamily="18" charset="0"/>
                <a:cs typeface="Times" panose="02020603050405020304" pitchFamily="18" charset="0"/>
              </a:rPr>
              <a:t>Definitions</a:t>
            </a:r>
            <a:r>
              <a:rPr lang="en-US" altLang="en-US" sz="1800" b="1" dirty="0">
                <a:latin typeface="Times" panose="02020603050405020304" pitchFamily="18" charset="0"/>
                <a:cs typeface="Times" panose="02020603050405020304" pitchFamily="18" charset="0"/>
              </a:rPr>
              <a:t>:</a:t>
            </a:r>
            <a:r>
              <a:rPr lang="en-US" altLang="en-US" sz="1800" dirty="0">
                <a:latin typeface="Times" panose="02020603050405020304" pitchFamily="18" charset="0"/>
                <a:cs typeface="Times" panose="02020603050405020304" pitchFamily="18" charset="0"/>
              </a:rPr>
              <a:t>  (provided by the user)</a:t>
            </a:r>
          </a:p>
          <a:p>
            <a:pPr lvl="1"/>
            <a:r>
              <a:rPr lang="en-US" altLang="en-US" sz="1800" i="1" dirty="0" err="1">
                <a:latin typeface="Times" panose="02020603050405020304" pitchFamily="18" charset="0"/>
                <a:cs typeface="Times" panose="02020603050405020304" pitchFamily="18" charset="0"/>
              </a:rPr>
              <a:t>maxSize</a:t>
            </a:r>
            <a:r>
              <a:rPr lang="en-US" altLang="en-US" sz="1800" i="1" dirty="0">
                <a:latin typeface="Times" panose="02020603050405020304" pitchFamily="18" charset="0"/>
                <a:cs typeface="Times" panose="02020603050405020304" pitchFamily="18" charset="0"/>
              </a:rPr>
              <a:t>:</a:t>
            </a:r>
            <a:r>
              <a:rPr lang="en-US" altLang="en-US" sz="1800" dirty="0">
                <a:latin typeface="Times" panose="02020603050405020304" pitchFamily="18" charset="0"/>
                <a:cs typeface="Times" panose="02020603050405020304" pitchFamily="18" charset="0"/>
              </a:rPr>
              <a:t> Max number of items that might be on the queue</a:t>
            </a:r>
          </a:p>
          <a:p>
            <a:pPr lvl="1"/>
            <a:r>
              <a:rPr lang="en-US" altLang="en-US" sz="1800" i="1" dirty="0" err="1">
                <a:latin typeface="Times" panose="02020603050405020304" pitchFamily="18" charset="0"/>
                <a:cs typeface="Times" panose="02020603050405020304" pitchFamily="18" charset="0"/>
              </a:rPr>
              <a:t>ItemType</a:t>
            </a:r>
            <a:r>
              <a:rPr lang="en-US" altLang="en-US" sz="1800" dirty="0">
                <a:latin typeface="Times" panose="02020603050405020304" pitchFamily="18" charset="0"/>
                <a:cs typeface="Times" panose="02020603050405020304" pitchFamily="18" charset="0"/>
              </a:rPr>
              <a:t>: Data type of the items on the queue</a:t>
            </a:r>
          </a:p>
          <a:p>
            <a:pPr marL="0" indent="0">
              <a:lnSpc>
                <a:spcPct val="120000"/>
              </a:lnSpc>
              <a:spcBef>
                <a:spcPts val="600"/>
              </a:spcBef>
              <a:buNone/>
            </a:pPr>
            <a:r>
              <a:rPr lang="en-US" sz="1800" b="1" u="sng" dirty="0">
                <a:latin typeface="Times" panose="02020603050405020304" pitchFamily="18" charset="0"/>
                <a:cs typeface="Times" panose="02020603050405020304" pitchFamily="18" charset="0"/>
              </a:rPr>
              <a:t>Operations:</a:t>
            </a:r>
          </a:p>
          <a:p>
            <a:pPr>
              <a:lnSpc>
                <a:spcPct val="120000"/>
              </a:lnSpc>
              <a:spcBef>
                <a:spcPts val="600"/>
              </a:spcBef>
            </a:pPr>
            <a:r>
              <a:rPr lang="en-US" sz="1700" dirty="0">
                <a:solidFill>
                  <a:srgbClr val="C00000"/>
                </a:solidFill>
                <a:latin typeface="Courier" pitchFamily="49" charset="0"/>
                <a:cs typeface="Times" panose="02020603050405020304" pitchFamily="18" charset="0"/>
              </a:rPr>
              <a:t>Q = init(); </a:t>
            </a:r>
            <a:r>
              <a:rPr lang="en-US" sz="1700" dirty="0">
                <a:latin typeface="Courier" pitchFamily="49" charset="0"/>
                <a:cs typeface="Times" panose="02020603050405020304" pitchFamily="18" charset="0"/>
              </a:rPr>
              <a:t> </a:t>
            </a:r>
            <a:r>
              <a:rPr lang="en-US" sz="1700" dirty="0">
                <a:latin typeface="Times" panose="02020603050405020304" pitchFamily="18" charset="0"/>
                <a:cs typeface="Times" panose="02020603050405020304" pitchFamily="18" charset="0"/>
              </a:rPr>
              <a:t>initialize empty queue Q  </a:t>
            </a:r>
          </a:p>
          <a:p>
            <a:pPr>
              <a:lnSpc>
                <a:spcPct val="120000"/>
              </a:lnSpc>
              <a:spcBef>
                <a:spcPts val="600"/>
              </a:spcBef>
            </a:pPr>
            <a:r>
              <a:rPr lang="en-US" sz="1700" dirty="0">
                <a:solidFill>
                  <a:srgbClr val="C00000"/>
                </a:solidFill>
                <a:latin typeface="Courier" pitchFamily="49" charset="0"/>
                <a:cs typeface="Times" panose="02020603050405020304" pitchFamily="18" charset="0"/>
              </a:rPr>
              <a:t>isEmpty(Q); </a:t>
            </a:r>
            <a:r>
              <a:rPr lang="en-US" sz="1700" dirty="0">
                <a:latin typeface="Courier" pitchFamily="49" charset="0"/>
                <a:cs typeface="Times" panose="02020603050405020304" pitchFamily="18" charset="0"/>
              </a:rPr>
              <a:t> </a:t>
            </a:r>
            <a:r>
              <a:rPr lang="en-US" sz="1700" dirty="0">
                <a:latin typeface="Times" panose="02020603050405020304" pitchFamily="18" charset="0"/>
                <a:cs typeface="Times" panose="02020603050405020304" pitchFamily="18" charset="0"/>
              </a:rPr>
              <a:t>returns "true“ if queue Q is empty </a:t>
            </a:r>
          </a:p>
          <a:p>
            <a:pPr>
              <a:lnSpc>
                <a:spcPct val="120000"/>
              </a:lnSpc>
              <a:spcBef>
                <a:spcPts val="600"/>
              </a:spcBef>
            </a:pPr>
            <a:r>
              <a:rPr lang="en-US" sz="1700" dirty="0" err="1">
                <a:solidFill>
                  <a:srgbClr val="C00000"/>
                </a:solidFill>
                <a:latin typeface="Courier" pitchFamily="49" charset="0"/>
                <a:cs typeface="Times" panose="02020603050405020304" pitchFamily="18" charset="0"/>
              </a:rPr>
              <a:t>isFull</a:t>
            </a:r>
            <a:r>
              <a:rPr lang="en-US" sz="1700" dirty="0">
                <a:solidFill>
                  <a:srgbClr val="C00000"/>
                </a:solidFill>
                <a:latin typeface="Courier" pitchFamily="49" charset="0"/>
                <a:cs typeface="Times" panose="02020603050405020304" pitchFamily="18" charset="0"/>
              </a:rPr>
              <a:t>(Q);</a:t>
            </a:r>
            <a:r>
              <a:rPr lang="en-US" sz="1700" dirty="0">
                <a:solidFill>
                  <a:srgbClr val="C00000"/>
                </a:solidFill>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returns "true“ if Q is full, indicates that we already use  the maximum memory for queue; otherwise returns “false”</a:t>
            </a:r>
          </a:p>
          <a:p>
            <a:pPr>
              <a:lnSpc>
                <a:spcPct val="120000"/>
              </a:lnSpc>
              <a:spcBef>
                <a:spcPts val="600"/>
              </a:spcBef>
            </a:pPr>
            <a:r>
              <a:rPr lang="en-US" sz="1700" dirty="0" err="1">
                <a:solidFill>
                  <a:srgbClr val="C00000"/>
                </a:solidFill>
                <a:latin typeface="Courier" pitchFamily="49" charset="0"/>
                <a:cs typeface="Times" panose="02020603050405020304" pitchFamily="18" charset="0"/>
              </a:rPr>
              <a:t>frontQ</a:t>
            </a:r>
            <a:r>
              <a:rPr lang="en-US" sz="1700" dirty="0">
                <a:solidFill>
                  <a:srgbClr val="C00000"/>
                </a:solidFill>
                <a:latin typeface="Courier" pitchFamily="49" charset="0"/>
                <a:cs typeface="Times" panose="02020603050405020304" pitchFamily="18" charset="0"/>
              </a:rPr>
              <a:t>(Q);</a:t>
            </a:r>
            <a:r>
              <a:rPr lang="en-US" sz="1700" dirty="0">
                <a:solidFill>
                  <a:srgbClr val="C00000"/>
                </a:solidFill>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returns the item that is in front (head) of queue Q or returns error if queue Q is empty. </a:t>
            </a:r>
          </a:p>
          <a:p>
            <a:pPr>
              <a:lnSpc>
                <a:spcPct val="120000"/>
              </a:lnSpc>
              <a:spcBef>
                <a:spcPts val="600"/>
              </a:spcBef>
            </a:pPr>
            <a:r>
              <a:rPr lang="en-US" sz="1700" dirty="0" err="1">
                <a:solidFill>
                  <a:srgbClr val="C00000"/>
                </a:solidFill>
                <a:latin typeface="Courier" pitchFamily="49" charset="0"/>
                <a:cs typeface="Times" panose="02020603050405020304" pitchFamily="18" charset="0"/>
              </a:rPr>
              <a:t>enqueue</a:t>
            </a:r>
            <a:r>
              <a:rPr lang="en-US" sz="1700" dirty="0">
                <a:solidFill>
                  <a:srgbClr val="C00000"/>
                </a:solidFill>
                <a:latin typeface="Courier" pitchFamily="49" charset="0"/>
                <a:cs typeface="Times" panose="02020603050405020304" pitchFamily="18" charset="0"/>
              </a:rPr>
              <a:t>(</a:t>
            </a:r>
            <a:r>
              <a:rPr lang="en-US" sz="1700" dirty="0" err="1">
                <a:solidFill>
                  <a:srgbClr val="C00000"/>
                </a:solidFill>
                <a:latin typeface="Courier" pitchFamily="49" charset="0"/>
                <a:cs typeface="Times" panose="02020603050405020304" pitchFamily="18" charset="0"/>
              </a:rPr>
              <a:t>Q,x</a:t>
            </a:r>
            <a:r>
              <a:rPr lang="en-US" sz="1700" dirty="0">
                <a:solidFill>
                  <a:srgbClr val="C00000"/>
                </a:solidFill>
                <a:latin typeface="Courier" pitchFamily="49" charset="0"/>
                <a:cs typeface="Times" panose="02020603050405020304" pitchFamily="18" charset="0"/>
              </a:rPr>
              <a:t>);</a:t>
            </a:r>
            <a:r>
              <a:rPr lang="en-US" sz="1700" dirty="0">
                <a:solidFill>
                  <a:srgbClr val="C00000"/>
                </a:solidFill>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inserts item  x into the back (rear) of queue Q. If  before making insertion, the queue Q is full, then give the notification about that. </a:t>
            </a:r>
          </a:p>
          <a:p>
            <a:pPr>
              <a:lnSpc>
                <a:spcPct val="120000"/>
              </a:lnSpc>
              <a:spcBef>
                <a:spcPts val="600"/>
              </a:spcBef>
            </a:pPr>
            <a:r>
              <a:rPr lang="en-US" sz="1700" dirty="0">
                <a:solidFill>
                  <a:srgbClr val="C00000"/>
                </a:solidFill>
                <a:latin typeface="Courier" pitchFamily="49" charset="0"/>
                <a:cs typeface="Times" panose="02020603050405020304" pitchFamily="18" charset="0"/>
              </a:rPr>
              <a:t>x = </a:t>
            </a:r>
            <a:r>
              <a:rPr lang="en-US" sz="1700" dirty="0" err="1">
                <a:solidFill>
                  <a:srgbClr val="C00000"/>
                </a:solidFill>
                <a:latin typeface="Courier" pitchFamily="49" charset="0"/>
                <a:cs typeface="Times" panose="02020603050405020304" pitchFamily="18" charset="0"/>
              </a:rPr>
              <a:t>dequeue</a:t>
            </a:r>
            <a:r>
              <a:rPr lang="en-US" sz="1700" dirty="0">
                <a:solidFill>
                  <a:srgbClr val="C00000"/>
                </a:solidFill>
                <a:latin typeface="Courier" pitchFamily="49" charset="0"/>
                <a:cs typeface="Times" panose="02020603050405020304" pitchFamily="18" charset="0"/>
              </a:rPr>
              <a:t>(Q);</a:t>
            </a:r>
            <a:r>
              <a:rPr lang="en-US" sz="1700" dirty="0">
                <a:solidFill>
                  <a:srgbClr val="C00000"/>
                </a:solidFill>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 deletes the element at the front (head) of the queue Q, then returns x which is the data of this element. If the queue Q is empty before </a:t>
            </a:r>
            <a:r>
              <a:rPr lang="en-US" sz="1700" dirty="0" err="1">
                <a:latin typeface="Times" panose="02020603050405020304" pitchFamily="18" charset="0"/>
                <a:cs typeface="Times" panose="02020603050405020304" pitchFamily="18" charset="0"/>
              </a:rPr>
              <a:t>dequeue</a:t>
            </a:r>
            <a:r>
              <a:rPr lang="en-US" sz="1700" dirty="0">
                <a:latin typeface="Times" panose="02020603050405020304" pitchFamily="18" charset="0"/>
                <a:cs typeface="Times" panose="02020603050405020304" pitchFamily="18" charset="0"/>
              </a:rPr>
              <a:t>, then give the error notification.</a:t>
            </a:r>
          </a:p>
          <a:p>
            <a:pPr>
              <a:lnSpc>
                <a:spcPct val="120000"/>
              </a:lnSpc>
              <a:spcBef>
                <a:spcPts val="600"/>
              </a:spcBef>
            </a:pPr>
            <a:r>
              <a:rPr lang="en-US" sz="1700" dirty="0">
                <a:solidFill>
                  <a:srgbClr val="C00000"/>
                </a:solidFill>
                <a:latin typeface="Courier" pitchFamily="49" charset="0"/>
                <a:cs typeface="Times" panose="02020603050405020304" pitchFamily="18" charset="0"/>
              </a:rPr>
              <a:t>print(Q);</a:t>
            </a:r>
            <a:r>
              <a:rPr lang="en-US" sz="1700" dirty="0">
                <a:solidFill>
                  <a:srgbClr val="C00000"/>
                </a:solidFill>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 gives the list of all elements in the queue Q in the order from the front to the back. </a:t>
            </a:r>
          </a:p>
          <a:p>
            <a:pPr>
              <a:lnSpc>
                <a:spcPct val="120000"/>
              </a:lnSpc>
              <a:spcBef>
                <a:spcPts val="600"/>
              </a:spcBef>
            </a:pPr>
            <a:r>
              <a:rPr lang="en-US" sz="1700" dirty="0" err="1">
                <a:solidFill>
                  <a:srgbClr val="C00000"/>
                </a:solidFill>
                <a:latin typeface="Courier" pitchFamily="49" charset="0"/>
                <a:cs typeface="Times" panose="02020603050405020304" pitchFamily="18" charset="0"/>
              </a:rPr>
              <a:t>sizeQ</a:t>
            </a:r>
            <a:r>
              <a:rPr lang="en-US" sz="1700" dirty="0">
                <a:solidFill>
                  <a:srgbClr val="C00000"/>
                </a:solidFill>
                <a:latin typeface="Courier" pitchFamily="49" charset="0"/>
                <a:cs typeface="Times" panose="02020603050405020304" pitchFamily="18" charset="0"/>
              </a:rPr>
              <a:t>(Q);</a:t>
            </a:r>
            <a:r>
              <a:rPr lang="en-US" sz="1700" dirty="0">
                <a:solidFill>
                  <a:srgbClr val="C00000"/>
                </a:solidFill>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returns the number of elements currently in the queue Q.</a:t>
            </a:r>
          </a:p>
        </p:txBody>
      </p:sp>
      <p:sp>
        <p:nvSpPr>
          <p:cNvPr id="2" name="Title 1"/>
          <p:cNvSpPr>
            <a:spLocks noGrp="1"/>
          </p:cNvSpPr>
          <p:nvPr>
            <p:ph type="title"/>
          </p:nvPr>
        </p:nvSpPr>
        <p:spPr>
          <a:xfrm>
            <a:off x="0" y="0"/>
            <a:ext cx="9144000" cy="838200"/>
          </a:xfrm>
        </p:spPr>
        <p:txBody>
          <a:bodyPr/>
          <a:lstStyle/>
          <a:p>
            <a:r>
              <a:rPr lang="en-US" dirty="0"/>
              <a:t>Queue specification</a:t>
            </a:r>
          </a:p>
        </p:txBody>
      </p:sp>
    </p:spTree>
    <p:extLst>
      <p:ext uri="{BB962C8B-B14F-4D97-AF65-F5344CB8AC3E}">
        <p14:creationId xmlns:p14="http://schemas.microsoft.com/office/powerpoint/2010/main" val="58035683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0" y="0"/>
            <a:ext cx="9144000" cy="838200"/>
          </a:xfrm>
        </p:spPr>
        <p:txBody>
          <a:bodyPr/>
          <a:lstStyle/>
          <a:p>
            <a:r>
              <a:rPr lang="en-US" altLang="en-US" dirty="0"/>
              <a:t>FIFO</a:t>
            </a:r>
          </a:p>
        </p:txBody>
      </p:sp>
      <p:sp>
        <p:nvSpPr>
          <p:cNvPr id="6" name="Rectangle 5"/>
          <p:cNvSpPr>
            <a:spLocks noChangeArrowheads="1"/>
          </p:cNvSpPr>
          <p:nvPr/>
        </p:nvSpPr>
        <p:spPr bwMode="auto">
          <a:xfrm>
            <a:off x="2261942" y="1033531"/>
            <a:ext cx="3458419" cy="463435"/>
          </a:xfrm>
          <a:prstGeom prst="rect">
            <a:avLst/>
          </a:prstGeom>
          <a:solidFill>
            <a:schemeClr val="accent1"/>
          </a:solidFill>
          <a:ln w="38100">
            <a:solidFill>
              <a:srgbClr val="000099"/>
            </a:solidFill>
            <a:miter lim="800000"/>
            <a:headEnd/>
            <a:tailEnd/>
          </a:ln>
          <a:effectLst/>
        </p:spPr>
        <p:txBody>
          <a:bodyPr wrap="none" anchor="ctr"/>
          <a:lstStyle/>
          <a:p>
            <a:r>
              <a:rPr lang="en-US" i="0" dirty="0">
                <a:latin typeface="+mn-lt"/>
              </a:rPr>
              <a:t>          </a:t>
            </a:r>
            <a:r>
              <a:rPr lang="en-US" sz="5000" i="0" dirty="0">
                <a:latin typeface="+mn-lt"/>
              </a:rPr>
              <a:t> </a:t>
            </a:r>
            <a:endParaRPr lang="en-US" sz="5000" i="0" dirty="0">
              <a:solidFill>
                <a:schemeClr val="bg1"/>
              </a:solidFill>
              <a:latin typeface="+mn-lt"/>
            </a:endParaRPr>
          </a:p>
        </p:txBody>
      </p:sp>
      <p:sp>
        <p:nvSpPr>
          <p:cNvPr id="7" name="Line 6"/>
          <p:cNvSpPr>
            <a:spLocks noChangeShapeType="1"/>
          </p:cNvSpPr>
          <p:nvPr/>
        </p:nvSpPr>
        <p:spPr bwMode="auto">
          <a:xfrm flipH="1">
            <a:off x="1438509" y="1496966"/>
            <a:ext cx="823433" cy="0"/>
          </a:xfrm>
          <a:prstGeom prst="line">
            <a:avLst/>
          </a:prstGeom>
          <a:noFill/>
          <a:ln w="38100">
            <a:solidFill>
              <a:srgbClr val="000099"/>
            </a:solidFill>
            <a:round/>
            <a:headEnd/>
            <a:tailEnd/>
          </a:ln>
          <a:effectLst/>
        </p:spPr>
        <p:txBody>
          <a:bodyPr/>
          <a:lstStyle/>
          <a:p>
            <a:endParaRPr lang="en-US" i="0">
              <a:latin typeface="+mn-lt"/>
            </a:endParaRPr>
          </a:p>
        </p:txBody>
      </p:sp>
      <p:sp>
        <p:nvSpPr>
          <p:cNvPr id="8" name="Line 7"/>
          <p:cNvSpPr>
            <a:spLocks noChangeShapeType="1"/>
          </p:cNvSpPr>
          <p:nvPr/>
        </p:nvSpPr>
        <p:spPr bwMode="auto">
          <a:xfrm flipH="1">
            <a:off x="5720361" y="1496966"/>
            <a:ext cx="823433" cy="0"/>
          </a:xfrm>
          <a:prstGeom prst="line">
            <a:avLst/>
          </a:prstGeom>
          <a:noFill/>
          <a:ln w="38100">
            <a:solidFill>
              <a:srgbClr val="000099"/>
            </a:solidFill>
            <a:round/>
            <a:headEnd/>
            <a:tailEnd/>
          </a:ln>
          <a:effectLst/>
        </p:spPr>
        <p:txBody>
          <a:bodyPr/>
          <a:lstStyle/>
          <a:p>
            <a:endParaRPr lang="en-US" i="0">
              <a:latin typeface="+mn-lt"/>
            </a:endParaRPr>
          </a:p>
        </p:txBody>
      </p:sp>
      <p:sp>
        <p:nvSpPr>
          <p:cNvPr id="9" name="Line 8"/>
          <p:cNvSpPr>
            <a:spLocks noChangeShapeType="1"/>
          </p:cNvSpPr>
          <p:nvPr/>
        </p:nvSpPr>
        <p:spPr bwMode="auto">
          <a:xfrm flipH="1">
            <a:off x="5720361" y="1033531"/>
            <a:ext cx="823433" cy="0"/>
          </a:xfrm>
          <a:prstGeom prst="line">
            <a:avLst/>
          </a:prstGeom>
          <a:noFill/>
          <a:ln w="38100">
            <a:solidFill>
              <a:srgbClr val="000099"/>
            </a:solidFill>
            <a:round/>
            <a:headEnd/>
            <a:tailEnd/>
          </a:ln>
          <a:effectLst/>
        </p:spPr>
        <p:txBody>
          <a:bodyPr/>
          <a:lstStyle/>
          <a:p>
            <a:endParaRPr lang="en-US" i="0">
              <a:latin typeface="+mn-lt"/>
            </a:endParaRPr>
          </a:p>
        </p:txBody>
      </p:sp>
      <p:sp>
        <p:nvSpPr>
          <p:cNvPr id="10" name="Line 9"/>
          <p:cNvSpPr>
            <a:spLocks noChangeShapeType="1"/>
          </p:cNvSpPr>
          <p:nvPr/>
        </p:nvSpPr>
        <p:spPr bwMode="auto">
          <a:xfrm flipH="1">
            <a:off x="1438509" y="1033531"/>
            <a:ext cx="823433" cy="0"/>
          </a:xfrm>
          <a:prstGeom prst="line">
            <a:avLst/>
          </a:prstGeom>
          <a:noFill/>
          <a:ln w="38100">
            <a:solidFill>
              <a:srgbClr val="000099"/>
            </a:solidFill>
            <a:round/>
            <a:headEnd/>
            <a:tailEnd/>
          </a:ln>
          <a:effectLst/>
        </p:spPr>
        <p:txBody>
          <a:bodyPr/>
          <a:lstStyle/>
          <a:p>
            <a:endParaRPr lang="en-US" i="0">
              <a:latin typeface="+mn-lt"/>
            </a:endParaRPr>
          </a:p>
        </p:txBody>
      </p:sp>
      <p:sp>
        <p:nvSpPr>
          <p:cNvPr id="11" name="Line 10"/>
          <p:cNvSpPr>
            <a:spLocks noChangeShapeType="1"/>
          </p:cNvSpPr>
          <p:nvPr/>
        </p:nvSpPr>
        <p:spPr bwMode="auto">
          <a:xfrm>
            <a:off x="1114282" y="1265248"/>
            <a:ext cx="905776" cy="0"/>
          </a:xfrm>
          <a:prstGeom prst="line">
            <a:avLst/>
          </a:prstGeom>
          <a:noFill/>
          <a:ln w="38100">
            <a:solidFill>
              <a:srgbClr val="000099"/>
            </a:solidFill>
            <a:round/>
            <a:headEnd/>
            <a:tailEnd type="triangle" w="med" len="med"/>
          </a:ln>
          <a:effectLst/>
        </p:spPr>
        <p:txBody>
          <a:bodyPr/>
          <a:lstStyle/>
          <a:p>
            <a:endParaRPr lang="en-US" i="0">
              <a:latin typeface="+mn-lt"/>
            </a:endParaRPr>
          </a:p>
        </p:txBody>
      </p:sp>
      <p:sp>
        <p:nvSpPr>
          <p:cNvPr id="12" name="Line 11"/>
          <p:cNvSpPr>
            <a:spLocks noChangeShapeType="1"/>
          </p:cNvSpPr>
          <p:nvPr/>
        </p:nvSpPr>
        <p:spPr bwMode="auto">
          <a:xfrm>
            <a:off x="6132077" y="1265248"/>
            <a:ext cx="1070463" cy="0"/>
          </a:xfrm>
          <a:prstGeom prst="line">
            <a:avLst/>
          </a:prstGeom>
          <a:noFill/>
          <a:ln w="38100">
            <a:solidFill>
              <a:srgbClr val="000099"/>
            </a:solidFill>
            <a:round/>
            <a:headEnd/>
            <a:tailEnd type="triangle" w="med" len="med"/>
          </a:ln>
          <a:effectLst/>
        </p:spPr>
        <p:txBody>
          <a:bodyPr/>
          <a:lstStyle/>
          <a:p>
            <a:endParaRPr lang="en-US" i="0">
              <a:latin typeface="+mn-lt"/>
            </a:endParaRPr>
          </a:p>
        </p:txBody>
      </p:sp>
      <p:sp>
        <p:nvSpPr>
          <p:cNvPr id="13" name="Text Box 12"/>
          <p:cNvSpPr txBox="1">
            <a:spLocks noChangeArrowheads="1"/>
          </p:cNvSpPr>
          <p:nvPr/>
        </p:nvSpPr>
        <p:spPr bwMode="auto">
          <a:xfrm>
            <a:off x="19802" y="1027095"/>
            <a:ext cx="1470171" cy="646878"/>
          </a:xfrm>
          <a:prstGeom prst="rect">
            <a:avLst/>
          </a:prstGeom>
          <a:noFill/>
          <a:ln w="38100">
            <a:noFill/>
            <a:miter lim="800000"/>
            <a:headEnd/>
            <a:tailEnd/>
          </a:ln>
          <a:effectLst/>
        </p:spPr>
        <p:txBody>
          <a:bodyPr wrap="square">
            <a:spAutoFit/>
          </a:bodyPr>
          <a:lstStyle/>
          <a:p>
            <a:r>
              <a:rPr lang="en-US" sz="1800" i="0" dirty="0">
                <a:latin typeface="+mn-lt"/>
              </a:rPr>
              <a:t>Add/</a:t>
            </a:r>
          </a:p>
          <a:p>
            <a:r>
              <a:rPr lang="en-US" sz="1800" i="0" dirty="0" err="1">
                <a:latin typeface="+mn-lt"/>
              </a:rPr>
              <a:t>Enqueue</a:t>
            </a:r>
            <a:endParaRPr lang="en-US" sz="1800" i="0" dirty="0">
              <a:latin typeface="+mn-lt"/>
            </a:endParaRPr>
          </a:p>
        </p:txBody>
      </p:sp>
      <p:sp>
        <p:nvSpPr>
          <p:cNvPr id="14" name="Text Box 13"/>
          <p:cNvSpPr txBox="1">
            <a:spLocks noChangeArrowheads="1"/>
          </p:cNvSpPr>
          <p:nvPr/>
        </p:nvSpPr>
        <p:spPr bwMode="auto">
          <a:xfrm>
            <a:off x="7116766" y="956292"/>
            <a:ext cx="2056867" cy="370104"/>
          </a:xfrm>
          <a:prstGeom prst="rect">
            <a:avLst/>
          </a:prstGeom>
          <a:noFill/>
          <a:ln w="38100">
            <a:noFill/>
            <a:miter lim="800000"/>
            <a:headEnd/>
            <a:tailEnd/>
          </a:ln>
          <a:effectLst/>
        </p:spPr>
        <p:txBody>
          <a:bodyPr wrap="square">
            <a:spAutoFit/>
          </a:bodyPr>
          <a:lstStyle/>
          <a:p>
            <a:r>
              <a:rPr lang="en-US" sz="1800" i="0" dirty="0">
                <a:latin typeface="+mn-lt"/>
              </a:rPr>
              <a:t>(Remove/</a:t>
            </a:r>
            <a:r>
              <a:rPr lang="en-US" sz="1800" i="0" dirty="0" err="1">
                <a:latin typeface="+mn-lt"/>
              </a:rPr>
              <a:t>Dequeue</a:t>
            </a:r>
            <a:r>
              <a:rPr lang="en-US" sz="1800" i="0" dirty="0">
                <a:latin typeface="+mn-lt"/>
              </a:rPr>
              <a:t>)</a:t>
            </a:r>
          </a:p>
        </p:txBody>
      </p:sp>
      <p:sp>
        <p:nvSpPr>
          <p:cNvPr id="15" name="Text Box 14"/>
          <p:cNvSpPr txBox="1">
            <a:spLocks noChangeArrowheads="1"/>
          </p:cNvSpPr>
          <p:nvPr/>
        </p:nvSpPr>
        <p:spPr bwMode="auto">
          <a:xfrm>
            <a:off x="1603195" y="1651444"/>
            <a:ext cx="1646866" cy="370104"/>
          </a:xfrm>
          <a:prstGeom prst="rect">
            <a:avLst/>
          </a:prstGeom>
          <a:noFill/>
          <a:ln w="38100">
            <a:noFill/>
            <a:miter lim="800000"/>
            <a:headEnd/>
            <a:tailEnd/>
          </a:ln>
          <a:effectLst/>
        </p:spPr>
        <p:txBody>
          <a:bodyPr>
            <a:spAutoFit/>
          </a:bodyPr>
          <a:lstStyle/>
          <a:p>
            <a:r>
              <a:rPr lang="en-US" sz="1800" i="0" dirty="0">
                <a:latin typeface="+mn-lt"/>
              </a:rPr>
              <a:t>Back/Rear</a:t>
            </a:r>
          </a:p>
        </p:txBody>
      </p:sp>
      <p:sp>
        <p:nvSpPr>
          <p:cNvPr id="16" name="Text Box 15"/>
          <p:cNvSpPr txBox="1">
            <a:spLocks noChangeArrowheads="1"/>
          </p:cNvSpPr>
          <p:nvPr/>
        </p:nvSpPr>
        <p:spPr bwMode="auto">
          <a:xfrm>
            <a:off x="5226301" y="1651444"/>
            <a:ext cx="2223269" cy="370104"/>
          </a:xfrm>
          <a:prstGeom prst="rect">
            <a:avLst/>
          </a:prstGeom>
          <a:noFill/>
          <a:ln w="38100">
            <a:noFill/>
            <a:miter lim="800000"/>
            <a:headEnd/>
            <a:tailEnd/>
          </a:ln>
          <a:effectLst/>
        </p:spPr>
        <p:txBody>
          <a:bodyPr>
            <a:spAutoFit/>
          </a:bodyPr>
          <a:lstStyle/>
          <a:p>
            <a:r>
              <a:rPr lang="en-US" sz="1800" i="0" dirty="0">
                <a:latin typeface="+mn-lt"/>
              </a:rPr>
              <a:t>Front/Head</a:t>
            </a:r>
          </a:p>
        </p:txBody>
      </p:sp>
      <p:sp>
        <p:nvSpPr>
          <p:cNvPr id="31" name="Rectangle 2"/>
          <p:cNvSpPr>
            <a:spLocks noChangeArrowheads="1"/>
          </p:cNvSpPr>
          <p:nvPr/>
        </p:nvSpPr>
        <p:spPr bwMode="auto">
          <a:xfrm>
            <a:off x="838200" y="2673009"/>
            <a:ext cx="609600" cy="1447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TW" altLang="zh-TW" sz="2000" dirty="0">
              <a:ea typeface="新細明體" pitchFamily="18" charset="-120"/>
            </a:endParaRPr>
          </a:p>
          <a:p>
            <a:pPr algn="ctr"/>
            <a:endParaRPr kumimoji="1" lang="zh-TW" altLang="zh-TW" sz="2000" dirty="0">
              <a:ea typeface="新細明體" pitchFamily="18" charset="-120"/>
            </a:endParaRPr>
          </a:p>
          <a:p>
            <a:pPr algn="ctr"/>
            <a:endParaRPr kumimoji="1" lang="zh-TW" altLang="zh-TW" sz="2000" dirty="0">
              <a:ea typeface="新細明體" pitchFamily="18" charset="-120"/>
            </a:endParaRPr>
          </a:p>
          <a:p>
            <a:pPr algn="ctr"/>
            <a:r>
              <a:rPr kumimoji="1" lang="en-US" altLang="zh-TW" sz="2000" dirty="0">
                <a:ea typeface="新細明體" pitchFamily="18" charset="-120"/>
              </a:rPr>
              <a:t>A</a:t>
            </a:r>
          </a:p>
        </p:txBody>
      </p:sp>
      <p:sp>
        <p:nvSpPr>
          <p:cNvPr id="32" name="Rectangle 3"/>
          <p:cNvSpPr>
            <a:spLocks noChangeArrowheads="1"/>
          </p:cNvSpPr>
          <p:nvPr/>
        </p:nvSpPr>
        <p:spPr bwMode="auto">
          <a:xfrm>
            <a:off x="2514600" y="2673009"/>
            <a:ext cx="609600" cy="1447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TW" altLang="zh-TW" sz="2000">
              <a:ea typeface="新細明體" pitchFamily="18" charset="-120"/>
            </a:endParaRPr>
          </a:p>
          <a:p>
            <a:pPr algn="ctr"/>
            <a:endParaRPr kumimoji="1" lang="zh-TW" altLang="zh-TW" sz="2000">
              <a:ea typeface="新細明體" pitchFamily="18" charset="-120"/>
            </a:endParaRPr>
          </a:p>
          <a:p>
            <a:pPr algn="ctr"/>
            <a:r>
              <a:rPr kumimoji="1" lang="en-US" altLang="zh-TW" sz="2000">
                <a:ea typeface="新細明體" pitchFamily="18" charset="-120"/>
              </a:rPr>
              <a:t>B</a:t>
            </a:r>
          </a:p>
          <a:p>
            <a:pPr algn="ctr"/>
            <a:r>
              <a:rPr kumimoji="1" lang="en-US" altLang="zh-TW" sz="2000">
                <a:ea typeface="新細明體" pitchFamily="18" charset="-120"/>
              </a:rPr>
              <a:t>A</a:t>
            </a:r>
          </a:p>
        </p:txBody>
      </p:sp>
      <p:sp>
        <p:nvSpPr>
          <p:cNvPr id="33" name="Rectangle 4"/>
          <p:cNvSpPr>
            <a:spLocks noChangeArrowheads="1"/>
          </p:cNvSpPr>
          <p:nvPr/>
        </p:nvSpPr>
        <p:spPr bwMode="auto">
          <a:xfrm>
            <a:off x="4284297" y="2673009"/>
            <a:ext cx="609600" cy="1447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TW" altLang="zh-TW" sz="2000">
              <a:ea typeface="新細明體" pitchFamily="18" charset="-120"/>
            </a:endParaRPr>
          </a:p>
          <a:p>
            <a:pPr algn="ctr"/>
            <a:r>
              <a:rPr kumimoji="1" lang="en-US" altLang="zh-TW" sz="2000">
                <a:ea typeface="新細明體" pitchFamily="18" charset="-120"/>
              </a:rPr>
              <a:t>C</a:t>
            </a:r>
          </a:p>
          <a:p>
            <a:pPr algn="ctr"/>
            <a:r>
              <a:rPr kumimoji="1" lang="en-US" altLang="zh-TW" sz="2000">
                <a:ea typeface="新細明體" pitchFamily="18" charset="-120"/>
              </a:rPr>
              <a:t>B</a:t>
            </a:r>
          </a:p>
          <a:p>
            <a:pPr algn="ctr"/>
            <a:r>
              <a:rPr kumimoji="1" lang="en-US" altLang="zh-TW" sz="2000">
                <a:ea typeface="新細明體" pitchFamily="18" charset="-120"/>
              </a:rPr>
              <a:t>A</a:t>
            </a:r>
          </a:p>
        </p:txBody>
      </p:sp>
      <p:sp>
        <p:nvSpPr>
          <p:cNvPr id="34" name="Rectangle 5"/>
          <p:cNvSpPr>
            <a:spLocks noChangeArrowheads="1"/>
          </p:cNvSpPr>
          <p:nvPr/>
        </p:nvSpPr>
        <p:spPr bwMode="auto">
          <a:xfrm>
            <a:off x="5987764" y="2673009"/>
            <a:ext cx="609600" cy="1447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TW" sz="2000" dirty="0">
              <a:ea typeface="新細明體" pitchFamily="18" charset="-120"/>
            </a:endParaRPr>
          </a:p>
          <a:p>
            <a:pPr algn="ctr"/>
            <a:endParaRPr kumimoji="1" lang="en-US" altLang="zh-TW" sz="2000" dirty="0">
              <a:ea typeface="新細明體" pitchFamily="18" charset="-120"/>
            </a:endParaRPr>
          </a:p>
          <a:p>
            <a:pPr algn="ctr"/>
            <a:r>
              <a:rPr kumimoji="1" lang="en-US" altLang="zh-TW" sz="2000" dirty="0">
                <a:ea typeface="新細明體" pitchFamily="18" charset="-120"/>
              </a:rPr>
              <a:t>C</a:t>
            </a:r>
          </a:p>
          <a:p>
            <a:pPr algn="ctr"/>
            <a:r>
              <a:rPr kumimoji="1" lang="en-US" altLang="zh-TW" sz="2000" dirty="0">
                <a:ea typeface="新細明體" pitchFamily="18" charset="-120"/>
              </a:rPr>
              <a:t>B</a:t>
            </a:r>
          </a:p>
        </p:txBody>
      </p:sp>
      <p:sp>
        <p:nvSpPr>
          <p:cNvPr id="35" name="Rectangle 6"/>
          <p:cNvSpPr>
            <a:spLocks noChangeArrowheads="1"/>
          </p:cNvSpPr>
          <p:nvPr/>
        </p:nvSpPr>
        <p:spPr bwMode="auto">
          <a:xfrm>
            <a:off x="7693915" y="2644295"/>
            <a:ext cx="609600" cy="1447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TW" sz="2000" dirty="0">
              <a:ea typeface="新細明體" pitchFamily="18" charset="-120"/>
            </a:endParaRPr>
          </a:p>
          <a:p>
            <a:pPr algn="ctr"/>
            <a:r>
              <a:rPr kumimoji="1" lang="en-US" altLang="zh-TW" sz="2000" dirty="0">
                <a:ea typeface="新細明體" pitchFamily="18" charset="-120"/>
              </a:rPr>
              <a:t>E</a:t>
            </a:r>
          </a:p>
          <a:p>
            <a:pPr algn="ctr"/>
            <a:r>
              <a:rPr kumimoji="1" lang="en-US" altLang="zh-TW" sz="2000" dirty="0">
                <a:ea typeface="新細明體" pitchFamily="18" charset="-120"/>
              </a:rPr>
              <a:t>C</a:t>
            </a:r>
          </a:p>
          <a:p>
            <a:pPr algn="ctr"/>
            <a:r>
              <a:rPr kumimoji="1" lang="en-US" altLang="zh-TW" sz="2000" dirty="0">
                <a:ea typeface="新細明體" pitchFamily="18" charset="-120"/>
              </a:rPr>
              <a:t>B</a:t>
            </a:r>
          </a:p>
        </p:txBody>
      </p:sp>
      <p:sp>
        <p:nvSpPr>
          <p:cNvPr id="36" name="Line 7"/>
          <p:cNvSpPr>
            <a:spLocks noChangeShapeType="1"/>
          </p:cNvSpPr>
          <p:nvPr/>
        </p:nvSpPr>
        <p:spPr bwMode="auto">
          <a:xfrm flipH="1">
            <a:off x="1435100" y="3787295"/>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37" name="Line 8"/>
          <p:cNvSpPr>
            <a:spLocks noChangeShapeType="1"/>
          </p:cNvSpPr>
          <p:nvPr/>
        </p:nvSpPr>
        <p:spPr bwMode="auto">
          <a:xfrm flipH="1">
            <a:off x="1435100" y="4002676"/>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38" name="Line 9"/>
          <p:cNvSpPr>
            <a:spLocks noChangeShapeType="1"/>
          </p:cNvSpPr>
          <p:nvPr/>
        </p:nvSpPr>
        <p:spPr bwMode="auto">
          <a:xfrm flipH="1">
            <a:off x="3124200" y="3574709"/>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39" name="Line 10"/>
          <p:cNvSpPr>
            <a:spLocks noChangeShapeType="1"/>
          </p:cNvSpPr>
          <p:nvPr/>
        </p:nvSpPr>
        <p:spPr bwMode="auto">
          <a:xfrm flipH="1">
            <a:off x="3124200" y="3893866"/>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40" name="Line 11"/>
          <p:cNvSpPr>
            <a:spLocks noChangeShapeType="1"/>
          </p:cNvSpPr>
          <p:nvPr/>
        </p:nvSpPr>
        <p:spPr bwMode="auto">
          <a:xfrm flipH="1">
            <a:off x="4893897" y="3277456"/>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41" name="Line 12"/>
          <p:cNvSpPr>
            <a:spLocks noChangeShapeType="1"/>
          </p:cNvSpPr>
          <p:nvPr/>
        </p:nvSpPr>
        <p:spPr bwMode="auto">
          <a:xfrm flipH="1">
            <a:off x="4893897" y="3890552"/>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42" name="Line 13"/>
          <p:cNvSpPr>
            <a:spLocks noChangeShapeType="1"/>
          </p:cNvSpPr>
          <p:nvPr/>
        </p:nvSpPr>
        <p:spPr bwMode="auto">
          <a:xfrm flipH="1">
            <a:off x="6597364" y="3955709"/>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43" name="Line 14"/>
          <p:cNvSpPr>
            <a:spLocks noChangeShapeType="1"/>
          </p:cNvSpPr>
          <p:nvPr/>
        </p:nvSpPr>
        <p:spPr bwMode="auto">
          <a:xfrm flipH="1">
            <a:off x="6597364" y="3574709"/>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44" name="Line 15"/>
          <p:cNvSpPr>
            <a:spLocks noChangeShapeType="1"/>
          </p:cNvSpPr>
          <p:nvPr/>
        </p:nvSpPr>
        <p:spPr bwMode="auto">
          <a:xfrm flipH="1">
            <a:off x="8303515" y="3939695"/>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45" name="Line 16"/>
          <p:cNvSpPr>
            <a:spLocks noChangeShapeType="1"/>
          </p:cNvSpPr>
          <p:nvPr/>
        </p:nvSpPr>
        <p:spPr bwMode="auto">
          <a:xfrm flipH="1">
            <a:off x="8303515" y="32766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46" name="Text Box 17"/>
          <p:cNvSpPr txBox="1">
            <a:spLocks noChangeArrowheads="1"/>
          </p:cNvSpPr>
          <p:nvPr/>
        </p:nvSpPr>
        <p:spPr bwMode="auto">
          <a:xfrm>
            <a:off x="1714500" y="3514062"/>
            <a:ext cx="9144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TW" sz="2000" dirty="0">
                <a:ea typeface="新細明體" pitchFamily="18" charset="-120"/>
              </a:rPr>
              <a:t>rear</a:t>
            </a:r>
          </a:p>
          <a:p>
            <a:r>
              <a:rPr kumimoji="1" lang="en-US" altLang="zh-TW" sz="2000" dirty="0">
                <a:ea typeface="新細明體" pitchFamily="18" charset="-120"/>
              </a:rPr>
              <a:t>front</a:t>
            </a:r>
          </a:p>
        </p:txBody>
      </p:sp>
      <p:sp>
        <p:nvSpPr>
          <p:cNvPr id="47" name="Rectangle 18"/>
          <p:cNvSpPr>
            <a:spLocks noChangeArrowheads="1"/>
          </p:cNvSpPr>
          <p:nvPr/>
        </p:nvSpPr>
        <p:spPr bwMode="auto">
          <a:xfrm>
            <a:off x="3429000" y="3308409"/>
            <a:ext cx="7762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TW" sz="2000" dirty="0">
                <a:ea typeface="新細明體" pitchFamily="18" charset="-120"/>
              </a:rPr>
              <a:t>rear</a:t>
            </a:r>
          </a:p>
          <a:p>
            <a:r>
              <a:rPr kumimoji="1" lang="en-US" altLang="zh-TW" sz="2000" dirty="0">
                <a:ea typeface="新細明體" pitchFamily="18" charset="-120"/>
              </a:rPr>
              <a:t>front</a:t>
            </a:r>
            <a:endParaRPr kumimoji="1" lang="zh-TW" altLang="en-US" sz="2000" dirty="0">
              <a:ea typeface="新細明體" pitchFamily="18" charset="-120"/>
            </a:endParaRPr>
          </a:p>
        </p:txBody>
      </p:sp>
      <p:sp>
        <p:nvSpPr>
          <p:cNvPr id="48" name="Text Box 19"/>
          <p:cNvSpPr txBox="1">
            <a:spLocks noChangeArrowheads="1"/>
          </p:cNvSpPr>
          <p:nvPr/>
        </p:nvSpPr>
        <p:spPr bwMode="auto">
          <a:xfrm>
            <a:off x="5165028" y="3042826"/>
            <a:ext cx="70237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000" dirty="0">
                <a:ea typeface="新細明體" pitchFamily="18" charset="-120"/>
              </a:rPr>
              <a:t>rear</a:t>
            </a:r>
          </a:p>
          <a:p>
            <a:endParaRPr kumimoji="1" lang="en-US" altLang="zh-TW" sz="2000" dirty="0">
              <a:ea typeface="新細明體" pitchFamily="18" charset="-120"/>
            </a:endParaRPr>
          </a:p>
          <a:p>
            <a:r>
              <a:rPr kumimoji="1" lang="en-US" altLang="zh-TW" sz="2000" dirty="0">
                <a:ea typeface="新細明體" pitchFamily="18" charset="-120"/>
              </a:rPr>
              <a:t>front</a:t>
            </a:r>
          </a:p>
        </p:txBody>
      </p:sp>
      <p:sp>
        <p:nvSpPr>
          <p:cNvPr id="49" name="Text Box 20"/>
          <p:cNvSpPr txBox="1">
            <a:spLocks noChangeArrowheads="1"/>
          </p:cNvSpPr>
          <p:nvPr/>
        </p:nvSpPr>
        <p:spPr bwMode="auto">
          <a:xfrm>
            <a:off x="6884387" y="3354836"/>
            <a:ext cx="70237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000" dirty="0">
                <a:ea typeface="新細明體" pitchFamily="18" charset="-120"/>
              </a:rPr>
              <a:t>rear</a:t>
            </a:r>
          </a:p>
          <a:p>
            <a:r>
              <a:rPr kumimoji="1" lang="en-US" altLang="zh-TW" sz="2000" dirty="0">
                <a:ea typeface="新細明體" pitchFamily="18" charset="-120"/>
              </a:rPr>
              <a:t>front</a:t>
            </a:r>
          </a:p>
        </p:txBody>
      </p:sp>
      <p:sp>
        <p:nvSpPr>
          <p:cNvPr id="50" name="Text Box 21"/>
          <p:cNvSpPr txBox="1">
            <a:spLocks noChangeArrowheads="1"/>
          </p:cNvSpPr>
          <p:nvPr/>
        </p:nvSpPr>
        <p:spPr bwMode="auto">
          <a:xfrm>
            <a:off x="8515543" y="3049685"/>
            <a:ext cx="70237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000" dirty="0">
                <a:ea typeface="新細明體" pitchFamily="18" charset="-120"/>
              </a:rPr>
              <a:t>rear</a:t>
            </a:r>
          </a:p>
          <a:p>
            <a:endParaRPr kumimoji="1" lang="en-US" altLang="zh-TW" sz="2000" dirty="0">
              <a:ea typeface="新細明體" pitchFamily="18" charset="-120"/>
            </a:endParaRPr>
          </a:p>
          <a:p>
            <a:r>
              <a:rPr kumimoji="1" lang="en-US" altLang="zh-TW" sz="2000" dirty="0">
                <a:ea typeface="新細明體" pitchFamily="18" charset="-120"/>
              </a:rPr>
              <a:t>front</a:t>
            </a:r>
          </a:p>
        </p:txBody>
      </p:sp>
      <p:sp>
        <p:nvSpPr>
          <p:cNvPr id="51" name="Line 22"/>
          <p:cNvSpPr>
            <a:spLocks noChangeShapeType="1"/>
          </p:cNvSpPr>
          <p:nvPr/>
        </p:nvSpPr>
        <p:spPr bwMode="auto">
          <a:xfrm>
            <a:off x="838200" y="2673009"/>
            <a:ext cx="6096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52" name="Line 23"/>
          <p:cNvSpPr>
            <a:spLocks noChangeShapeType="1"/>
          </p:cNvSpPr>
          <p:nvPr/>
        </p:nvSpPr>
        <p:spPr bwMode="auto">
          <a:xfrm>
            <a:off x="2514600" y="2673009"/>
            <a:ext cx="6096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53" name="Line 24"/>
          <p:cNvSpPr>
            <a:spLocks noChangeShapeType="1"/>
          </p:cNvSpPr>
          <p:nvPr/>
        </p:nvSpPr>
        <p:spPr bwMode="auto">
          <a:xfrm>
            <a:off x="4284297" y="2673009"/>
            <a:ext cx="6096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54" name="Line 25"/>
          <p:cNvSpPr>
            <a:spLocks noChangeShapeType="1"/>
          </p:cNvSpPr>
          <p:nvPr/>
        </p:nvSpPr>
        <p:spPr bwMode="auto">
          <a:xfrm>
            <a:off x="5987764" y="2673009"/>
            <a:ext cx="6096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55" name="Line 26"/>
          <p:cNvSpPr>
            <a:spLocks noChangeShapeType="1"/>
          </p:cNvSpPr>
          <p:nvPr/>
        </p:nvSpPr>
        <p:spPr bwMode="auto">
          <a:xfrm>
            <a:off x="7693915" y="2644295"/>
            <a:ext cx="6096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3" name="TextBox 2"/>
          <p:cNvSpPr txBox="1"/>
          <p:nvPr/>
        </p:nvSpPr>
        <p:spPr>
          <a:xfrm>
            <a:off x="678181" y="4218057"/>
            <a:ext cx="1493519" cy="353943"/>
          </a:xfrm>
          <a:prstGeom prst="rect">
            <a:avLst/>
          </a:prstGeom>
          <a:noFill/>
        </p:spPr>
        <p:txBody>
          <a:bodyPr wrap="square" rtlCol="0">
            <a:spAutoFit/>
          </a:bodyPr>
          <a:lstStyle/>
          <a:p>
            <a:r>
              <a:rPr lang="en-US" sz="1700" dirty="0" err="1">
                <a:solidFill>
                  <a:srgbClr val="0033CC"/>
                </a:solidFill>
              </a:rPr>
              <a:t>enqueue</a:t>
            </a:r>
            <a:r>
              <a:rPr lang="en-US" sz="1700" dirty="0">
                <a:solidFill>
                  <a:srgbClr val="0033CC"/>
                </a:solidFill>
              </a:rPr>
              <a:t>(Q, A)</a:t>
            </a:r>
          </a:p>
        </p:txBody>
      </p:sp>
      <p:sp>
        <p:nvSpPr>
          <p:cNvPr id="57" name="Rectangle 2"/>
          <p:cNvSpPr>
            <a:spLocks noChangeArrowheads="1"/>
          </p:cNvSpPr>
          <p:nvPr/>
        </p:nvSpPr>
        <p:spPr bwMode="auto">
          <a:xfrm>
            <a:off x="76200" y="2675704"/>
            <a:ext cx="609600" cy="1447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TW" altLang="zh-TW" sz="2000" dirty="0">
              <a:ea typeface="新細明體" pitchFamily="18" charset="-120"/>
            </a:endParaRPr>
          </a:p>
          <a:p>
            <a:pPr algn="ctr"/>
            <a:endParaRPr kumimoji="1" lang="zh-TW" altLang="zh-TW" sz="2000" dirty="0">
              <a:ea typeface="新細明體" pitchFamily="18" charset="-120"/>
            </a:endParaRPr>
          </a:p>
          <a:p>
            <a:pPr algn="ctr"/>
            <a:endParaRPr kumimoji="1" lang="zh-TW" altLang="zh-TW" sz="2000" dirty="0">
              <a:ea typeface="新細明體" pitchFamily="18" charset="-120"/>
            </a:endParaRPr>
          </a:p>
          <a:p>
            <a:pPr algn="ctr"/>
            <a:endParaRPr kumimoji="1" lang="en-US" altLang="zh-TW" sz="2000" dirty="0">
              <a:ea typeface="新細明體" pitchFamily="18" charset="-120"/>
            </a:endParaRPr>
          </a:p>
        </p:txBody>
      </p:sp>
      <p:sp>
        <p:nvSpPr>
          <p:cNvPr id="58" name="TextBox 57"/>
          <p:cNvSpPr txBox="1"/>
          <p:nvPr/>
        </p:nvSpPr>
        <p:spPr>
          <a:xfrm>
            <a:off x="2362200" y="4191000"/>
            <a:ext cx="1493519" cy="353943"/>
          </a:xfrm>
          <a:prstGeom prst="rect">
            <a:avLst/>
          </a:prstGeom>
          <a:noFill/>
        </p:spPr>
        <p:txBody>
          <a:bodyPr wrap="square" rtlCol="0">
            <a:spAutoFit/>
          </a:bodyPr>
          <a:lstStyle/>
          <a:p>
            <a:r>
              <a:rPr lang="en-US" sz="1700" dirty="0" err="1">
                <a:solidFill>
                  <a:srgbClr val="0033CC"/>
                </a:solidFill>
              </a:rPr>
              <a:t>enqueue</a:t>
            </a:r>
            <a:r>
              <a:rPr lang="en-US" sz="1700" dirty="0">
                <a:solidFill>
                  <a:srgbClr val="0033CC"/>
                </a:solidFill>
              </a:rPr>
              <a:t>(Q, B)</a:t>
            </a:r>
          </a:p>
        </p:txBody>
      </p:sp>
      <p:sp>
        <p:nvSpPr>
          <p:cNvPr id="59" name="TextBox 58"/>
          <p:cNvSpPr txBox="1"/>
          <p:nvPr/>
        </p:nvSpPr>
        <p:spPr>
          <a:xfrm>
            <a:off x="4038600" y="4218057"/>
            <a:ext cx="1493519" cy="353943"/>
          </a:xfrm>
          <a:prstGeom prst="rect">
            <a:avLst/>
          </a:prstGeom>
          <a:noFill/>
        </p:spPr>
        <p:txBody>
          <a:bodyPr wrap="square" rtlCol="0">
            <a:spAutoFit/>
          </a:bodyPr>
          <a:lstStyle/>
          <a:p>
            <a:r>
              <a:rPr lang="en-US" sz="1700" dirty="0" err="1">
                <a:solidFill>
                  <a:srgbClr val="0033CC"/>
                </a:solidFill>
              </a:rPr>
              <a:t>enqueue</a:t>
            </a:r>
            <a:r>
              <a:rPr lang="en-US" sz="1700" dirty="0">
                <a:solidFill>
                  <a:srgbClr val="0033CC"/>
                </a:solidFill>
              </a:rPr>
              <a:t>(Q, C)</a:t>
            </a:r>
          </a:p>
        </p:txBody>
      </p:sp>
      <p:sp>
        <p:nvSpPr>
          <p:cNvPr id="60" name="TextBox 59"/>
          <p:cNvSpPr txBox="1"/>
          <p:nvPr/>
        </p:nvSpPr>
        <p:spPr>
          <a:xfrm>
            <a:off x="5821681" y="4218057"/>
            <a:ext cx="1493519" cy="353943"/>
          </a:xfrm>
          <a:prstGeom prst="rect">
            <a:avLst/>
          </a:prstGeom>
          <a:noFill/>
        </p:spPr>
        <p:txBody>
          <a:bodyPr wrap="square" rtlCol="0">
            <a:spAutoFit/>
          </a:bodyPr>
          <a:lstStyle/>
          <a:p>
            <a:r>
              <a:rPr lang="en-US" sz="1700" dirty="0">
                <a:solidFill>
                  <a:srgbClr val="0033CC"/>
                </a:solidFill>
              </a:rPr>
              <a:t>dequeue(Q)</a:t>
            </a:r>
          </a:p>
        </p:txBody>
      </p:sp>
      <p:sp>
        <p:nvSpPr>
          <p:cNvPr id="61" name="TextBox 60"/>
          <p:cNvSpPr txBox="1"/>
          <p:nvPr/>
        </p:nvSpPr>
        <p:spPr>
          <a:xfrm>
            <a:off x="7543800" y="4191000"/>
            <a:ext cx="1493519" cy="353943"/>
          </a:xfrm>
          <a:prstGeom prst="rect">
            <a:avLst/>
          </a:prstGeom>
          <a:noFill/>
        </p:spPr>
        <p:txBody>
          <a:bodyPr wrap="square" rtlCol="0">
            <a:spAutoFit/>
          </a:bodyPr>
          <a:lstStyle/>
          <a:p>
            <a:r>
              <a:rPr lang="en-US" sz="1700" dirty="0" err="1">
                <a:solidFill>
                  <a:srgbClr val="0033CC"/>
                </a:solidFill>
              </a:rPr>
              <a:t>enqueue</a:t>
            </a:r>
            <a:r>
              <a:rPr lang="en-US" sz="1700" dirty="0">
                <a:solidFill>
                  <a:srgbClr val="0033CC"/>
                </a:solidFill>
              </a:rPr>
              <a:t>(Q, E)</a:t>
            </a:r>
          </a:p>
        </p:txBody>
      </p:sp>
    </p:spTree>
    <p:extLst>
      <p:ext uri="{BB962C8B-B14F-4D97-AF65-F5344CB8AC3E}">
        <p14:creationId xmlns:p14="http://schemas.microsoft.com/office/powerpoint/2010/main" val="188702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8"/>
                                        </p:tgtEl>
                                        <p:attrNameLst>
                                          <p:attrName>style.visibility</p:attrName>
                                        </p:attrNameLst>
                                      </p:cBhvr>
                                      <p:to>
                                        <p:strVal val="visible"/>
                                      </p:to>
                                    </p:set>
                                    <p:anim calcmode="lin" valueType="num">
                                      <p:cBhvr additive="base">
                                        <p:cTn id="13" dur="500" fill="hold"/>
                                        <p:tgtEl>
                                          <p:spTgt spid="58"/>
                                        </p:tgtEl>
                                        <p:attrNameLst>
                                          <p:attrName>ppt_x</p:attrName>
                                        </p:attrNameLst>
                                      </p:cBhvr>
                                      <p:tavLst>
                                        <p:tav tm="0">
                                          <p:val>
                                            <p:strVal val="#ppt_x"/>
                                          </p:val>
                                        </p:tav>
                                        <p:tav tm="100000">
                                          <p:val>
                                            <p:strVal val="#ppt_x"/>
                                          </p:val>
                                        </p:tav>
                                      </p:tavLst>
                                    </p:anim>
                                    <p:anim calcmode="lin" valueType="num">
                                      <p:cBhvr additive="base">
                                        <p:cTn id="1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fill="hold"/>
                                        <p:tgtEl>
                                          <p:spTgt spid="60"/>
                                        </p:tgtEl>
                                        <p:attrNameLst>
                                          <p:attrName>ppt_x</p:attrName>
                                        </p:attrNameLst>
                                      </p:cBhvr>
                                      <p:tavLst>
                                        <p:tav tm="0">
                                          <p:val>
                                            <p:strVal val="#ppt_x"/>
                                          </p:val>
                                        </p:tav>
                                        <p:tav tm="100000">
                                          <p:val>
                                            <p:strVal val="#ppt_x"/>
                                          </p:val>
                                        </p:tav>
                                      </p:tavLst>
                                    </p:anim>
                                    <p:anim calcmode="lin" valueType="num">
                                      <p:cBhvr additive="base">
                                        <p:cTn id="2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anim calcmode="lin" valueType="num">
                                      <p:cBhvr additive="base">
                                        <p:cTn id="31" dur="500" fill="hold"/>
                                        <p:tgtEl>
                                          <p:spTgt spid="61"/>
                                        </p:tgtEl>
                                        <p:attrNameLst>
                                          <p:attrName>ppt_x</p:attrName>
                                        </p:attrNameLst>
                                      </p:cBhvr>
                                      <p:tavLst>
                                        <p:tav tm="0">
                                          <p:val>
                                            <p:strVal val="#ppt_x"/>
                                          </p:val>
                                        </p:tav>
                                        <p:tav tm="100000">
                                          <p:val>
                                            <p:strVal val="#ppt_x"/>
                                          </p:val>
                                        </p:tav>
                                      </p:tavLst>
                                    </p:anim>
                                    <p:anim calcmode="lin" valueType="num">
                                      <p:cBhvr additive="base">
                                        <p:cTn id="3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8" grpId="0"/>
      <p:bldP spid="59" grpId="0"/>
      <p:bldP spid="60" grpId="0"/>
      <p:bldP spid="61"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0" y="0"/>
            <a:ext cx="9144000" cy="838200"/>
          </a:xfrm>
        </p:spPr>
        <p:txBody>
          <a:bodyPr/>
          <a:lstStyle/>
          <a:p>
            <a:r>
              <a:rPr lang="en-US" altLang="en-US" dirty="0"/>
              <a:t>Queues</a:t>
            </a:r>
          </a:p>
        </p:txBody>
      </p:sp>
      <p:sp>
        <p:nvSpPr>
          <p:cNvPr id="22532" name="Rectangle 3"/>
          <p:cNvSpPr>
            <a:spLocks noGrp="1" noChangeArrowheads="1"/>
          </p:cNvSpPr>
          <p:nvPr>
            <p:ph type="body" idx="1"/>
          </p:nvPr>
        </p:nvSpPr>
        <p:spPr>
          <a:xfrm>
            <a:off x="0" y="838200"/>
            <a:ext cx="9144000" cy="5410200"/>
          </a:xfrm>
        </p:spPr>
        <p:txBody>
          <a:bodyPr/>
          <a:lstStyle/>
          <a:p>
            <a:r>
              <a:rPr lang="en-US" altLang="en-US" sz="2100" dirty="0">
                <a:latin typeface="Times" panose="02020603050405020304" pitchFamily="18" charset="0"/>
                <a:cs typeface="Times" panose="02020603050405020304" pitchFamily="18" charset="0"/>
              </a:rPr>
              <a:t>What are some applications of queues?</a:t>
            </a:r>
          </a:p>
          <a:p>
            <a:pPr lvl="1"/>
            <a:r>
              <a:rPr lang="en-US" altLang="en-US" sz="2100" dirty="0">
                <a:latin typeface="Times" panose="02020603050405020304" pitchFamily="18" charset="0"/>
                <a:cs typeface="Times" panose="02020603050405020304" pitchFamily="18" charset="0"/>
              </a:rPr>
              <a:t>Round-robin scheduling in processors</a:t>
            </a:r>
          </a:p>
          <a:p>
            <a:pPr lvl="1"/>
            <a:r>
              <a:rPr lang="en-US" altLang="en-US" sz="2100" dirty="0" err="1">
                <a:latin typeface="Times" panose="02020603050405020304" pitchFamily="18" charset="0"/>
                <a:cs typeface="Times" panose="02020603050405020304" pitchFamily="18" charset="0"/>
              </a:rPr>
              <a:t>Input/Output</a:t>
            </a:r>
            <a:r>
              <a:rPr lang="en-US" altLang="en-US" sz="2100" dirty="0">
                <a:latin typeface="Times" panose="02020603050405020304" pitchFamily="18" charset="0"/>
                <a:cs typeface="Times" panose="02020603050405020304" pitchFamily="18" charset="0"/>
              </a:rPr>
              <a:t> processing</a:t>
            </a:r>
          </a:p>
          <a:p>
            <a:pPr lvl="1"/>
            <a:r>
              <a:rPr lang="en-US" altLang="en-US" sz="2100" dirty="0">
                <a:latin typeface="Times" panose="02020603050405020304" pitchFamily="18" charset="0"/>
                <a:cs typeface="Times" panose="02020603050405020304" pitchFamily="18" charset="0"/>
              </a:rPr>
              <a:t>Queueing of packets for delivery in networks</a:t>
            </a:r>
          </a:p>
          <a:p>
            <a:pPr marL="0" indent="0">
              <a:buNone/>
            </a:pPr>
            <a:endParaRPr lang="en-US" altLang="en-US" sz="2100" dirty="0">
              <a:latin typeface="Times" panose="02020603050405020304" pitchFamily="18" charset="0"/>
              <a:cs typeface="Times" panose="02020603050405020304" pitchFamily="18" charset="0"/>
            </a:endParaRPr>
          </a:p>
          <a:p>
            <a:pPr lvl="1"/>
            <a:endParaRPr lang="en-US" altLang="en-US" sz="2100" dirty="0">
              <a:latin typeface="Times" panose="02020603050405020304" pitchFamily="18" charset="0"/>
              <a:cs typeface="Times" panose="02020603050405020304" pitchFamily="18" charset="0"/>
            </a:endParaRPr>
          </a:p>
          <a:p>
            <a:pPr lvl="1"/>
            <a:endParaRPr lang="en-US" altLang="en-US" sz="21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8590249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a:t>Example</a:t>
            </a:r>
          </a:p>
        </p:txBody>
      </p:sp>
      <p:sp>
        <p:nvSpPr>
          <p:cNvPr id="3" name="TextBox 2"/>
          <p:cNvSpPr txBox="1"/>
          <p:nvPr/>
        </p:nvSpPr>
        <p:spPr>
          <a:xfrm>
            <a:off x="3276600" y="4233"/>
            <a:ext cx="609600" cy="553998"/>
          </a:xfrm>
          <a:prstGeom prst="rect">
            <a:avLst/>
          </a:prstGeom>
          <a:noFill/>
        </p:spPr>
        <p:txBody>
          <a:bodyPr wrap="square" rtlCol="0">
            <a:spAutoFit/>
          </a:bodyPr>
          <a:lstStyle/>
          <a:p>
            <a:r>
              <a:rPr lang="en-US" sz="3000" dirty="0"/>
              <a:t>-</a:t>
            </a:r>
          </a:p>
        </p:txBody>
      </p:sp>
      <p:graphicFrame>
        <p:nvGraphicFramePr>
          <p:cNvPr id="4" name="Table 3"/>
          <p:cNvGraphicFramePr>
            <a:graphicFrameLocks noGrp="1"/>
          </p:cNvGraphicFramePr>
          <p:nvPr/>
        </p:nvGraphicFramePr>
        <p:xfrm>
          <a:off x="152400" y="914400"/>
          <a:ext cx="8839201" cy="5852160"/>
        </p:xfrm>
        <a:graphic>
          <a:graphicData uri="http://schemas.openxmlformats.org/drawingml/2006/table">
            <a:tbl>
              <a:tblPr firstRow="1" bandRow="1">
                <a:tableStyleId>{5C22544A-7EE6-4342-B048-85BDC9FD1C3A}</a:tableStyleId>
              </a:tblPr>
              <a:tblGrid>
                <a:gridCol w="642851">
                  <a:extLst>
                    <a:ext uri="{9D8B030D-6E8A-4147-A177-3AD203B41FA5}">
                      <a16:colId xmlns:a16="http://schemas.microsoft.com/office/drawing/2014/main" val="2819661692"/>
                    </a:ext>
                  </a:extLst>
                </a:gridCol>
                <a:gridCol w="1848197">
                  <a:extLst>
                    <a:ext uri="{9D8B030D-6E8A-4147-A177-3AD203B41FA5}">
                      <a16:colId xmlns:a16="http://schemas.microsoft.com/office/drawing/2014/main" val="4071321038"/>
                    </a:ext>
                  </a:extLst>
                </a:gridCol>
                <a:gridCol w="2330335">
                  <a:extLst>
                    <a:ext uri="{9D8B030D-6E8A-4147-A177-3AD203B41FA5}">
                      <a16:colId xmlns:a16="http://schemas.microsoft.com/office/drawing/2014/main" val="929382624"/>
                    </a:ext>
                  </a:extLst>
                </a:gridCol>
                <a:gridCol w="4017818">
                  <a:extLst>
                    <a:ext uri="{9D8B030D-6E8A-4147-A177-3AD203B41FA5}">
                      <a16:colId xmlns:a16="http://schemas.microsoft.com/office/drawing/2014/main" val="533987750"/>
                    </a:ext>
                  </a:extLst>
                </a:gridCol>
              </a:tblGrid>
              <a:tr h="314325">
                <a:tc>
                  <a:txBody>
                    <a:bodyPr/>
                    <a:lstStyle/>
                    <a:p>
                      <a:endParaRPr lang="en-US" sz="1800" dirty="0"/>
                    </a:p>
                  </a:txBody>
                  <a:tcPr/>
                </a:tc>
                <a:tc>
                  <a:txBody>
                    <a:bodyPr/>
                    <a:lstStyle/>
                    <a:p>
                      <a:r>
                        <a:rPr lang="en-US" sz="1800" dirty="0"/>
                        <a:t>Operation</a:t>
                      </a:r>
                    </a:p>
                  </a:txBody>
                  <a:tcPr/>
                </a:tc>
                <a:tc>
                  <a:txBody>
                    <a:bodyPr/>
                    <a:lstStyle/>
                    <a:p>
                      <a:r>
                        <a:rPr lang="en-US" sz="1800" dirty="0"/>
                        <a:t>Output</a:t>
                      </a:r>
                    </a:p>
                  </a:txBody>
                  <a:tcPr/>
                </a:tc>
                <a:tc>
                  <a:txBody>
                    <a:bodyPr/>
                    <a:lstStyle/>
                    <a:p>
                      <a:r>
                        <a:rPr lang="en-US" sz="1800" dirty="0"/>
                        <a:t>Queue</a:t>
                      </a:r>
                      <a:r>
                        <a:rPr lang="en-US" sz="1800" baseline="0" dirty="0"/>
                        <a:t> Q</a:t>
                      </a:r>
                      <a:endParaRPr lang="en-US" sz="1800" dirty="0"/>
                    </a:p>
                  </a:txBody>
                  <a:tcPr/>
                </a:tc>
                <a:extLst>
                  <a:ext uri="{0D108BD9-81ED-4DB2-BD59-A6C34878D82A}">
                    <a16:rowId xmlns:a16="http://schemas.microsoft.com/office/drawing/2014/main" val="3173795321"/>
                  </a:ext>
                </a:extLst>
              </a:tr>
              <a:tr h="314325">
                <a:tc>
                  <a:txBody>
                    <a:bodyPr/>
                    <a:lstStyle/>
                    <a:p>
                      <a:r>
                        <a:rPr lang="en-US" sz="1800" dirty="0">
                          <a:latin typeface="Courier"/>
                        </a:rPr>
                        <a:t>1</a:t>
                      </a:r>
                    </a:p>
                  </a:txBody>
                  <a:tcPr/>
                </a:tc>
                <a:tc>
                  <a:txBody>
                    <a:bodyPr/>
                    <a:lstStyle/>
                    <a:p>
                      <a:r>
                        <a:rPr lang="en-US" sz="1800" dirty="0" err="1">
                          <a:latin typeface="Courier"/>
                        </a:rPr>
                        <a:t>enqueue</a:t>
                      </a:r>
                      <a:r>
                        <a:rPr lang="en-US" sz="1800" dirty="0">
                          <a:latin typeface="Courier"/>
                        </a:rPr>
                        <a:t>(5)</a:t>
                      </a:r>
                    </a:p>
                  </a:txBody>
                  <a:tcPr/>
                </a:tc>
                <a:tc>
                  <a:txBody>
                    <a:bodyPr/>
                    <a:lstStyle/>
                    <a:p>
                      <a:endParaRPr lang="en-US" sz="1800"/>
                    </a:p>
                  </a:txBody>
                  <a:tcPr/>
                </a:tc>
                <a:tc>
                  <a:txBody>
                    <a:bodyPr/>
                    <a:lstStyle/>
                    <a:p>
                      <a:endParaRPr lang="en-US" sz="1800"/>
                    </a:p>
                  </a:txBody>
                  <a:tcPr/>
                </a:tc>
                <a:extLst>
                  <a:ext uri="{0D108BD9-81ED-4DB2-BD59-A6C34878D82A}">
                    <a16:rowId xmlns:a16="http://schemas.microsoft.com/office/drawing/2014/main" val="2299226043"/>
                  </a:ext>
                </a:extLst>
              </a:tr>
              <a:tr h="314325">
                <a:tc>
                  <a:txBody>
                    <a:bodyPr/>
                    <a:lstStyle/>
                    <a:p>
                      <a:r>
                        <a:rPr lang="en-US" sz="1800" dirty="0">
                          <a:latin typeface="Courier"/>
                        </a:rPr>
                        <a:t>2</a:t>
                      </a:r>
                    </a:p>
                  </a:txBody>
                  <a:tcPr/>
                </a:tc>
                <a:tc>
                  <a:txBody>
                    <a:bodyPr/>
                    <a:lstStyle/>
                    <a:p>
                      <a:r>
                        <a:rPr lang="en-US" sz="1800" dirty="0" err="1">
                          <a:latin typeface="Courier"/>
                        </a:rPr>
                        <a:t>enqueue</a:t>
                      </a:r>
                      <a:r>
                        <a:rPr lang="en-US" sz="1800" dirty="0">
                          <a:latin typeface="Courier"/>
                        </a:rPr>
                        <a:t>(Q,3)</a:t>
                      </a:r>
                    </a:p>
                  </a:txBody>
                  <a:tcPr/>
                </a:tc>
                <a:tc>
                  <a:txBody>
                    <a:bodyPr/>
                    <a:lstStyle/>
                    <a:p>
                      <a:endParaRPr lang="en-US" sz="1800"/>
                    </a:p>
                  </a:txBody>
                  <a:tcPr/>
                </a:tc>
                <a:tc>
                  <a:txBody>
                    <a:bodyPr/>
                    <a:lstStyle/>
                    <a:p>
                      <a:endParaRPr lang="en-US" sz="1800" dirty="0"/>
                    </a:p>
                  </a:txBody>
                  <a:tcPr/>
                </a:tc>
                <a:extLst>
                  <a:ext uri="{0D108BD9-81ED-4DB2-BD59-A6C34878D82A}">
                    <a16:rowId xmlns:a16="http://schemas.microsoft.com/office/drawing/2014/main" val="3108373163"/>
                  </a:ext>
                </a:extLst>
              </a:tr>
              <a:tr h="314325">
                <a:tc>
                  <a:txBody>
                    <a:bodyPr/>
                    <a:lstStyle/>
                    <a:p>
                      <a:r>
                        <a:rPr lang="en-US" sz="1800" dirty="0">
                          <a:latin typeface="Courier"/>
                        </a:rPr>
                        <a:t>3</a:t>
                      </a:r>
                    </a:p>
                  </a:txBody>
                  <a:tcPr/>
                </a:tc>
                <a:tc>
                  <a:txBody>
                    <a:bodyPr/>
                    <a:lstStyle/>
                    <a:p>
                      <a:r>
                        <a:rPr lang="en-US" sz="1800" dirty="0" err="1">
                          <a:latin typeface="Courier"/>
                        </a:rPr>
                        <a:t>dequeue</a:t>
                      </a:r>
                      <a:r>
                        <a:rPr lang="en-US" sz="1800" dirty="0">
                          <a:latin typeface="Courier"/>
                        </a:rPr>
                        <a:t>(Q)</a:t>
                      </a:r>
                    </a:p>
                  </a:txBody>
                  <a:tcPr/>
                </a:tc>
                <a:tc>
                  <a:txBody>
                    <a:bodyPr/>
                    <a:lstStyle/>
                    <a:p>
                      <a:endParaRPr lang="en-US" sz="1800"/>
                    </a:p>
                  </a:txBody>
                  <a:tcPr/>
                </a:tc>
                <a:tc>
                  <a:txBody>
                    <a:bodyPr/>
                    <a:lstStyle/>
                    <a:p>
                      <a:endParaRPr lang="en-US" sz="1800"/>
                    </a:p>
                  </a:txBody>
                  <a:tcPr/>
                </a:tc>
                <a:extLst>
                  <a:ext uri="{0D108BD9-81ED-4DB2-BD59-A6C34878D82A}">
                    <a16:rowId xmlns:a16="http://schemas.microsoft.com/office/drawing/2014/main" val="3668822298"/>
                  </a:ext>
                </a:extLst>
              </a:tr>
              <a:tr h="314325">
                <a:tc>
                  <a:txBody>
                    <a:bodyPr/>
                    <a:lstStyle/>
                    <a:p>
                      <a:r>
                        <a:rPr lang="en-US" sz="1800" dirty="0">
                          <a:latin typeface="Courier"/>
                        </a:rPr>
                        <a:t>4</a:t>
                      </a:r>
                    </a:p>
                  </a:txBody>
                  <a:tcPr/>
                </a:tc>
                <a:tc>
                  <a:txBody>
                    <a:bodyPr/>
                    <a:lstStyle/>
                    <a:p>
                      <a:r>
                        <a:rPr lang="en-US" sz="1800" dirty="0" err="1">
                          <a:latin typeface="Courier"/>
                        </a:rPr>
                        <a:t>enqueue</a:t>
                      </a:r>
                      <a:r>
                        <a:rPr lang="en-US" sz="1800" dirty="0">
                          <a:latin typeface="Courier"/>
                        </a:rPr>
                        <a:t>(Q,7)</a:t>
                      </a:r>
                    </a:p>
                  </a:txBody>
                  <a:tcPr/>
                </a:tc>
                <a:tc>
                  <a:txBody>
                    <a:bodyPr/>
                    <a:lstStyle/>
                    <a:p>
                      <a:endParaRPr lang="en-US" sz="1800"/>
                    </a:p>
                  </a:txBody>
                  <a:tcPr/>
                </a:tc>
                <a:tc>
                  <a:txBody>
                    <a:bodyPr/>
                    <a:lstStyle/>
                    <a:p>
                      <a:endParaRPr lang="en-US" sz="1800"/>
                    </a:p>
                  </a:txBody>
                  <a:tcPr/>
                </a:tc>
                <a:extLst>
                  <a:ext uri="{0D108BD9-81ED-4DB2-BD59-A6C34878D82A}">
                    <a16:rowId xmlns:a16="http://schemas.microsoft.com/office/drawing/2014/main" val="3129329477"/>
                  </a:ext>
                </a:extLst>
              </a:tr>
              <a:tr h="314325">
                <a:tc>
                  <a:txBody>
                    <a:bodyPr/>
                    <a:lstStyle/>
                    <a:p>
                      <a:r>
                        <a:rPr lang="en-US" sz="1800" dirty="0">
                          <a:latin typeface="Courier"/>
                        </a:rPr>
                        <a:t>5</a:t>
                      </a:r>
                    </a:p>
                  </a:txBody>
                  <a:tcPr/>
                </a:tc>
                <a:tc>
                  <a:txBody>
                    <a:bodyPr/>
                    <a:lstStyle/>
                    <a:p>
                      <a:r>
                        <a:rPr lang="en-US" sz="1800" dirty="0" err="1">
                          <a:latin typeface="Courier"/>
                        </a:rPr>
                        <a:t>dequeue</a:t>
                      </a:r>
                      <a:r>
                        <a:rPr lang="en-US" sz="1800" dirty="0">
                          <a:latin typeface="Courier"/>
                        </a:rPr>
                        <a:t>(Q)</a:t>
                      </a:r>
                    </a:p>
                  </a:txBody>
                  <a:tcPr/>
                </a:tc>
                <a:tc>
                  <a:txBody>
                    <a:bodyPr/>
                    <a:lstStyle/>
                    <a:p>
                      <a:endParaRPr lang="en-US" sz="1800"/>
                    </a:p>
                  </a:txBody>
                  <a:tcPr/>
                </a:tc>
                <a:tc>
                  <a:txBody>
                    <a:bodyPr/>
                    <a:lstStyle/>
                    <a:p>
                      <a:endParaRPr lang="en-US" sz="1800"/>
                    </a:p>
                  </a:txBody>
                  <a:tcPr/>
                </a:tc>
                <a:extLst>
                  <a:ext uri="{0D108BD9-81ED-4DB2-BD59-A6C34878D82A}">
                    <a16:rowId xmlns:a16="http://schemas.microsoft.com/office/drawing/2014/main" val="337220059"/>
                  </a:ext>
                </a:extLst>
              </a:tr>
              <a:tr h="314325">
                <a:tc>
                  <a:txBody>
                    <a:bodyPr/>
                    <a:lstStyle/>
                    <a:p>
                      <a:r>
                        <a:rPr lang="en-US" sz="1800" dirty="0">
                          <a:latin typeface="Courier"/>
                        </a:rPr>
                        <a:t>6</a:t>
                      </a:r>
                    </a:p>
                  </a:txBody>
                  <a:tcPr/>
                </a:tc>
                <a:tc>
                  <a:txBody>
                    <a:bodyPr/>
                    <a:lstStyle/>
                    <a:p>
                      <a:r>
                        <a:rPr lang="en-US" sz="1800" dirty="0">
                          <a:latin typeface="Courier"/>
                        </a:rPr>
                        <a:t>front(Q)</a:t>
                      </a:r>
                    </a:p>
                  </a:txBody>
                  <a:tcPr/>
                </a:tc>
                <a:tc>
                  <a:txBody>
                    <a:bodyPr/>
                    <a:lstStyle/>
                    <a:p>
                      <a:endParaRPr lang="en-US" sz="1800"/>
                    </a:p>
                  </a:txBody>
                  <a:tcPr/>
                </a:tc>
                <a:tc>
                  <a:txBody>
                    <a:bodyPr/>
                    <a:lstStyle/>
                    <a:p>
                      <a:endParaRPr lang="en-US" sz="1800"/>
                    </a:p>
                  </a:txBody>
                  <a:tcPr/>
                </a:tc>
                <a:extLst>
                  <a:ext uri="{0D108BD9-81ED-4DB2-BD59-A6C34878D82A}">
                    <a16:rowId xmlns:a16="http://schemas.microsoft.com/office/drawing/2014/main" val="1564805207"/>
                  </a:ext>
                </a:extLst>
              </a:tr>
              <a:tr h="314325">
                <a:tc>
                  <a:txBody>
                    <a:bodyPr/>
                    <a:lstStyle/>
                    <a:p>
                      <a:r>
                        <a:rPr lang="en-US" sz="1800" dirty="0">
                          <a:latin typeface="Courier"/>
                        </a:rPr>
                        <a:t>7</a:t>
                      </a:r>
                    </a:p>
                  </a:txBody>
                  <a:tcPr/>
                </a:tc>
                <a:tc>
                  <a:txBody>
                    <a:bodyPr/>
                    <a:lstStyle/>
                    <a:p>
                      <a:r>
                        <a:rPr lang="en-US" sz="1800" dirty="0" err="1">
                          <a:latin typeface="Courier"/>
                        </a:rPr>
                        <a:t>dequeue</a:t>
                      </a:r>
                      <a:r>
                        <a:rPr lang="en-US" sz="1800" dirty="0">
                          <a:latin typeface="Courier"/>
                        </a:rPr>
                        <a:t>(Q)</a:t>
                      </a:r>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897789687"/>
                  </a:ext>
                </a:extLst>
              </a:tr>
              <a:tr h="314325">
                <a:tc>
                  <a:txBody>
                    <a:bodyPr/>
                    <a:lstStyle/>
                    <a:p>
                      <a:r>
                        <a:rPr lang="en-US" sz="1800" dirty="0">
                          <a:latin typeface="Courier"/>
                        </a:rPr>
                        <a:t>8</a:t>
                      </a:r>
                    </a:p>
                  </a:txBody>
                  <a:tcPr/>
                </a:tc>
                <a:tc>
                  <a:txBody>
                    <a:bodyPr/>
                    <a:lstStyle/>
                    <a:p>
                      <a:r>
                        <a:rPr lang="en-US" sz="1800" dirty="0" err="1">
                          <a:latin typeface="Courier"/>
                        </a:rPr>
                        <a:t>dequeue</a:t>
                      </a:r>
                      <a:r>
                        <a:rPr lang="en-US" sz="1800" dirty="0">
                          <a:latin typeface="Courier"/>
                        </a:rPr>
                        <a:t>(Q)</a:t>
                      </a:r>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409064878"/>
                  </a:ext>
                </a:extLst>
              </a:tr>
              <a:tr h="314325">
                <a:tc>
                  <a:txBody>
                    <a:bodyPr/>
                    <a:lstStyle/>
                    <a:p>
                      <a:r>
                        <a:rPr lang="en-US" sz="1800" dirty="0">
                          <a:latin typeface="Courier"/>
                        </a:rPr>
                        <a:t>9</a:t>
                      </a:r>
                    </a:p>
                  </a:txBody>
                  <a:tcPr/>
                </a:tc>
                <a:tc>
                  <a:txBody>
                    <a:bodyPr/>
                    <a:lstStyle/>
                    <a:p>
                      <a:r>
                        <a:rPr lang="en-US" sz="1800" dirty="0">
                          <a:latin typeface="Courier"/>
                        </a:rPr>
                        <a:t>isEmpty(Q)</a:t>
                      </a:r>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847382735"/>
                  </a:ext>
                </a:extLst>
              </a:tr>
              <a:tr h="314325">
                <a:tc>
                  <a:txBody>
                    <a:bodyPr/>
                    <a:lstStyle/>
                    <a:p>
                      <a:r>
                        <a:rPr lang="en-US" sz="1800" dirty="0">
                          <a:latin typeface="Courier"/>
                        </a:rPr>
                        <a:t>10</a:t>
                      </a:r>
                    </a:p>
                  </a:txBody>
                  <a:tcPr/>
                </a:tc>
                <a:tc>
                  <a:txBody>
                    <a:bodyPr/>
                    <a:lstStyle/>
                    <a:p>
                      <a:r>
                        <a:rPr lang="en-US" sz="1800" dirty="0">
                          <a:latin typeface="Courier"/>
                        </a:rPr>
                        <a:t>size(Q)</a:t>
                      </a:r>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264800726"/>
                  </a:ext>
                </a:extLst>
              </a:tr>
              <a:tr h="314325">
                <a:tc>
                  <a:txBody>
                    <a:bodyPr/>
                    <a:lstStyle/>
                    <a:p>
                      <a:r>
                        <a:rPr lang="en-US" sz="1800" dirty="0">
                          <a:latin typeface="Courier"/>
                        </a:rPr>
                        <a:t>11</a:t>
                      </a:r>
                    </a:p>
                  </a:txBody>
                  <a:tcPr/>
                </a:tc>
                <a:tc>
                  <a:txBody>
                    <a:bodyPr/>
                    <a:lstStyle/>
                    <a:p>
                      <a:r>
                        <a:rPr lang="en-US" sz="1800" dirty="0" err="1">
                          <a:latin typeface="Courier"/>
                        </a:rPr>
                        <a:t>enqueue</a:t>
                      </a:r>
                      <a:r>
                        <a:rPr lang="en-US" sz="1800" dirty="0">
                          <a:latin typeface="Courier"/>
                        </a:rPr>
                        <a:t>(Q,9)</a:t>
                      </a:r>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412953240"/>
                  </a:ext>
                </a:extLst>
              </a:tr>
              <a:tr h="314325">
                <a:tc>
                  <a:txBody>
                    <a:bodyPr/>
                    <a:lstStyle/>
                    <a:p>
                      <a:r>
                        <a:rPr lang="en-US" sz="1800" dirty="0">
                          <a:latin typeface="Courier"/>
                        </a:rPr>
                        <a:t>12</a:t>
                      </a:r>
                    </a:p>
                  </a:txBody>
                  <a:tcPr/>
                </a:tc>
                <a:tc>
                  <a:txBody>
                    <a:bodyPr/>
                    <a:lstStyle/>
                    <a:p>
                      <a:r>
                        <a:rPr lang="en-US" sz="1800" dirty="0" err="1">
                          <a:latin typeface="Courier"/>
                        </a:rPr>
                        <a:t>enqueue</a:t>
                      </a:r>
                      <a:r>
                        <a:rPr lang="en-US" sz="1800" dirty="0">
                          <a:latin typeface="Courier"/>
                        </a:rPr>
                        <a:t>(Q,7)</a:t>
                      </a:r>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2420510145"/>
                  </a:ext>
                </a:extLst>
              </a:tr>
              <a:tr h="314325">
                <a:tc>
                  <a:txBody>
                    <a:bodyPr/>
                    <a:lstStyle/>
                    <a:p>
                      <a:r>
                        <a:rPr lang="en-US" sz="1800" dirty="0">
                          <a:latin typeface="Courier"/>
                        </a:rPr>
                        <a:t>13</a:t>
                      </a:r>
                    </a:p>
                  </a:txBody>
                  <a:tcPr/>
                </a:tc>
                <a:tc>
                  <a:txBody>
                    <a:bodyPr/>
                    <a:lstStyle/>
                    <a:p>
                      <a:r>
                        <a:rPr lang="en-US" sz="1800" dirty="0" err="1">
                          <a:latin typeface="Courier"/>
                        </a:rPr>
                        <a:t>enqueue</a:t>
                      </a:r>
                      <a:r>
                        <a:rPr lang="en-US" sz="1800" dirty="0">
                          <a:latin typeface="Courier"/>
                        </a:rPr>
                        <a:t>(Q,3)</a:t>
                      </a:r>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3729048848"/>
                  </a:ext>
                </a:extLst>
              </a:tr>
              <a:tr h="314325">
                <a:tc>
                  <a:txBody>
                    <a:bodyPr/>
                    <a:lstStyle/>
                    <a:p>
                      <a:r>
                        <a:rPr lang="en-US" sz="1800" dirty="0">
                          <a:latin typeface="Courier"/>
                        </a:rPr>
                        <a:t>14</a:t>
                      </a:r>
                    </a:p>
                  </a:txBody>
                  <a:tcPr/>
                </a:tc>
                <a:tc>
                  <a:txBody>
                    <a:bodyPr/>
                    <a:lstStyle/>
                    <a:p>
                      <a:r>
                        <a:rPr lang="en-US" sz="1800" dirty="0" err="1">
                          <a:latin typeface="Courier"/>
                        </a:rPr>
                        <a:t>enqueue</a:t>
                      </a:r>
                      <a:r>
                        <a:rPr lang="en-US" sz="1800" dirty="0">
                          <a:latin typeface="Courier"/>
                        </a:rPr>
                        <a:t>(Q,5)</a:t>
                      </a:r>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3809152705"/>
                  </a:ext>
                </a:extLst>
              </a:tr>
              <a:tr h="314325">
                <a:tc>
                  <a:txBody>
                    <a:bodyPr/>
                    <a:lstStyle/>
                    <a:p>
                      <a:r>
                        <a:rPr lang="en-US" sz="1800" dirty="0">
                          <a:latin typeface="Courier"/>
                        </a:rPr>
                        <a:t>15</a:t>
                      </a:r>
                    </a:p>
                  </a:txBody>
                  <a:tcPr/>
                </a:tc>
                <a:tc>
                  <a:txBody>
                    <a:bodyPr/>
                    <a:lstStyle/>
                    <a:p>
                      <a:r>
                        <a:rPr lang="en-US" sz="1800" dirty="0" err="1">
                          <a:latin typeface="Courier"/>
                        </a:rPr>
                        <a:t>dequeue</a:t>
                      </a:r>
                      <a:r>
                        <a:rPr lang="en-US" sz="1800" dirty="0">
                          <a:latin typeface="Courier"/>
                        </a:rPr>
                        <a:t>(Q)</a:t>
                      </a:r>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4042252296"/>
                  </a:ext>
                </a:extLst>
              </a:tr>
            </a:tbl>
          </a:graphicData>
        </a:graphic>
      </p:graphicFrame>
      <p:sp>
        <p:nvSpPr>
          <p:cNvPr id="5" name="Rectangle 4"/>
          <p:cNvSpPr/>
          <p:nvPr/>
        </p:nvSpPr>
        <p:spPr>
          <a:xfrm>
            <a:off x="0" y="0"/>
            <a:ext cx="91440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63" name="Rectangle 3" descr="Rectangle: Click to edit Master text styles&#10;Second level&#10;Third level&#10;Fourth level&#10;Fifth level"/>
          <p:cNvSpPr>
            <a:spLocks noGrp="1" noChangeArrowheads="1"/>
          </p:cNvSpPr>
          <p:nvPr>
            <p:ph type="body" idx="1"/>
          </p:nvPr>
        </p:nvSpPr>
        <p:spPr>
          <a:xfrm>
            <a:off x="0" y="76200"/>
            <a:ext cx="9144000" cy="838200"/>
          </a:xfrm>
        </p:spPr>
        <p:txBody>
          <a:bodyPr/>
          <a:lstStyle/>
          <a:p>
            <a:pPr>
              <a:lnSpc>
                <a:spcPct val="90000"/>
              </a:lnSpc>
              <a:buFont typeface="Wingdings" pitchFamily="2" charset="2"/>
              <a:buNone/>
            </a:pPr>
            <a:r>
              <a:rPr lang="en-US" sz="1800" dirty="0">
                <a:solidFill>
                  <a:srgbClr val="000000"/>
                </a:solidFill>
                <a:latin typeface="Times" pitchFamily="18" charset="0"/>
              </a:rPr>
              <a:t>Given the sequence of operations on queue Q as following. Determine the output and the data </a:t>
            </a:r>
          </a:p>
          <a:p>
            <a:pPr>
              <a:lnSpc>
                <a:spcPct val="90000"/>
              </a:lnSpc>
              <a:buFont typeface="Wingdings" pitchFamily="2" charset="2"/>
              <a:buNone/>
            </a:pPr>
            <a:r>
              <a:rPr lang="en-US" sz="1800" dirty="0">
                <a:solidFill>
                  <a:srgbClr val="000000"/>
                </a:solidFill>
                <a:latin typeface="Times" pitchFamily="18" charset="0"/>
              </a:rPr>
              <a:t>on the queue Q after each operation:</a:t>
            </a:r>
          </a:p>
          <a:p>
            <a:pPr>
              <a:lnSpc>
                <a:spcPct val="90000"/>
              </a:lnSpc>
              <a:buFont typeface="Wingdings" pitchFamily="2" charset="2"/>
              <a:buNone/>
            </a:pPr>
            <a:r>
              <a:rPr lang="en-US" sz="1800" dirty="0">
                <a:latin typeface="CMR10" charset="0"/>
              </a:rPr>
              <a:t>		</a:t>
            </a:r>
            <a:r>
              <a:rPr lang="en-US" sz="1800" dirty="0">
                <a:latin typeface="Times" pitchFamily="18" charset="0"/>
              </a:rPr>
              <a:t>	</a:t>
            </a:r>
            <a:r>
              <a:rPr lang="en-US" sz="1800" dirty="0">
                <a:latin typeface="CMR10" charset="0"/>
              </a:rPr>
              <a:t>	</a:t>
            </a:r>
          </a:p>
          <a:p>
            <a:pPr>
              <a:lnSpc>
                <a:spcPct val="90000"/>
              </a:lnSpc>
              <a:buFont typeface="Wingdings" pitchFamily="2" charset="2"/>
              <a:buNone/>
            </a:pPr>
            <a:endParaRPr lang="en-US" sz="1600" dirty="0"/>
          </a:p>
          <a:p>
            <a:pPr>
              <a:lnSpc>
                <a:spcPct val="90000"/>
              </a:lnSpc>
              <a:buFont typeface="Wingdings" pitchFamily="2" charset="2"/>
              <a:buNone/>
            </a:pPr>
            <a:endParaRPr lang="en-US" sz="1600" dirty="0"/>
          </a:p>
          <a:p>
            <a:pPr>
              <a:lnSpc>
                <a:spcPct val="90000"/>
              </a:lnSpc>
              <a:buFont typeface="Wingdings" pitchFamily="2" charset="2"/>
              <a:buNone/>
            </a:pPr>
            <a:endParaRPr lang="en-US" sz="1600" dirty="0"/>
          </a:p>
        </p:txBody>
      </p:sp>
      <p:sp>
        <p:nvSpPr>
          <p:cNvPr id="6" name="TextBox 5"/>
          <p:cNvSpPr txBox="1"/>
          <p:nvPr/>
        </p:nvSpPr>
        <p:spPr>
          <a:xfrm>
            <a:off x="3124200" y="1219200"/>
            <a:ext cx="838200" cy="477054"/>
          </a:xfrm>
          <a:prstGeom prst="rect">
            <a:avLst/>
          </a:prstGeom>
          <a:noFill/>
        </p:spPr>
        <p:txBody>
          <a:bodyPr wrap="square" rtlCol="0">
            <a:spAutoFit/>
          </a:bodyPr>
          <a:lstStyle/>
          <a:p>
            <a:r>
              <a:rPr lang="en-US" sz="2500" dirty="0"/>
              <a:t>-</a:t>
            </a:r>
          </a:p>
        </p:txBody>
      </p:sp>
      <p:sp>
        <p:nvSpPr>
          <p:cNvPr id="8" name="TextBox 7"/>
          <p:cNvSpPr txBox="1"/>
          <p:nvPr/>
        </p:nvSpPr>
        <p:spPr>
          <a:xfrm>
            <a:off x="5143500" y="1219200"/>
            <a:ext cx="838200" cy="477054"/>
          </a:xfrm>
          <a:prstGeom prst="rect">
            <a:avLst/>
          </a:prstGeom>
          <a:noFill/>
        </p:spPr>
        <p:txBody>
          <a:bodyPr wrap="square" rtlCol="0">
            <a:spAutoFit/>
          </a:bodyPr>
          <a:lstStyle/>
          <a:p>
            <a:r>
              <a:rPr lang="en-US" sz="2500" dirty="0"/>
              <a:t>(5)</a:t>
            </a:r>
          </a:p>
        </p:txBody>
      </p:sp>
      <p:sp>
        <p:nvSpPr>
          <p:cNvPr id="9" name="TextBox 8"/>
          <p:cNvSpPr txBox="1"/>
          <p:nvPr/>
        </p:nvSpPr>
        <p:spPr>
          <a:xfrm>
            <a:off x="3124200" y="1580346"/>
            <a:ext cx="838200" cy="477054"/>
          </a:xfrm>
          <a:prstGeom prst="rect">
            <a:avLst/>
          </a:prstGeom>
          <a:noFill/>
        </p:spPr>
        <p:txBody>
          <a:bodyPr wrap="square" rtlCol="0">
            <a:spAutoFit/>
          </a:bodyPr>
          <a:lstStyle/>
          <a:p>
            <a:r>
              <a:rPr lang="en-US" sz="2500" dirty="0"/>
              <a:t>-</a:t>
            </a:r>
          </a:p>
        </p:txBody>
      </p:sp>
      <p:sp>
        <p:nvSpPr>
          <p:cNvPr id="10" name="TextBox 9"/>
          <p:cNvSpPr txBox="1"/>
          <p:nvPr/>
        </p:nvSpPr>
        <p:spPr>
          <a:xfrm>
            <a:off x="5143500" y="1580346"/>
            <a:ext cx="990600" cy="477054"/>
          </a:xfrm>
          <a:prstGeom prst="rect">
            <a:avLst/>
          </a:prstGeom>
          <a:noFill/>
        </p:spPr>
        <p:txBody>
          <a:bodyPr wrap="square" rtlCol="0">
            <a:spAutoFit/>
          </a:bodyPr>
          <a:lstStyle/>
          <a:p>
            <a:r>
              <a:rPr lang="en-US" sz="2500" dirty="0"/>
              <a:t>(5, 3)</a:t>
            </a:r>
          </a:p>
        </p:txBody>
      </p:sp>
      <p:sp>
        <p:nvSpPr>
          <p:cNvPr id="11" name="TextBox 10"/>
          <p:cNvSpPr txBox="1"/>
          <p:nvPr/>
        </p:nvSpPr>
        <p:spPr>
          <a:xfrm>
            <a:off x="3124200" y="1981200"/>
            <a:ext cx="838200" cy="477054"/>
          </a:xfrm>
          <a:prstGeom prst="rect">
            <a:avLst/>
          </a:prstGeom>
          <a:noFill/>
        </p:spPr>
        <p:txBody>
          <a:bodyPr wrap="square" rtlCol="0">
            <a:spAutoFit/>
          </a:bodyPr>
          <a:lstStyle/>
          <a:p>
            <a:r>
              <a:rPr lang="en-US" sz="2500" dirty="0"/>
              <a:t>5</a:t>
            </a:r>
          </a:p>
        </p:txBody>
      </p:sp>
      <p:sp>
        <p:nvSpPr>
          <p:cNvPr id="12" name="TextBox 11"/>
          <p:cNvSpPr txBox="1"/>
          <p:nvPr/>
        </p:nvSpPr>
        <p:spPr>
          <a:xfrm>
            <a:off x="5143500" y="1961346"/>
            <a:ext cx="838200" cy="477054"/>
          </a:xfrm>
          <a:prstGeom prst="rect">
            <a:avLst/>
          </a:prstGeom>
          <a:noFill/>
        </p:spPr>
        <p:txBody>
          <a:bodyPr wrap="square" rtlCol="0">
            <a:spAutoFit/>
          </a:bodyPr>
          <a:lstStyle/>
          <a:p>
            <a:r>
              <a:rPr lang="en-US" sz="2500" dirty="0"/>
              <a:t>(3)</a:t>
            </a:r>
          </a:p>
        </p:txBody>
      </p:sp>
      <p:sp>
        <p:nvSpPr>
          <p:cNvPr id="13" name="TextBox 12"/>
          <p:cNvSpPr txBox="1"/>
          <p:nvPr/>
        </p:nvSpPr>
        <p:spPr>
          <a:xfrm>
            <a:off x="3124200" y="2342346"/>
            <a:ext cx="838200" cy="477054"/>
          </a:xfrm>
          <a:prstGeom prst="rect">
            <a:avLst/>
          </a:prstGeom>
          <a:noFill/>
        </p:spPr>
        <p:txBody>
          <a:bodyPr wrap="square" rtlCol="0">
            <a:spAutoFit/>
          </a:bodyPr>
          <a:lstStyle/>
          <a:p>
            <a:r>
              <a:rPr lang="en-US" sz="2500" dirty="0"/>
              <a:t>-</a:t>
            </a:r>
          </a:p>
        </p:txBody>
      </p:sp>
      <p:sp>
        <p:nvSpPr>
          <p:cNvPr id="14" name="TextBox 13"/>
          <p:cNvSpPr txBox="1"/>
          <p:nvPr/>
        </p:nvSpPr>
        <p:spPr>
          <a:xfrm>
            <a:off x="5143500" y="2342346"/>
            <a:ext cx="1066800" cy="477054"/>
          </a:xfrm>
          <a:prstGeom prst="rect">
            <a:avLst/>
          </a:prstGeom>
          <a:noFill/>
        </p:spPr>
        <p:txBody>
          <a:bodyPr wrap="square" rtlCol="0">
            <a:spAutoFit/>
          </a:bodyPr>
          <a:lstStyle/>
          <a:p>
            <a:r>
              <a:rPr lang="en-US" sz="2500" dirty="0"/>
              <a:t>(3, 7)</a:t>
            </a:r>
          </a:p>
        </p:txBody>
      </p:sp>
      <p:sp>
        <p:nvSpPr>
          <p:cNvPr id="15" name="TextBox 14"/>
          <p:cNvSpPr txBox="1"/>
          <p:nvPr/>
        </p:nvSpPr>
        <p:spPr>
          <a:xfrm>
            <a:off x="3124200" y="2667000"/>
            <a:ext cx="838200" cy="477054"/>
          </a:xfrm>
          <a:prstGeom prst="rect">
            <a:avLst/>
          </a:prstGeom>
          <a:noFill/>
        </p:spPr>
        <p:txBody>
          <a:bodyPr wrap="square" rtlCol="0">
            <a:spAutoFit/>
          </a:bodyPr>
          <a:lstStyle/>
          <a:p>
            <a:r>
              <a:rPr lang="en-US" sz="2500" dirty="0"/>
              <a:t>3</a:t>
            </a:r>
          </a:p>
        </p:txBody>
      </p:sp>
      <p:sp>
        <p:nvSpPr>
          <p:cNvPr id="16" name="TextBox 15"/>
          <p:cNvSpPr txBox="1"/>
          <p:nvPr/>
        </p:nvSpPr>
        <p:spPr>
          <a:xfrm>
            <a:off x="5143500" y="2667000"/>
            <a:ext cx="838200" cy="477054"/>
          </a:xfrm>
          <a:prstGeom prst="rect">
            <a:avLst/>
          </a:prstGeom>
          <a:noFill/>
        </p:spPr>
        <p:txBody>
          <a:bodyPr wrap="square" rtlCol="0">
            <a:spAutoFit/>
          </a:bodyPr>
          <a:lstStyle/>
          <a:p>
            <a:r>
              <a:rPr lang="en-US" sz="2500" dirty="0"/>
              <a:t>(7)</a:t>
            </a:r>
          </a:p>
        </p:txBody>
      </p:sp>
      <p:sp>
        <p:nvSpPr>
          <p:cNvPr id="17" name="TextBox 16"/>
          <p:cNvSpPr txBox="1"/>
          <p:nvPr/>
        </p:nvSpPr>
        <p:spPr>
          <a:xfrm>
            <a:off x="3124200" y="3048000"/>
            <a:ext cx="838200" cy="477054"/>
          </a:xfrm>
          <a:prstGeom prst="rect">
            <a:avLst/>
          </a:prstGeom>
          <a:noFill/>
        </p:spPr>
        <p:txBody>
          <a:bodyPr wrap="square" rtlCol="0">
            <a:spAutoFit/>
          </a:bodyPr>
          <a:lstStyle/>
          <a:p>
            <a:r>
              <a:rPr lang="en-US" sz="2500" dirty="0"/>
              <a:t>7</a:t>
            </a:r>
          </a:p>
        </p:txBody>
      </p:sp>
      <p:sp>
        <p:nvSpPr>
          <p:cNvPr id="18" name="TextBox 17"/>
          <p:cNvSpPr txBox="1"/>
          <p:nvPr/>
        </p:nvSpPr>
        <p:spPr>
          <a:xfrm>
            <a:off x="5143500" y="3048000"/>
            <a:ext cx="838200" cy="477054"/>
          </a:xfrm>
          <a:prstGeom prst="rect">
            <a:avLst/>
          </a:prstGeom>
          <a:noFill/>
        </p:spPr>
        <p:txBody>
          <a:bodyPr wrap="square" rtlCol="0">
            <a:spAutoFit/>
          </a:bodyPr>
          <a:lstStyle/>
          <a:p>
            <a:r>
              <a:rPr lang="en-US" sz="2500" dirty="0"/>
              <a:t>(7)</a:t>
            </a:r>
          </a:p>
        </p:txBody>
      </p:sp>
      <p:sp>
        <p:nvSpPr>
          <p:cNvPr id="19" name="TextBox 18"/>
          <p:cNvSpPr txBox="1"/>
          <p:nvPr/>
        </p:nvSpPr>
        <p:spPr>
          <a:xfrm>
            <a:off x="3124200" y="3409146"/>
            <a:ext cx="838200" cy="477054"/>
          </a:xfrm>
          <a:prstGeom prst="rect">
            <a:avLst/>
          </a:prstGeom>
          <a:noFill/>
        </p:spPr>
        <p:txBody>
          <a:bodyPr wrap="square" rtlCol="0">
            <a:spAutoFit/>
          </a:bodyPr>
          <a:lstStyle/>
          <a:p>
            <a:r>
              <a:rPr lang="en-US" sz="2500" dirty="0"/>
              <a:t>7</a:t>
            </a:r>
          </a:p>
        </p:txBody>
      </p:sp>
      <p:sp>
        <p:nvSpPr>
          <p:cNvPr id="20" name="TextBox 19"/>
          <p:cNvSpPr txBox="1"/>
          <p:nvPr/>
        </p:nvSpPr>
        <p:spPr>
          <a:xfrm>
            <a:off x="5143500" y="3409146"/>
            <a:ext cx="838200" cy="477054"/>
          </a:xfrm>
          <a:prstGeom prst="rect">
            <a:avLst/>
          </a:prstGeom>
          <a:noFill/>
        </p:spPr>
        <p:txBody>
          <a:bodyPr wrap="square" rtlCol="0">
            <a:spAutoFit/>
          </a:bodyPr>
          <a:lstStyle/>
          <a:p>
            <a:r>
              <a:rPr lang="en-US" sz="2500" dirty="0"/>
              <a:t>( )</a:t>
            </a:r>
          </a:p>
        </p:txBody>
      </p:sp>
      <p:sp>
        <p:nvSpPr>
          <p:cNvPr id="21" name="TextBox 20"/>
          <p:cNvSpPr txBox="1"/>
          <p:nvPr/>
        </p:nvSpPr>
        <p:spPr>
          <a:xfrm>
            <a:off x="3124200" y="3790146"/>
            <a:ext cx="838200" cy="477054"/>
          </a:xfrm>
          <a:prstGeom prst="rect">
            <a:avLst/>
          </a:prstGeom>
          <a:noFill/>
        </p:spPr>
        <p:txBody>
          <a:bodyPr wrap="square" rtlCol="0">
            <a:spAutoFit/>
          </a:bodyPr>
          <a:lstStyle/>
          <a:p>
            <a:r>
              <a:rPr lang="en-US" sz="2500" dirty="0"/>
              <a:t>error</a:t>
            </a:r>
          </a:p>
        </p:txBody>
      </p:sp>
      <p:sp>
        <p:nvSpPr>
          <p:cNvPr id="22" name="TextBox 21"/>
          <p:cNvSpPr txBox="1"/>
          <p:nvPr/>
        </p:nvSpPr>
        <p:spPr>
          <a:xfrm>
            <a:off x="5143500" y="3790146"/>
            <a:ext cx="838200" cy="477054"/>
          </a:xfrm>
          <a:prstGeom prst="rect">
            <a:avLst/>
          </a:prstGeom>
          <a:noFill/>
        </p:spPr>
        <p:txBody>
          <a:bodyPr wrap="square" rtlCol="0">
            <a:spAutoFit/>
          </a:bodyPr>
          <a:lstStyle/>
          <a:p>
            <a:r>
              <a:rPr lang="en-US" sz="2500" dirty="0"/>
              <a:t>( )</a:t>
            </a:r>
          </a:p>
        </p:txBody>
      </p:sp>
      <p:sp>
        <p:nvSpPr>
          <p:cNvPr id="23" name="TextBox 22"/>
          <p:cNvSpPr txBox="1"/>
          <p:nvPr/>
        </p:nvSpPr>
        <p:spPr>
          <a:xfrm>
            <a:off x="3124200" y="4114800"/>
            <a:ext cx="838200" cy="477054"/>
          </a:xfrm>
          <a:prstGeom prst="rect">
            <a:avLst/>
          </a:prstGeom>
          <a:noFill/>
        </p:spPr>
        <p:txBody>
          <a:bodyPr wrap="square" rtlCol="0">
            <a:spAutoFit/>
          </a:bodyPr>
          <a:lstStyle/>
          <a:p>
            <a:r>
              <a:rPr lang="en-US" sz="2500" dirty="0"/>
              <a:t>true</a:t>
            </a:r>
          </a:p>
        </p:txBody>
      </p:sp>
      <p:sp>
        <p:nvSpPr>
          <p:cNvPr id="24" name="TextBox 23"/>
          <p:cNvSpPr txBox="1"/>
          <p:nvPr/>
        </p:nvSpPr>
        <p:spPr>
          <a:xfrm>
            <a:off x="5143500" y="4171146"/>
            <a:ext cx="838200" cy="477054"/>
          </a:xfrm>
          <a:prstGeom prst="rect">
            <a:avLst/>
          </a:prstGeom>
          <a:noFill/>
        </p:spPr>
        <p:txBody>
          <a:bodyPr wrap="square" rtlCol="0">
            <a:spAutoFit/>
          </a:bodyPr>
          <a:lstStyle/>
          <a:p>
            <a:r>
              <a:rPr lang="en-US" sz="2500" dirty="0"/>
              <a:t>( )</a:t>
            </a:r>
          </a:p>
        </p:txBody>
      </p:sp>
      <p:sp>
        <p:nvSpPr>
          <p:cNvPr id="25" name="TextBox 24"/>
          <p:cNvSpPr txBox="1"/>
          <p:nvPr/>
        </p:nvSpPr>
        <p:spPr>
          <a:xfrm>
            <a:off x="5143500" y="4495800"/>
            <a:ext cx="838200" cy="477054"/>
          </a:xfrm>
          <a:prstGeom prst="rect">
            <a:avLst/>
          </a:prstGeom>
          <a:noFill/>
        </p:spPr>
        <p:txBody>
          <a:bodyPr wrap="square" rtlCol="0">
            <a:spAutoFit/>
          </a:bodyPr>
          <a:lstStyle/>
          <a:p>
            <a:r>
              <a:rPr lang="en-US" sz="2500" dirty="0"/>
              <a:t>( )</a:t>
            </a:r>
          </a:p>
        </p:txBody>
      </p:sp>
      <p:sp>
        <p:nvSpPr>
          <p:cNvPr id="26" name="TextBox 25"/>
          <p:cNvSpPr txBox="1"/>
          <p:nvPr/>
        </p:nvSpPr>
        <p:spPr>
          <a:xfrm>
            <a:off x="3124200" y="4475946"/>
            <a:ext cx="838200" cy="477054"/>
          </a:xfrm>
          <a:prstGeom prst="rect">
            <a:avLst/>
          </a:prstGeom>
          <a:noFill/>
        </p:spPr>
        <p:txBody>
          <a:bodyPr wrap="square" rtlCol="0">
            <a:spAutoFit/>
          </a:bodyPr>
          <a:lstStyle/>
          <a:p>
            <a:r>
              <a:rPr lang="en-US" sz="2500" dirty="0"/>
              <a:t>0</a:t>
            </a:r>
          </a:p>
        </p:txBody>
      </p:sp>
      <p:sp>
        <p:nvSpPr>
          <p:cNvPr id="27" name="TextBox 26"/>
          <p:cNvSpPr txBox="1"/>
          <p:nvPr/>
        </p:nvSpPr>
        <p:spPr>
          <a:xfrm>
            <a:off x="3124200" y="4876800"/>
            <a:ext cx="838200" cy="477054"/>
          </a:xfrm>
          <a:prstGeom prst="rect">
            <a:avLst/>
          </a:prstGeom>
          <a:noFill/>
        </p:spPr>
        <p:txBody>
          <a:bodyPr wrap="square" rtlCol="0">
            <a:spAutoFit/>
          </a:bodyPr>
          <a:lstStyle/>
          <a:p>
            <a:r>
              <a:rPr lang="en-US" sz="2500" dirty="0"/>
              <a:t>-</a:t>
            </a:r>
          </a:p>
        </p:txBody>
      </p:sp>
      <p:sp>
        <p:nvSpPr>
          <p:cNvPr id="28" name="TextBox 27"/>
          <p:cNvSpPr txBox="1"/>
          <p:nvPr/>
        </p:nvSpPr>
        <p:spPr>
          <a:xfrm>
            <a:off x="5143500" y="4876800"/>
            <a:ext cx="838200" cy="477054"/>
          </a:xfrm>
          <a:prstGeom prst="rect">
            <a:avLst/>
          </a:prstGeom>
          <a:noFill/>
        </p:spPr>
        <p:txBody>
          <a:bodyPr wrap="square" rtlCol="0">
            <a:spAutoFit/>
          </a:bodyPr>
          <a:lstStyle/>
          <a:p>
            <a:r>
              <a:rPr lang="en-US" sz="2500" dirty="0"/>
              <a:t>(9)</a:t>
            </a:r>
          </a:p>
        </p:txBody>
      </p:sp>
      <p:sp>
        <p:nvSpPr>
          <p:cNvPr id="29" name="TextBox 28"/>
          <p:cNvSpPr txBox="1"/>
          <p:nvPr/>
        </p:nvSpPr>
        <p:spPr>
          <a:xfrm>
            <a:off x="3124200" y="5237946"/>
            <a:ext cx="838200" cy="477054"/>
          </a:xfrm>
          <a:prstGeom prst="rect">
            <a:avLst/>
          </a:prstGeom>
          <a:noFill/>
        </p:spPr>
        <p:txBody>
          <a:bodyPr wrap="square" rtlCol="0">
            <a:spAutoFit/>
          </a:bodyPr>
          <a:lstStyle/>
          <a:p>
            <a:r>
              <a:rPr lang="en-US" sz="2500" dirty="0"/>
              <a:t>-</a:t>
            </a:r>
          </a:p>
        </p:txBody>
      </p:sp>
      <p:sp>
        <p:nvSpPr>
          <p:cNvPr id="30" name="TextBox 29"/>
          <p:cNvSpPr txBox="1"/>
          <p:nvPr/>
        </p:nvSpPr>
        <p:spPr>
          <a:xfrm>
            <a:off x="5143500" y="5237946"/>
            <a:ext cx="1143000" cy="477054"/>
          </a:xfrm>
          <a:prstGeom prst="rect">
            <a:avLst/>
          </a:prstGeom>
          <a:noFill/>
        </p:spPr>
        <p:txBody>
          <a:bodyPr wrap="square" rtlCol="0">
            <a:spAutoFit/>
          </a:bodyPr>
          <a:lstStyle/>
          <a:p>
            <a:r>
              <a:rPr lang="en-US" sz="2500" dirty="0"/>
              <a:t>(9, 7)</a:t>
            </a:r>
          </a:p>
        </p:txBody>
      </p:sp>
      <p:sp>
        <p:nvSpPr>
          <p:cNvPr id="31" name="TextBox 30"/>
          <p:cNvSpPr txBox="1"/>
          <p:nvPr/>
        </p:nvSpPr>
        <p:spPr>
          <a:xfrm>
            <a:off x="3124200" y="5618946"/>
            <a:ext cx="838200" cy="477054"/>
          </a:xfrm>
          <a:prstGeom prst="rect">
            <a:avLst/>
          </a:prstGeom>
          <a:noFill/>
        </p:spPr>
        <p:txBody>
          <a:bodyPr wrap="square" rtlCol="0">
            <a:spAutoFit/>
          </a:bodyPr>
          <a:lstStyle/>
          <a:p>
            <a:r>
              <a:rPr lang="en-US" sz="2500" dirty="0"/>
              <a:t>-</a:t>
            </a:r>
          </a:p>
        </p:txBody>
      </p:sp>
      <p:sp>
        <p:nvSpPr>
          <p:cNvPr id="32" name="TextBox 31"/>
          <p:cNvSpPr txBox="1"/>
          <p:nvPr/>
        </p:nvSpPr>
        <p:spPr>
          <a:xfrm>
            <a:off x="5143500" y="5618946"/>
            <a:ext cx="1447800" cy="477054"/>
          </a:xfrm>
          <a:prstGeom prst="rect">
            <a:avLst/>
          </a:prstGeom>
          <a:noFill/>
        </p:spPr>
        <p:txBody>
          <a:bodyPr wrap="square" rtlCol="0">
            <a:spAutoFit/>
          </a:bodyPr>
          <a:lstStyle/>
          <a:p>
            <a:r>
              <a:rPr lang="en-US" sz="2500" dirty="0"/>
              <a:t>(9, 7, 3)</a:t>
            </a:r>
          </a:p>
        </p:txBody>
      </p:sp>
      <p:sp>
        <p:nvSpPr>
          <p:cNvPr id="33" name="TextBox 32"/>
          <p:cNvSpPr txBox="1"/>
          <p:nvPr/>
        </p:nvSpPr>
        <p:spPr>
          <a:xfrm>
            <a:off x="3124200" y="6019800"/>
            <a:ext cx="838200" cy="477054"/>
          </a:xfrm>
          <a:prstGeom prst="rect">
            <a:avLst/>
          </a:prstGeom>
          <a:noFill/>
        </p:spPr>
        <p:txBody>
          <a:bodyPr wrap="square" rtlCol="0">
            <a:spAutoFit/>
          </a:bodyPr>
          <a:lstStyle/>
          <a:p>
            <a:r>
              <a:rPr lang="en-US" sz="2500" dirty="0"/>
              <a:t>-</a:t>
            </a:r>
          </a:p>
        </p:txBody>
      </p:sp>
      <p:sp>
        <p:nvSpPr>
          <p:cNvPr id="34" name="TextBox 33"/>
          <p:cNvSpPr txBox="1"/>
          <p:nvPr/>
        </p:nvSpPr>
        <p:spPr>
          <a:xfrm>
            <a:off x="5143500" y="5999946"/>
            <a:ext cx="1752600" cy="477054"/>
          </a:xfrm>
          <a:prstGeom prst="rect">
            <a:avLst/>
          </a:prstGeom>
          <a:noFill/>
        </p:spPr>
        <p:txBody>
          <a:bodyPr wrap="square" rtlCol="0">
            <a:spAutoFit/>
          </a:bodyPr>
          <a:lstStyle/>
          <a:p>
            <a:r>
              <a:rPr lang="en-US" sz="2500" dirty="0"/>
              <a:t>(9, 7, 3, 5)</a:t>
            </a:r>
          </a:p>
        </p:txBody>
      </p:sp>
      <p:sp>
        <p:nvSpPr>
          <p:cNvPr id="35" name="TextBox 34"/>
          <p:cNvSpPr txBox="1"/>
          <p:nvPr/>
        </p:nvSpPr>
        <p:spPr>
          <a:xfrm>
            <a:off x="3124200" y="6304746"/>
            <a:ext cx="1447800" cy="477054"/>
          </a:xfrm>
          <a:prstGeom prst="rect">
            <a:avLst/>
          </a:prstGeom>
          <a:noFill/>
        </p:spPr>
        <p:txBody>
          <a:bodyPr wrap="square" rtlCol="0">
            <a:spAutoFit/>
          </a:bodyPr>
          <a:lstStyle/>
          <a:p>
            <a:r>
              <a:rPr lang="en-US" sz="2500" dirty="0"/>
              <a:t>9</a:t>
            </a:r>
          </a:p>
        </p:txBody>
      </p:sp>
      <p:sp>
        <p:nvSpPr>
          <p:cNvPr id="36" name="TextBox 35"/>
          <p:cNvSpPr txBox="1"/>
          <p:nvPr/>
        </p:nvSpPr>
        <p:spPr>
          <a:xfrm>
            <a:off x="5143500" y="6324600"/>
            <a:ext cx="1752600" cy="477054"/>
          </a:xfrm>
          <a:prstGeom prst="rect">
            <a:avLst/>
          </a:prstGeom>
          <a:noFill/>
        </p:spPr>
        <p:txBody>
          <a:bodyPr wrap="square" rtlCol="0">
            <a:spAutoFit/>
          </a:bodyPr>
          <a:lstStyle/>
          <a:p>
            <a:r>
              <a:rPr lang="en-US" sz="2500" dirty="0"/>
              <a:t>(7, 3, 5)</a:t>
            </a:r>
          </a:p>
        </p:txBody>
      </p:sp>
    </p:spTree>
    <p:extLst>
      <p:ext uri="{BB962C8B-B14F-4D97-AF65-F5344CB8AC3E}">
        <p14:creationId xmlns:p14="http://schemas.microsoft.com/office/powerpoint/2010/main" val="56169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fill="hold"/>
                                        <p:tgtEl>
                                          <p:spTgt spid="18"/>
                                        </p:tgtEl>
                                        <p:attrNameLst>
                                          <p:attrName>ppt_x</p:attrName>
                                        </p:attrNameLst>
                                      </p:cBhvr>
                                      <p:tavLst>
                                        <p:tav tm="0">
                                          <p:val>
                                            <p:strVal val="#ppt_x"/>
                                          </p:val>
                                        </p:tav>
                                        <p:tav tm="100000">
                                          <p:val>
                                            <p:strVal val="#ppt_x"/>
                                          </p:val>
                                        </p:tav>
                                      </p:tavLst>
                                    </p:anim>
                                    <p:anim calcmode="lin" valueType="num">
                                      <p:cBhvr additive="base">
                                        <p:cTn id="7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ppt_x"/>
                                          </p:val>
                                        </p:tav>
                                        <p:tav tm="100000">
                                          <p:val>
                                            <p:strVal val="#ppt_x"/>
                                          </p:val>
                                        </p:tav>
                                      </p:tavLst>
                                    </p:anim>
                                    <p:anim calcmode="lin" valueType="num">
                                      <p:cBhvr additive="base">
                                        <p:cTn id="8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fill="hold"/>
                                        <p:tgtEl>
                                          <p:spTgt spid="20"/>
                                        </p:tgtEl>
                                        <p:attrNameLst>
                                          <p:attrName>ppt_x</p:attrName>
                                        </p:attrNameLst>
                                      </p:cBhvr>
                                      <p:tavLst>
                                        <p:tav tm="0">
                                          <p:val>
                                            <p:strVal val="#ppt_x"/>
                                          </p:val>
                                        </p:tav>
                                        <p:tav tm="100000">
                                          <p:val>
                                            <p:strVal val="#ppt_x"/>
                                          </p:val>
                                        </p:tav>
                                      </p:tavLst>
                                    </p:anim>
                                    <p:anim calcmode="lin" valueType="num">
                                      <p:cBhvr additive="base">
                                        <p:cTn id="8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1"/>
                                        </p:tgtEl>
                                        <p:attrNameLst>
                                          <p:attrName>style.visibility</p:attrName>
                                        </p:attrNameLst>
                                      </p:cBhvr>
                                      <p:to>
                                        <p:strVal val="visible"/>
                                      </p:to>
                                    </p:set>
                                    <p:anim calcmode="lin" valueType="num">
                                      <p:cBhvr additive="base">
                                        <p:cTn id="91" dur="500" fill="hold"/>
                                        <p:tgtEl>
                                          <p:spTgt spid="21"/>
                                        </p:tgtEl>
                                        <p:attrNameLst>
                                          <p:attrName>ppt_x</p:attrName>
                                        </p:attrNameLst>
                                      </p:cBhvr>
                                      <p:tavLst>
                                        <p:tav tm="0">
                                          <p:val>
                                            <p:strVal val="#ppt_x"/>
                                          </p:val>
                                        </p:tav>
                                        <p:tav tm="100000">
                                          <p:val>
                                            <p:strVal val="#ppt_x"/>
                                          </p:val>
                                        </p:tav>
                                      </p:tavLst>
                                    </p:anim>
                                    <p:anim calcmode="lin" valueType="num">
                                      <p:cBhvr additive="base">
                                        <p:cTn id="9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additive="base">
                                        <p:cTn id="97" dur="500" fill="hold"/>
                                        <p:tgtEl>
                                          <p:spTgt spid="22"/>
                                        </p:tgtEl>
                                        <p:attrNameLst>
                                          <p:attrName>ppt_x</p:attrName>
                                        </p:attrNameLst>
                                      </p:cBhvr>
                                      <p:tavLst>
                                        <p:tav tm="0">
                                          <p:val>
                                            <p:strVal val="#ppt_x"/>
                                          </p:val>
                                        </p:tav>
                                        <p:tav tm="100000">
                                          <p:val>
                                            <p:strVal val="#ppt_x"/>
                                          </p:val>
                                        </p:tav>
                                      </p:tavLst>
                                    </p:anim>
                                    <p:anim calcmode="lin" valueType="num">
                                      <p:cBhvr additive="base">
                                        <p:cTn id="9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500" fill="hold"/>
                                        <p:tgtEl>
                                          <p:spTgt spid="23"/>
                                        </p:tgtEl>
                                        <p:attrNameLst>
                                          <p:attrName>ppt_x</p:attrName>
                                        </p:attrNameLst>
                                      </p:cBhvr>
                                      <p:tavLst>
                                        <p:tav tm="0">
                                          <p:val>
                                            <p:strVal val="#ppt_x"/>
                                          </p:val>
                                        </p:tav>
                                        <p:tav tm="100000">
                                          <p:val>
                                            <p:strVal val="#ppt_x"/>
                                          </p:val>
                                        </p:tav>
                                      </p:tavLst>
                                    </p:anim>
                                    <p:anim calcmode="lin" valueType="num">
                                      <p:cBhvr additive="base">
                                        <p:cTn id="10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500" fill="hold"/>
                                        <p:tgtEl>
                                          <p:spTgt spid="24"/>
                                        </p:tgtEl>
                                        <p:attrNameLst>
                                          <p:attrName>ppt_x</p:attrName>
                                        </p:attrNameLst>
                                      </p:cBhvr>
                                      <p:tavLst>
                                        <p:tav tm="0">
                                          <p:val>
                                            <p:strVal val="#ppt_x"/>
                                          </p:val>
                                        </p:tav>
                                        <p:tav tm="100000">
                                          <p:val>
                                            <p:strVal val="#ppt_x"/>
                                          </p:val>
                                        </p:tav>
                                      </p:tavLst>
                                    </p:anim>
                                    <p:anim calcmode="lin" valueType="num">
                                      <p:cBhvr additive="base">
                                        <p:cTn id="11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5"/>
                                        </p:tgtEl>
                                        <p:attrNameLst>
                                          <p:attrName>style.visibility</p:attrName>
                                        </p:attrNameLst>
                                      </p:cBhvr>
                                      <p:to>
                                        <p:strVal val="visible"/>
                                      </p:to>
                                    </p:set>
                                    <p:anim calcmode="lin" valueType="num">
                                      <p:cBhvr additive="base">
                                        <p:cTn id="115" dur="500" fill="hold"/>
                                        <p:tgtEl>
                                          <p:spTgt spid="25"/>
                                        </p:tgtEl>
                                        <p:attrNameLst>
                                          <p:attrName>ppt_x</p:attrName>
                                        </p:attrNameLst>
                                      </p:cBhvr>
                                      <p:tavLst>
                                        <p:tav tm="0">
                                          <p:val>
                                            <p:strVal val="#ppt_x"/>
                                          </p:val>
                                        </p:tav>
                                        <p:tav tm="100000">
                                          <p:val>
                                            <p:strVal val="#ppt_x"/>
                                          </p:val>
                                        </p:tav>
                                      </p:tavLst>
                                    </p:anim>
                                    <p:anim calcmode="lin" valueType="num">
                                      <p:cBhvr additive="base">
                                        <p:cTn id="11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26"/>
                                        </p:tgtEl>
                                        <p:attrNameLst>
                                          <p:attrName>style.visibility</p:attrName>
                                        </p:attrNameLst>
                                      </p:cBhvr>
                                      <p:to>
                                        <p:strVal val="visible"/>
                                      </p:to>
                                    </p:set>
                                    <p:anim calcmode="lin" valueType="num">
                                      <p:cBhvr additive="base">
                                        <p:cTn id="121" dur="500" fill="hold"/>
                                        <p:tgtEl>
                                          <p:spTgt spid="26"/>
                                        </p:tgtEl>
                                        <p:attrNameLst>
                                          <p:attrName>ppt_x</p:attrName>
                                        </p:attrNameLst>
                                      </p:cBhvr>
                                      <p:tavLst>
                                        <p:tav tm="0">
                                          <p:val>
                                            <p:strVal val="#ppt_x"/>
                                          </p:val>
                                        </p:tav>
                                        <p:tav tm="100000">
                                          <p:val>
                                            <p:strVal val="#ppt_x"/>
                                          </p:val>
                                        </p:tav>
                                      </p:tavLst>
                                    </p:anim>
                                    <p:anim calcmode="lin" valueType="num">
                                      <p:cBhvr additive="base">
                                        <p:cTn id="1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27"/>
                                        </p:tgtEl>
                                        <p:attrNameLst>
                                          <p:attrName>style.visibility</p:attrName>
                                        </p:attrNameLst>
                                      </p:cBhvr>
                                      <p:to>
                                        <p:strVal val="visible"/>
                                      </p:to>
                                    </p:set>
                                    <p:anim calcmode="lin" valueType="num">
                                      <p:cBhvr additive="base">
                                        <p:cTn id="127" dur="500" fill="hold"/>
                                        <p:tgtEl>
                                          <p:spTgt spid="27"/>
                                        </p:tgtEl>
                                        <p:attrNameLst>
                                          <p:attrName>ppt_x</p:attrName>
                                        </p:attrNameLst>
                                      </p:cBhvr>
                                      <p:tavLst>
                                        <p:tav tm="0">
                                          <p:val>
                                            <p:strVal val="#ppt_x"/>
                                          </p:val>
                                        </p:tav>
                                        <p:tav tm="100000">
                                          <p:val>
                                            <p:strVal val="#ppt_x"/>
                                          </p:val>
                                        </p:tav>
                                      </p:tavLst>
                                    </p:anim>
                                    <p:anim calcmode="lin" valueType="num">
                                      <p:cBhvr additive="base">
                                        <p:cTn id="12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 calcmode="lin" valueType="num">
                                      <p:cBhvr additive="base">
                                        <p:cTn id="133" dur="500" fill="hold"/>
                                        <p:tgtEl>
                                          <p:spTgt spid="28"/>
                                        </p:tgtEl>
                                        <p:attrNameLst>
                                          <p:attrName>ppt_x</p:attrName>
                                        </p:attrNameLst>
                                      </p:cBhvr>
                                      <p:tavLst>
                                        <p:tav tm="0">
                                          <p:val>
                                            <p:strVal val="#ppt_x"/>
                                          </p:val>
                                        </p:tav>
                                        <p:tav tm="100000">
                                          <p:val>
                                            <p:strVal val="#ppt_x"/>
                                          </p:val>
                                        </p:tav>
                                      </p:tavLst>
                                    </p:anim>
                                    <p:anim calcmode="lin" valueType="num">
                                      <p:cBhvr additive="base">
                                        <p:cTn id="13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29"/>
                                        </p:tgtEl>
                                        <p:attrNameLst>
                                          <p:attrName>style.visibility</p:attrName>
                                        </p:attrNameLst>
                                      </p:cBhvr>
                                      <p:to>
                                        <p:strVal val="visible"/>
                                      </p:to>
                                    </p:set>
                                    <p:anim calcmode="lin" valueType="num">
                                      <p:cBhvr additive="base">
                                        <p:cTn id="139" dur="500" fill="hold"/>
                                        <p:tgtEl>
                                          <p:spTgt spid="29"/>
                                        </p:tgtEl>
                                        <p:attrNameLst>
                                          <p:attrName>ppt_x</p:attrName>
                                        </p:attrNameLst>
                                      </p:cBhvr>
                                      <p:tavLst>
                                        <p:tav tm="0">
                                          <p:val>
                                            <p:strVal val="#ppt_x"/>
                                          </p:val>
                                        </p:tav>
                                        <p:tav tm="100000">
                                          <p:val>
                                            <p:strVal val="#ppt_x"/>
                                          </p:val>
                                        </p:tav>
                                      </p:tavLst>
                                    </p:anim>
                                    <p:anim calcmode="lin" valueType="num">
                                      <p:cBhvr additive="base">
                                        <p:cTn id="14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30"/>
                                        </p:tgtEl>
                                        <p:attrNameLst>
                                          <p:attrName>style.visibility</p:attrName>
                                        </p:attrNameLst>
                                      </p:cBhvr>
                                      <p:to>
                                        <p:strVal val="visible"/>
                                      </p:to>
                                    </p:set>
                                    <p:anim calcmode="lin" valueType="num">
                                      <p:cBhvr additive="base">
                                        <p:cTn id="145" dur="500" fill="hold"/>
                                        <p:tgtEl>
                                          <p:spTgt spid="30"/>
                                        </p:tgtEl>
                                        <p:attrNameLst>
                                          <p:attrName>ppt_x</p:attrName>
                                        </p:attrNameLst>
                                      </p:cBhvr>
                                      <p:tavLst>
                                        <p:tav tm="0">
                                          <p:val>
                                            <p:strVal val="#ppt_x"/>
                                          </p:val>
                                        </p:tav>
                                        <p:tav tm="100000">
                                          <p:val>
                                            <p:strVal val="#ppt_x"/>
                                          </p:val>
                                        </p:tav>
                                      </p:tavLst>
                                    </p:anim>
                                    <p:anim calcmode="lin" valueType="num">
                                      <p:cBhvr additive="base">
                                        <p:cTn id="14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anim calcmode="lin" valueType="num">
                                      <p:cBhvr additive="base">
                                        <p:cTn id="151" dur="500" fill="hold"/>
                                        <p:tgtEl>
                                          <p:spTgt spid="31"/>
                                        </p:tgtEl>
                                        <p:attrNameLst>
                                          <p:attrName>ppt_x</p:attrName>
                                        </p:attrNameLst>
                                      </p:cBhvr>
                                      <p:tavLst>
                                        <p:tav tm="0">
                                          <p:val>
                                            <p:strVal val="#ppt_x"/>
                                          </p:val>
                                        </p:tav>
                                        <p:tav tm="100000">
                                          <p:val>
                                            <p:strVal val="#ppt_x"/>
                                          </p:val>
                                        </p:tav>
                                      </p:tavLst>
                                    </p:anim>
                                    <p:anim calcmode="lin" valueType="num">
                                      <p:cBhvr additive="base">
                                        <p:cTn id="15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32"/>
                                        </p:tgtEl>
                                        <p:attrNameLst>
                                          <p:attrName>style.visibility</p:attrName>
                                        </p:attrNameLst>
                                      </p:cBhvr>
                                      <p:to>
                                        <p:strVal val="visible"/>
                                      </p:to>
                                    </p:set>
                                    <p:anim calcmode="lin" valueType="num">
                                      <p:cBhvr additive="base">
                                        <p:cTn id="157" dur="500" fill="hold"/>
                                        <p:tgtEl>
                                          <p:spTgt spid="32"/>
                                        </p:tgtEl>
                                        <p:attrNameLst>
                                          <p:attrName>ppt_x</p:attrName>
                                        </p:attrNameLst>
                                      </p:cBhvr>
                                      <p:tavLst>
                                        <p:tav tm="0">
                                          <p:val>
                                            <p:strVal val="#ppt_x"/>
                                          </p:val>
                                        </p:tav>
                                        <p:tav tm="100000">
                                          <p:val>
                                            <p:strVal val="#ppt_x"/>
                                          </p:val>
                                        </p:tav>
                                      </p:tavLst>
                                    </p:anim>
                                    <p:anim calcmode="lin" valueType="num">
                                      <p:cBhvr additive="base">
                                        <p:cTn id="15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33"/>
                                        </p:tgtEl>
                                        <p:attrNameLst>
                                          <p:attrName>style.visibility</p:attrName>
                                        </p:attrNameLst>
                                      </p:cBhvr>
                                      <p:to>
                                        <p:strVal val="visible"/>
                                      </p:to>
                                    </p:set>
                                    <p:anim calcmode="lin" valueType="num">
                                      <p:cBhvr additive="base">
                                        <p:cTn id="163" dur="500" fill="hold"/>
                                        <p:tgtEl>
                                          <p:spTgt spid="33"/>
                                        </p:tgtEl>
                                        <p:attrNameLst>
                                          <p:attrName>ppt_x</p:attrName>
                                        </p:attrNameLst>
                                      </p:cBhvr>
                                      <p:tavLst>
                                        <p:tav tm="0">
                                          <p:val>
                                            <p:strVal val="#ppt_x"/>
                                          </p:val>
                                        </p:tav>
                                        <p:tav tm="100000">
                                          <p:val>
                                            <p:strVal val="#ppt_x"/>
                                          </p:val>
                                        </p:tav>
                                      </p:tavLst>
                                    </p:anim>
                                    <p:anim calcmode="lin" valueType="num">
                                      <p:cBhvr additive="base">
                                        <p:cTn id="16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34"/>
                                        </p:tgtEl>
                                        <p:attrNameLst>
                                          <p:attrName>style.visibility</p:attrName>
                                        </p:attrNameLst>
                                      </p:cBhvr>
                                      <p:to>
                                        <p:strVal val="visible"/>
                                      </p:to>
                                    </p:set>
                                    <p:anim calcmode="lin" valueType="num">
                                      <p:cBhvr additive="base">
                                        <p:cTn id="169" dur="500" fill="hold"/>
                                        <p:tgtEl>
                                          <p:spTgt spid="34"/>
                                        </p:tgtEl>
                                        <p:attrNameLst>
                                          <p:attrName>ppt_x</p:attrName>
                                        </p:attrNameLst>
                                      </p:cBhvr>
                                      <p:tavLst>
                                        <p:tav tm="0">
                                          <p:val>
                                            <p:strVal val="#ppt_x"/>
                                          </p:val>
                                        </p:tav>
                                        <p:tav tm="100000">
                                          <p:val>
                                            <p:strVal val="#ppt_x"/>
                                          </p:val>
                                        </p:tav>
                                      </p:tavLst>
                                    </p:anim>
                                    <p:anim calcmode="lin" valueType="num">
                                      <p:cBhvr additive="base">
                                        <p:cTn id="17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35"/>
                                        </p:tgtEl>
                                        <p:attrNameLst>
                                          <p:attrName>style.visibility</p:attrName>
                                        </p:attrNameLst>
                                      </p:cBhvr>
                                      <p:to>
                                        <p:strVal val="visible"/>
                                      </p:to>
                                    </p:set>
                                    <p:anim calcmode="lin" valueType="num">
                                      <p:cBhvr additive="base">
                                        <p:cTn id="175" dur="500" fill="hold"/>
                                        <p:tgtEl>
                                          <p:spTgt spid="35"/>
                                        </p:tgtEl>
                                        <p:attrNameLst>
                                          <p:attrName>ppt_x</p:attrName>
                                        </p:attrNameLst>
                                      </p:cBhvr>
                                      <p:tavLst>
                                        <p:tav tm="0">
                                          <p:val>
                                            <p:strVal val="#ppt_x"/>
                                          </p:val>
                                        </p:tav>
                                        <p:tav tm="100000">
                                          <p:val>
                                            <p:strVal val="#ppt_x"/>
                                          </p:val>
                                        </p:tav>
                                      </p:tavLst>
                                    </p:anim>
                                    <p:anim calcmode="lin" valueType="num">
                                      <p:cBhvr additive="base">
                                        <p:cTn id="17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grpId="0" nodeType="clickEffect">
                                  <p:stCondLst>
                                    <p:cond delay="0"/>
                                  </p:stCondLst>
                                  <p:childTnLst>
                                    <p:set>
                                      <p:cBhvr>
                                        <p:cTn id="180" dur="1" fill="hold">
                                          <p:stCondLst>
                                            <p:cond delay="0"/>
                                          </p:stCondLst>
                                        </p:cTn>
                                        <p:tgtEl>
                                          <p:spTgt spid="36"/>
                                        </p:tgtEl>
                                        <p:attrNameLst>
                                          <p:attrName>style.visibility</p:attrName>
                                        </p:attrNameLst>
                                      </p:cBhvr>
                                      <p:to>
                                        <p:strVal val="visible"/>
                                      </p:to>
                                    </p:set>
                                    <p:anim calcmode="lin" valueType="num">
                                      <p:cBhvr additive="base">
                                        <p:cTn id="181" dur="500" fill="hold"/>
                                        <p:tgtEl>
                                          <p:spTgt spid="36"/>
                                        </p:tgtEl>
                                        <p:attrNameLst>
                                          <p:attrName>ppt_x</p:attrName>
                                        </p:attrNameLst>
                                      </p:cBhvr>
                                      <p:tavLst>
                                        <p:tav tm="0">
                                          <p:val>
                                            <p:strVal val="#ppt_x"/>
                                          </p:val>
                                        </p:tav>
                                        <p:tav tm="100000">
                                          <p:val>
                                            <p:strVal val="#ppt_x"/>
                                          </p:val>
                                        </p:tav>
                                      </p:tavLst>
                                    </p:anim>
                                    <p:anim calcmode="lin" valueType="num">
                                      <p:cBhvr additive="base">
                                        <p:cTn id="18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idx="4294967295"/>
          </p:nvPr>
        </p:nvSpPr>
        <p:spPr>
          <a:xfrm>
            <a:off x="76200" y="1"/>
            <a:ext cx="8785561" cy="838200"/>
          </a:xfrm>
        </p:spPr>
        <p:txBody>
          <a:bodyPr vert="horz" wrap="square" lIns="91429" tIns="45714" rIns="91429" bIns="45714" numCol="1" anchor="ctr" anchorCtr="0" compatLnSpc="1">
            <a:prstTxWarp prst="textNoShape">
              <a:avLst/>
            </a:prstTxWarp>
          </a:bodyPr>
          <a:lstStyle/>
          <a:p>
            <a:pPr eaLnBrk="1" hangingPunct="1"/>
            <a:r>
              <a:rPr lang="en-US" altLang="en-US" dirty="0"/>
              <a:t>Stack</a:t>
            </a:r>
          </a:p>
        </p:txBody>
      </p:sp>
      <p:grpSp>
        <p:nvGrpSpPr>
          <p:cNvPr id="4100" name="Group 20"/>
          <p:cNvGrpSpPr>
            <a:grpSpLocks/>
          </p:cNvGrpSpPr>
          <p:nvPr/>
        </p:nvGrpSpPr>
        <p:grpSpPr bwMode="auto">
          <a:xfrm>
            <a:off x="977761" y="2253961"/>
            <a:ext cx="6704640" cy="4266720"/>
            <a:chOff x="900" y="1005"/>
            <a:chExt cx="4656" cy="2963"/>
          </a:xfrm>
        </p:grpSpPr>
        <p:sp>
          <p:nvSpPr>
            <p:cNvPr id="4102" name="AutoShape 3"/>
            <p:cNvSpPr>
              <a:spLocks noChangeArrowheads="1"/>
            </p:cNvSpPr>
            <p:nvPr/>
          </p:nvSpPr>
          <p:spPr bwMode="auto">
            <a:xfrm>
              <a:off x="2858" y="2169"/>
              <a:ext cx="1111" cy="1799"/>
            </a:xfrm>
            <a:prstGeom prst="cube">
              <a:avLst>
                <a:gd name="adj" fmla="val 25000"/>
              </a:avLst>
            </a:prstGeom>
            <a:solidFill>
              <a:srgbClr val="CCFFFF"/>
            </a:solidFill>
            <a:ln w="38100">
              <a:solidFill>
                <a:srgbClr val="CC0000"/>
              </a:solidFill>
              <a:miter lim="800000"/>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4103" name="Line 4"/>
            <p:cNvSpPr>
              <a:spLocks noChangeShapeType="1"/>
            </p:cNvSpPr>
            <p:nvPr/>
          </p:nvSpPr>
          <p:spPr bwMode="auto">
            <a:xfrm>
              <a:off x="3225" y="1427"/>
              <a:ext cx="0" cy="845"/>
            </a:xfrm>
            <a:prstGeom prst="line">
              <a:avLst/>
            </a:prstGeom>
            <a:noFill/>
            <a:ln w="88900">
              <a:solidFill>
                <a:srgbClr val="666699"/>
              </a:solidFill>
              <a:round/>
              <a:headEnd/>
              <a:tailEnd type="triangle" w="med" len="med"/>
            </a:ln>
            <a:extLst>
              <a:ext uri="{909E8E84-426E-40DD-AFC4-6F175D3DCCD1}">
                <a14:hiddenFill xmlns:a14="http://schemas.microsoft.com/office/drawing/2010/main">
                  <a:noFill/>
                </a14:hiddenFill>
              </a:ext>
            </a:extLst>
          </p:spPr>
          <p:txBody>
            <a:bodyPr/>
            <a:lstStyle/>
            <a:p>
              <a:endParaRPr lang="en-US" sz="5987"/>
            </a:p>
          </p:txBody>
        </p:sp>
        <p:sp>
          <p:nvSpPr>
            <p:cNvPr id="4104" name="Line 5"/>
            <p:cNvSpPr>
              <a:spLocks noChangeShapeType="1"/>
            </p:cNvSpPr>
            <p:nvPr/>
          </p:nvSpPr>
          <p:spPr bwMode="auto">
            <a:xfrm flipH="1">
              <a:off x="2223" y="1429"/>
              <a:ext cx="1005" cy="0"/>
            </a:xfrm>
            <a:prstGeom prst="line">
              <a:avLst/>
            </a:prstGeom>
            <a:noFill/>
            <a:ln w="88900">
              <a:solidFill>
                <a:srgbClr val="666699"/>
              </a:solidFill>
              <a:round/>
              <a:headEnd/>
              <a:tailEnd/>
            </a:ln>
            <a:extLst>
              <a:ext uri="{909E8E84-426E-40DD-AFC4-6F175D3DCCD1}">
                <a14:hiddenFill xmlns:a14="http://schemas.microsoft.com/office/drawing/2010/main">
                  <a:noFill/>
                </a14:hiddenFill>
              </a:ext>
            </a:extLst>
          </p:spPr>
          <p:txBody>
            <a:bodyPr/>
            <a:lstStyle/>
            <a:p>
              <a:endParaRPr lang="en-US" sz="5987"/>
            </a:p>
          </p:txBody>
        </p:sp>
        <p:sp>
          <p:nvSpPr>
            <p:cNvPr id="4105" name="Line 6"/>
            <p:cNvSpPr>
              <a:spLocks noChangeShapeType="1"/>
            </p:cNvSpPr>
            <p:nvPr/>
          </p:nvSpPr>
          <p:spPr bwMode="auto">
            <a:xfrm flipV="1">
              <a:off x="3598" y="1429"/>
              <a:ext cx="0" cy="793"/>
            </a:xfrm>
            <a:prstGeom prst="line">
              <a:avLst/>
            </a:prstGeom>
            <a:noFill/>
            <a:ln w="88900">
              <a:solidFill>
                <a:srgbClr val="666699"/>
              </a:solidFill>
              <a:round/>
              <a:headEnd/>
              <a:tailEnd/>
            </a:ln>
            <a:extLst>
              <a:ext uri="{909E8E84-426E-40DD-AFC4-6F175D3DCCD1}">
                <a14:hiddenFill xmlns:a14="http://schemas.microsoft.com/office/drawing/2010/main">
                  <a:noFill/>
                </a14:hiddenFill>
              </a:ext>
            </a:extLst>
          </p:spPr>
          <p:txBody>
            <a:bodyPr/>
            <a:lstStyle/>
            <a:p>
              <a:endParaRPr lang="en-US" sz="5987"/>
            </a:p>
          </p:txBody>
        </p:sp>
        <p:sp>
          <p:nvSpPr>
            <p:cNvPr id="4106" name="Line 7"/>
            <p:cNvSpPr>
              <a:spLocks noChangeShapeType="1"/>
            </p:cNvSpPr>
            <p:nvPr/>
          </p:nvSpPr>
          <p:spPr bwMode="auto">
            <a:xfrm>
              <a:off x="3598" y="1429"/>
              <a:ext cx="1006" cy="0"/>
            </a:xfrm>
            <a:prstGeom prst="line">
              <a:avLst/>
            </a:prstGeom>
            <a:noFill/>
            <a:ln w="88900">
              <a:solidFill>
                <a:srgbClr val="666699"/>
              </a:solidFill>
              <a:round/>
              <a:headEnd/>
              <a:tailEnd type="triangle" w="med" len="med"/>
            </a:ln>
            <a:extLst>
              <a:ext uri="{909E8E84-426E-40DD-AFC4-6F175D3DCCD1}">
                <a14:hiddenFill xmlns:a14="http://schemas.microsoft.com/office/drawing/2010/main">
                  <a:noFill/>
                </a14:hiddenFill>
              </a:ext>
            </a:extLst>
          </p:spPr>
          <p:txBody>
            <a:bodyPr/>
            <a:lstStyle/>
            <a:p>
              <a:endParaRPr lang="en-US" sz="5987"/>
            </a:p>
          </p:txBody>
        </p:sp>
        <p:sp>
          <p:nvSpPr>
            <p:cNvPr id="4107" name="Text Box 8"/>
            <p:cNvSpPr txBox="1">
              <a:spLocks noChangeArrowheads="1"/>
            </p:cNvSpPr>
            <p:nvPr/>
          </p:nvSpPr>
          <p:spPr bwMode="auto">
            <a:xfrm>
              <a:off x="2064" y="1058"/>
              <a:ext cx="582"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dirty="0">
                  <a:latin typeface="Times New Roman" panose="02020603050405020304" pitchFamily="18" charset="0"/>
                  <a:cs typeface="Arial" panose="020B0604020202020204" pitchFamily="34" charset="0"/>
                </a:rPr>
                <a:t>In</a:t>
              </a:r>
            </a:p>
          </p:txBody>
        </p:sp>
        <p:sp>
          <p:nvSpPr>
            <p:cNvPr id="4108" name="Text Box 9"/>
            <p:cNvSpPr txBox="1">
              <a:spLocks noChangeArrowheads="1"/>
            </p:cNvSpPr>
            <p:nvPr/>
          </p:nvSpPr>
          <p:spPr bwMode="auto">
            <a:xfrm>
              <a:off x="4128" y="1005"/>
              <a:ext cx="582"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dirty="0">
                  <a:latin typeface="Times New Roman" panose="02020603050405020304" pitchFamily="18" charset="0"/>
                  <a:cs typeface="Arial" panose="020B0604020202020204" pitchFamily="34" charset="0"/>
                </a:rPr>
                <a:t>Out</a:t>
              </a:r>
            </a:p>
          </p:txBody>
        </p:sp>
        <p:sp>
          <p:nvSpPr>
            <p:cNvPr id="4109" name="AutoShape 10"/>
            <p:cNvSpPr>
              <a:spLocks noChangeArrowheads="1"/>
            </p:cNvSpPr>
            <p:nvPr/>
          </p:nvSpPr>
          <p:spPr bwMode="auto">
            <a:xfrm>
              <a:off x="953" y="1270"/>
              <a:ext cx="317" cy="317"/>
            </a:xfrm>
            <a:prstGeom prst="smileyFace">
              <a:avLst>
                <a:gd name="adj" fmla="val 4653"/>
              </a:avLst>
            </a:prstGeom>
            <a:solidFill>
              <a:srgbClr val="FFCC99"/>
            </a:solidFill>
            <a:ln w="38100">
              <a:solidFill>
                <a:srgbClr val="666699"/>
              </a:solidFill>
              <a:round/>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4110" name="AutoShape 11"/>
            <p:cNvSpPr>
              <a:spLocks noChangeArrowheads="1"/>
            </p:cNvSpPr>
            <p:nvPr/>
          </p:nvSpPr>
          <p:spPr bwMode="auto">
            <a:xfrm>
              <a:off x="1376" y="1270"/>
              <a:ext cx="317" cy="317"/>
            </a:xfrm>
            <a:prstGeom prst="smileyFace">
              <a:avLst>
                <a:gd name="adj" fmla="val 4653"/>
              </a:avLst>
            </a:prstGeom>
            <a:solidFill>
              <a:srgbClr val="FFCC99"/>
            </a:solidFill>
            <a:ln w="38100">
              <a:solidFill>
                <a:srgbClr val="666699"/>
              </a:solidFill>
              <a:round/>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4111" name="AutoShape 12"/>
            <p:cNvSpPr>
              <a:spLocks noChangeArrowheads="1"/>
            </p:cNvSpPr>
            <p:nvPr/>
          </p:nvSpPr>
          <p:spPr bwMode="auto">
            <a:xfrm>
              <a:off x="1799" y="1270"/>
              <a:ext cx="318" cy="317"/>
            </a:xfrm>
            <a:prstGeom prst="smileyFace">
              <a:avLst>
                <a:gd name="adj" fmla="val 4653"/>
              </a:avLst>
            </a:prstGeom>
            <a:solidFill>
              <a:srgbClr val="FFCC99"/>
            </a:solidFill>
            <a:ln w="38100">
              <a:solidFill>
                <a:srgbClr val="666699"/>
              </a:solidFill>
              <a:round/>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4112" name="AutoShape 13"/>
            <p:cNvSpPr>
              <a:spLocks noChangeArrowheads="1"/>
            </p:cNvSpPr>
            <p:nvPr/>
          </p:nvSpPr>
          <p:spPr bwMode="auto">
            <a:xfrm>
              <a:off x="5186" y="1270"/>
              <a:ext cx="317" cy="317"/>
            </a:xfrm>
            <a:prstGeom prst="smileyFace">
              <a:avLst>
                <a:gd name="adj" fmla="val 4653"/>
              </a:avLst>
            </a:prstGeom>
            <a:solidFill>
              <a:srgbClr val="FFCC99"/>
            </a:solidFill>
            <a:ln w="38100">
              <a:solidFill>
                <a:srgbClr val="666699"/>
              </a:solidFill>
              <a:round/>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4113" name="AutoShape 14"/>
            <p:cNvSpPr>
              <a:spLocks noChangeArrowheads="1"/>
            </p:cNvSpPr>
            <p:nvPr/>
          </p:nvSpPr>
          <p:spPr bwMode="auto">
            <a:xfrm>
              <a:off x="4710" y="1270"/>
              <a:ext cx="317" cy="317"/>
            </a:xfrm>
            <a:prstGeom prst="smileyFace">
              <a:avLst>
                <a:gd name="adj" fmla="val 4653"/>
              </a:avLst>
            </a:prstGeom>
            <a:solidFill>
              <a:srgbClr val="FFCC99"/>
            </a:solidFill>
            <a:ln w="38100">
              <a:solidFill>
                <a:srgbClr val="666699"/>
              </a:solidFill>
              <a:round/>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4114" name="Text Box 15"/>
            <p:cNvSpPr txBox="1">
              <a:spLocks noChangeArrowheads="1"/>
            </p:cNvSpPr>
            <p:nvPr/>
          </p:nvSpPr>
          <p:spPr bwMode="auto">
            <a:xfrm>
              <a:off x="1746" y="1587"/>
              <a:ext cx="42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a:solidFill>
                    <a:schemeClr val="tx2"/>
                  </a:solidFill>
                  <a:latin typeface="Times New Roman" panose="02020603050405020304" pitchFamily="18" charset="0"/>
                  <a:cs typeface="Arial" panose="020B0604020202020204" pitchFamily="34" charset="0"/>
                </a:rPr>
                <a:t>A</a:t>
              </a:r>
            </a:p>
          </p:txBody>
        </p:sp>
        <p:sp>
          <p:nvSpPr>
            <p:cNvPr id="4115" name="Text Box 16"/>
            <p:cNvSpPr txBox="1">
              <a:spLocks noChangeArrowheads="1"/>
            </p:cNvSpPr>
            <p:nvPr/>
          </p:nvSpPr>
          <p:spPr bwMode="auto">
            <a:xfrm>
              <a:off x="1323" y="1587"/>
              <a:ext cx="423"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dirty="0">
                  <a:solidFill>
                    <a:schemeClr val="tx2"/>
                  </a:solidFill>
                  <a:latin typeface="Times New Roman" panose="02020603050405020304" pitchFamily="18" charset="0"/>
                  <a:cs typeface="Arial" panose="020B0604020202020204" pitchFamily="34" charset="0"/>
                </a:rPr>
                <a:t>B</a:t>
              </a:r>
            </a:p>
          </p:txBody>
        </p:sp>
        <p:sp>
          <p:nvSpPr>
            <p:cNvPr id="4116" name="Text Box 17"/>
            <p:cNvSpPr txBox="1">
              <a:spLocks noChangeArrowheads="1"/>
            </p:cNvSpPr>
            <p:nvPr/>
          </p:nvSpPr>
          <p:spPr bwMode="auto">
            <a:xfrm>
              <a:off x="900" y="1587"/>
              <a:ext cx="423"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a:solidFill>
                    <a:schemeClr val="tx2"/>
                  </a:solidFill>
                  <a:latin typeface="Times New Roman" panose="02020603050405020304" pitchFamily="18" charset="0"/>
                  <a:cs typeface="Arial" panose="020B0604020202020204" pitchFamily="34" charset="0"/>
                </a:rPr>
                <a:t>C</a:t>
              </a:r>
            </a:p>
          </p:txBody>
        </p:sp>
        <p:sp>
          <p:nvSpPr>
            <p:cNvPr id="4117" name="Text Box 18"/>
            <p:cNvSpPr txBox="1">
              <a:spLocks noChangeArrowheads="1"/>
            </p:cNvSpPr>
            <p:nvPr/>
          </p:nvSpPr>
          <p:spPr bwMode="auto">
            <a:xfrm>
              <a:off x="5133" y="1587"/>
              <a:ext cx="423"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a:solidFill>
                    <a:schemeClr val="tx2"/>
                  </a:solidFill>
                  <a:latin typeface="Times New Roman" panose="02020603050405020304" pitchFamily="18" charset="0"/>
                  <a:cs typeface="Arial" panose="020B0604020202020204" pitchFamily="34" charset="0"/>
                </a:rPr>
                <a:t>C</a:t>
              </a:r>
            </a:p>
          </p:txBody>
        </p:sp>
        <p:sp>
          <p:nvSpPr>
            <p:cNvPr id="4118" name="Text Box 19"/>
            <p:cNvSpPr txBox="1">
              <a:spLocks noChangeArrowheads="1"/>
            </p:cNvSpPr>
            <p:nvPr/>
          </p:nvSpPr>
          <p:spPr bwMode="auto">
            <a:xfrm>
              <a:off x="4657" y="1587"/>
              <a:ext cx="423"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a:solidFill>
                    <a:schemeClr val="tx2"/>
                  </a:solidFill>
                  <a:latin typeface="Times New Roman" panose="02020603050405020304" pitchFamily="18" charset="0"/>
                  <a:cs typeface="Arial" panose="020B0604020202020204" pitchFamily="34" charset="0"/>
                </a:rPr>
                <a:t>B</a:t>
              </a:r>
            </a:p>
          </p:txBody>
        </p:sp>
      </p:grpSp>
      <p:sp>
        <p:nvSpPr>
          <p:cNvPr id="4101" name="Text Box 21"/>
          <p:cNvSpPr txBox="1">
            <a:spLocks noChangeArrowheads="1"/>
          </p:cNvSpPr>
          <p:nvPr/>
        </p:nvSpPr>
        <p:spPr bwMode="auto">
          <a:xfrm>
            <a:off x="286561" y="1562761"/>
            <a:ext cx="8650080" cy="4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a:defRPr>
                <a:solidFill>
                  <a:schemeClr val="tx1"/>
                </a:solidFill>
                <a:latin typeface="Arial" panose="020B0604020202020204" pitchFamily="34" charset="0"/>
              </a:defRPr>
            </a:lvl1pPr>
            <a:lvl2pPr marL="742950" indent="-285750" defTabSz="912813">
              <a:defRPr>
                <a:solidFill>
                  <a:schemeClr val="tx1"/>
                </a:solidFill>
                <a:latin typeface="Arial" panose="020B0604020202020204" pitchFamily="34" charset="0"/>
              </a:defRPr>
            </a:lvl2pPr>
            <a:lvl3pPr marL="1143000" indent="-228600" defTabSz="912813">
              <a:defRPr>
                <a:solidFill>
                  <a:schemeClr val="tx1"/>
                </a:solidFill>
                <a:latin typeface="Arial" panose="020B0604020202020204" pitchFamily="34" charset="0"/>
              </a:defRPr>
            </a:lvl3pPr>
            <a:lvl4pPr marL="1600200" indent="-228600" defTabSz="912813">
              <a:defRPr>
                <a:solidFill>
                  <a:schemeClr val="tx1"/>
                </a:solidFill>
                <a:latin typeface="Arial" panose="020B0604020202020204" pitchFamily="34" charset="0"/>
              </a:defRPr>
            </a:lvl4pPr>
            <a:lvl5pPr marL="2057400" indent="-228600" defTabSz="912813">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903"/>
              <a:t>Data structure with </a:t>
            </a:r>
            <a:r>
              <a:rPr lang="en-US" altLang="en-US" sz="2903">
                <a:solidFill>
                  <a:srgbClr val="0000FF"/>
                </a:solidFill>
              </a:rPr>
              <a:t>Last-In First-Out (LIFO)</a:t>
            </a:r>
            <a:r>
              <a:rPr lang="en-US" altLang="en-US" sz="2903"/>
              <a:t> behavior</a:t>
            </a:r>
          </a:p>
        </p:txBody>
      </p:sp>
    </p:spTree>
    <p:extLst>
      <p:ext uri="{BB962C8B-B14F-4D97-AF65-F5344CB8AC3E}">
        <p14:creationId xmlns:p14="http://schemas.microsoft.com/office/powerpoint/2010/main" val="2205862850"/>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p:cNvSpPr>
            <a:spLocks noGrp="1"/>
          </p:cNvSpPr>
          <p:nvPr>
            <p:ph type="title" idx="4294967295"/>
          </p:nvPr>
        </p:nvSpPr>
        <p:spPr>
          <a:xfrm>
            <a:off x="0" y="-1"/>
            <a:ext cx="8930881" cy="838201"/>
          </a:xfrm>
        </p:spPr>
        <p:txBody>
          <a:bodyPr vert="horz" wrap="square" lIns="91429" tIns="45714" rIns="91429" bIns="45714" numCol="1" anchor="ctr" anchorCtr="0" compatLnSpc="1">
            <a:prstTxWarp prst="textNoShape">
              <a:avLst/>
            </a:prstTxWarp>
          </a:bodyPr>
          <a:lstStyle/>
          <a:p>
            <a:pPr eaLnBrk="1" hangingPunct="1"/>
            <a:r>
              <a:rPr lang="en-US" altLang="en-US" dirty="0"/>
              <a:t>Queue</a:t>
            </a:r>
          </a:p>
        </p:txBody>
      </p:sp>
      <p:grpSp>
        <p:nvGrpSpPr>
          <p:cNvPr id="15364" name="Group 3"/>
          <p:cNvGrpSpPr>
            <a:grpSpLocks/>
          </p:cNvGrpSpPr>
          <p:nvPr/>
        </p:nvGrpSpPr>
        <p:grpSpPr bwMode="auto">
          <a:xfrm>
            <a:off x="977761" y="3083401"/>
            <a:ext cx="7162560" cy="2001600"/>
            <a:chOff x="847" y="1217"/>
            <a:chExt cx="4974" cy="1390"/>
          </a:xfrm>
        </p:grpSpPr>
        <p:sp>
          <p:nvSpPr>
            <p:cNvPr id="15366" name="AutoShape 3"/>
            <p:cNvSpPr>
              <a:spLocks noChangeArrowheads="1"/>
            </p:cNvSpPr>
            <p:nvPr/>
          </p:nvSpPr>
          <p:spPr bwMode="auto">
            <a:xfrm rot="10800000">
              <a:off x="2381" y="1534"/>
              <a:ext cx="2487" cy="847"/>
            </a:xfrm>
            <a:prstGeom prst="flowChartMagneticDrum">
              <a:avLst/>
            </a:prstGeom>
            <a:solidFill>
              <a:srgbClr val="CCFFFF"/>
            </a:solidFill>
            <a:ln w="38100">
              <a:solidFill>
                <a:srgbClr val="CC0000"/>
              </a:solidFill>
              <a:round/>
              <a:headEnd/>
              <a:tailEnd/>
            </a:ln>
          </p:spPr>
          <p:txBody>
            <a:bodyPr rot="10800000"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15367" name="AutoShape 4"/>
            <p:cNvSpPr>
              <a:spLocks noChangeArrowheads="1"/>
            </p:cNvSpPr>
            <p:nvPr/>
          </p:nvSpPr>
          <p:spPr bwMode="auto">
            <a:xfrm>
              <a:off x="900" y="1905"/>
              <a:ext cx="317" cy="317"/>
            </a:xfrm>
            <a:prstGeom prst="smileyFace">
              <a:avLst>
                <a:gd name="adj" fmla="val 4653"/>
              </a:avLst>
            </a:prstGeom>
            <a:solidFill>
              <a:srgbClr val="FFCC99"/>
            </a:solidFill>
            <a:ln w="38100">
              <a:solidFill>
                <a:srgbClr val="666699"/>
              </a:solidFill>
              <a:round/>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15368" name="AutoShape 5"/>
            <p:cNvSpPr>
              <a:spLocks noChangeArrowheads="1"/>
            </p:cNvSpPr>
            <p:nvPr/>
          </p:nvSpPr>
          <p:spPr bwMode="auto">
            <a:xfrm>
              <a:off x="1376" y="1905"/>
              <a:ext cx="317" cy="317"/>
            </a:xfrm>
            <a:prstGeom prst="smileyFace">
              <a:avLst>
                <a:gd name="adj" fmla="val 4653"/>
              </a:avLst>
            </a:prstGeom>
            <a:solidFill>
              <a:srgbClr val="FFCC99"/>
            </a:solidFill>
            <a:ln w="38100">
              <a:solidFill>
                <a:srgbClr val="666699"/>
              </a:solidFill>
              <a:round/>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15369" name="AutoShape 6"/>
            <p:cNvSpPr>
              <a:spLocks noChangeArrowheads="1"/>
            </p:cNvSpPr>
            <p:nvPr/>
          </p:nvSpPr>
          <p:spPr bwMode="auto">
            <a:xfrm>
              <a:off x="5027" y="1799"/>
              <a:ext cx="318" cy="317"/>
            </a:xfrm>
            <a:prstGeom prst="smileyFace">
              <a:avLst>
                <a:gd name="adj" fmla="val 4653"/>
              </a:avLst>
            </a:prstGeom>
            <a:solidFill>
              <a:srgbClr val="FFCC99"/>
            </a:solidFill>
            <a:ln w="38100">
              <a:solidFill>
                <a:srgbClr val="666699"/>
              </a:solidFill>
              <a:round/>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15370" name="AutoShape 7"/>
            <p:cNvSpPr>
              <a:spLocks noChangeArrowheads="1"/>
            </p:cNvSpPr>
            <p:nvPr/>
          </p:nvSpPr>
          <p:spPr bwMode="auto">
            <a:xfrm>
              <a:off x="1905" y="1905"/>
              <a:ext cx="318" cy="317"/>
            </a:xfrm>
            <a:prstGeom prst="smileyFace">
              <a:avLst>
                <a:gd name="adj" fmla="val 4653"/>
              </a:avLst>
            </a:prstGeom>
            <a:solidFill>
              <a:srgbClr val="FFCC99"/>
            </a:solidFill>
            <a:ln w="38100">
              <a:solidFill>
                <a:srgbClr val="666699"/>
              </a:solidFill>
              <a:round/>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15371" name="AutoShape 8"/>
            <p:cNvSpPr>
              <a:spLocks noChangeArrowheads="1"/>
            </p:cNvSpPr>
            <p:nvPr/>
          </p:nvSpPr>
          <p:spPr bwMode="auto">
            <a:xfrm>
              <a:off x="847" y="1587"/>
              <a:ext cx="1428" cy="159"/>
            </a:xfrm>
            <a:prstGeom prst="rightArrow">
              <a:avLst>
                <a:gd name="adj1" fmla="val 50000"/>
                <a:gd name="adj2" fmla="val 224528"/>
              </a:avLst>
            </a:prstGeom>
            <a:solidFill>
              <a:srgbClr val="336600"/>
            </a:solidFill>
            <a:ln w="38100">
              <a:solidFill>
                <a:schemeClr val="tx2"/>
              </a:solidFill>
              <a:miter lim="800000"/>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15372" name="AutoShape 9"/>
            <p:cNvSpPr>
              <a:spLocks noChangeArrowheads="1"/>
            </p:cNvSpPr>
            <p:nvPr/>
          </p:nvSpPr>
          <p:spPr bwMode="auto">
            <a:xfrm>
              <a:off x="4974" y="1534"/>
              <a:ext cx="635" cy="159"/>
            </a:xfrm>
            <a:prstGeom prst="rightArrow">
              <a:avLst>
                <a:gd name="adj1" fmla="val 50000"/>
                <a:gd name="adj2" fmla="val 99843"/>
              </a:avLst>
            </a:prstGeom>
            <a:solidFill>
              <a:srgbClr val="000080"/>
            </a:solidFill>
            <a:ln w="38100">
              <a:solidFill>
                <a:srgbClr val="336600"/>
              </a:solidFill>
              <a:miter lim="800000"/>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15373" name="Text Box 11"/>
            <p:cNvSpPr txBox="1">
              <a:spLocks noChangeArrowheads="1"/>
            </p:cNvSpPr>
            <p:nvPr/>
          </p:nvSpPr>
          <p:spPr bwMode="auto">
            <a:xfrm>
              <a:off x="1111" y="1248"/>
              <a:ext cx="582"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dirty="0">
                  <a:latin typeface="Times New Roman" panose="02020603050405020304" pitchFamily="18" charset="0"/>
                  <a:cs typeface="Arial" panose="020B0604020202020204" pitchFamily="34" charset="0"/>
                </a:rPr>
                <a:t>In</a:t>
              </a:r>
            </a:p>
          </p:txBody>
        </p:sp>
        <p:sp>
          <p:nvSpPr>
            <p:cNvPr id="15374" name="Text Box 12"/>
            <p:cNvSpPr txBox="1">
              <a:spLocks noChangeArrowheads="1"/>
            </p:cNvSpPr>
            <p:nvPr/>
          </p:nvSpPr>
          <p:spPr bwMode="auto">
            <a:xfrm>
              <a:off x="4921" y="1217"/>
              <a:ext cx="582"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dirty="0">
                  <a:latin typeface="Times New Roman" panose="02020603050405020304" pitchFamily="18" charset="0"/>
                  <a:cs typeface="Arial" panose="020B0604020202020204" pitchFamily="34" charset="0"/>
                </a:rPr>
                <a:t>Out</a:t>
              </a:r>
            </a:p>
          </p:txBody>
        </p:sp>
        <p:sp>
          <p:nvSpPr>
            <p:cNvPr id="15375" name="AutoShape 13"/>
            <p:cNvSpPr>
              <a:spLocks noChangeArrowheads="1"/>
            </p:cNvSpPr>
            <p:nvPr/>
          </p:nvSpPr>
          <p:spPr bwMode="auto">
            <a:xfrm>
              <a:off x="5450" y="1799"/>
              <a:ext cx="318" cy="317"/>
            </a:xfrm>
            <a:prstGeom prst="smileyFace">
              <a:avLst>
                <a:gd name="adj" fmla="val 4653"/>
              </a:avLst>
            </a:prstGeom>
            <a:solidFill>
              <a:srgbClr val="FFCC99"/>
            </a:solidFill>
            <a:ln w="38100">
              <a:solidFill>
                <a:srgbClr val="666699"/>
              </a:solidFill>
              <a:round/>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15376" name="Text Box 14"/>
            <p:cNvSpPr txBox="1">
              <a:spLocks noChangeArrowheads="1"/>
            </p:cNvSpPr>
            <p:nvPr/>
          </p:nvSpPr>
          <p:spPr bwMode="auto">
            <a:xfrm>
              <a:off x="1852" y="2222"/>
              <a:ext cx="423"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a:solidFill>
                    <a:schemeClr val="tx2"/>
                  </a:solidFill>
                  <a:latin typeface="Times New Roman" panose="02020603050405020304" pitchFamily="18" charset="0"/>
                  <a:cs typeface="Arial" panose="020B0604020202020204" pitchFamily="34" charset="0"/>
                </a:rPr>
                <a:t>A</a:t>
              </a:r>
            </a:p>
          </p:txBody>
        </p:sp>
        <p:sp>
          <p:nvSpPr>
            <p:cNvPr id="15377" name="Text Box 15"/>
            <p:cNvSpPr txBox="1">
              <a:spLocks noChangeArrowheads="1"/>
            </p:cNvSpPr>
            <p:nvPr/>
          </p:nvSpPr>
          <p:spPr bwMode="auto">
            <a:xfrm>
              <a:off x="847" y="2222"/>
              <a:ext cx="476"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dirty="0">
                  <a:solidFill>
                    <a:schemeClr val="tx2"/>
                  </a:solidFill>
                  <a:latin typeface="Times New Roman" panose="02020603050405020304" pitchFamily="18" charset="0"/>
                  <a:cs typeface="Arial" panose="020B0604020202020204" pitchFamily="34" charset="0"/>
                </a:rPr>
                <a:t>C</a:t>
              </a:r>
            </a:p>
          </p:txBody>
        </p:sp>
        <p:sp>
          <p:nvSpPr>
            <p:cNvPr id="15378" name="Text Box 16"/>
            <p:cNvSpPr txBox="1">
              <a:spLocks noChangeArrowheads="1"/>
            </p:cNvSpPr>
            <p:nvPr/>
          </p:nvSpPr>
          <p:spPr bwMode="auto">
            <a:xfrm>
              <a:off x="1323" y="2222"/>
              <a:ext cx="423"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a:solidFill>
                    <a:schemeClr val="tx2"/>
                  </a:solidFill>
                  <a:latin typeface="Times New Roman" panose="02020603050405020304" pitchFamily="18" charset="0"/>
                  <a:cs typeface="Arial" panose="020B0604020202020204" pitchFamily="34" charset="0"/>
                </a:rPr>
                <a:t>B</a:t>
              </a:r>
            </a:p>
          </p:txBody>
        </p:sp>
        <p:sp>
          <p:nvSpPr>
            <p:cNvPr id="15379" name="Text Box 17"/>
            <p:cNvSpPr txBox="1">
              <a:spLocks noChangeArrowheads="1"/>
            </p:cNvSpPr>
            <p:nvPr/>
          </p:nvSpPr>
          <p:spPr bwMode="auto">
            <a:xfrm>
              <a:off x="5398" y="2116"/>
              <a:ext cx="423"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a:solidFill>
                    <a:schemeClr val="tx2"/>
                  </a:solidFill>
                  <a:latin typeface="Times New Roman" panose="02020603050405020304" pitchFamily="18" charset="0"/>
                  <a:cs typeface="Arial" panose="020B0604020202020204" pitchFamily="34" charset="0"/>
                </a:rPr>
                <a:t>A</a:t>
              </a:r>
            </a:p>
          </p:txBody>
        </p:sp>
        <p:sp>
          <p:nvSpPr>
            <p:cNvPr id="15380" name="Text Box 18"/>
            <p:cNvSpPr txBox="1">
              <a:spLocks noChangeArrowheads="1"/>
            </p:cNvSpPr>
            <p:nvPr/>
          </p:nvSpPr>
          <p:spPr bwMode="auto">
            <a:xfrm>
              <a:off x="4974" y="2116"/>
              <a:ext cx="42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a:solidFill>
                    <a:schemeClr val="tx2"/>
                  </a:solidFill>
                  <a:latin typeface="Times New Roman" panose="02020603050405020304" pitchFamily="18" charset="0"/>
                  <a:cs typeface="Arial" panose="020B0604020202020204" pitchFamily="34" charset="0"/>
                </a:rPr>
                <a:t>B</a:t>
              </a:r>
            </a:p>
          </p:txBody>
        </p:sp>
      </p:grpSp>
      <p:sp>
        <p:nvSpPr>
          <p:cNvPr id="15365" name="Rectangle 19"/>
          <p:cNvSpPr>
            <a:spLocks noChangeArrowheads="1"/>
          </p:cNvSpPr>
          <p:nvPr/>
        </p:nvSpPr>
        <p:spPr bwMode="auto">
          <a:xfrm>
            <a:off x="286561" y="1701001"/>
            <a:ext cx="8654613" cy="4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2813">
              <a:defRPr>
                <a:solidFill>
                  <a:schemeClr val="tx1"/>
                </a:solidFill>
                <a:latin typeface="Arial" panose="020B0604020202020204" pitchFamily="34" charset="0"/>
              </a:defRPr>
            </a:lvl1pPr>
            <a:lvl2pPr marL="742950" indent="-285750" defTabSz="912813">
              <a:defRPr>
                <a:solidFill>
                  <a:schemeClr val="tx1"/>
                </a:solidFill>
                <a:latin typeface="Arial" panose="020B0604020202020204" pitchFamily="34" charset="0"/>
              </a:defRPr>
            </a:lvl2pPr>
            <a:lvl3pPr marL="1143000" indent="-228600" defTabSz="912813">
              <a:defRPr>
                <a:solidFill>
                  <a:schemeClr val="tx1"/>
                </a:solidFill>
                <a:latin typeface="Arial" panose="020B0604020202020204" pitchFamily="34" charset="0"/>
              </a:defRPr>
            </a:lvl3pPr>
            <a:lvl4pPr marL="1600200" indent="-228600" defTabSz="912813">
              <a:defRPr>
                <a:solidFill>
                  <a:schemeClr val="tx1"/>
                </a:solidFill>
                <a:latin typeface="Arial" panose="020B0604020202020204" pitchFamily="34" charset="0"/>
              </a:defRPr>
            </a:lvl4pPr>
            <a:lvl5pPr marL="2057400" indent="-228600" defTabSz="912813">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903"/>
              <a:t>Data structure with </a:t>
            </a:r>
            <a:r>
              <a:rPr lang="en-US" altLang="en-US" sz="2903">
                <a:solidFill>
                  <a:srgbClr val="0000FF"/>
                </a:solidFill>
              </a:rPr>
              <a:t>First-In First-Out (FIFO)</a:t>
            </a:r>
            <a:r>
              <a:rPr lang="en-US" altLang="en-US" sz="2903"/>
              <a:t> behavior</a:t>
            </a:r>
          </a:p>
        </p:txBody>
      </p:sp>
    </p:spTree>
    <p:extLst>
      <p:ext uri="{BB962C8B-B14F-4D97-AF65-F5344CB8AC3E}">
        <p14:creationId xmlns:p14="http://schemas.microsoft.com/office/powerpoint/2010/main" val="3005671845"/>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0"/>
            <a:ext cx="9144000" cy="838200"/>
          </a:xfrm>
        </p:spPr>
        <p:txBody>
          <a:bodyPr/>
          <a:lstStyle/>
          <a:p>
            <a:r>
              <a:rPr lang="en-US" altLang="en-US" dirty="0"/>
              <a:t>Implementing a Queue</a:t>
            </a:r>
          </a:p>
        </p:txBody>
      </p:sp>
      <p:sp>
        <p:nvSpPr>
          <p:cNvPr id="25604" name="Rectangle 3"/>
          <p:cNvSpPr>
            <a:spLocks noGrp="1" noChangeArrowheads="1"/>
          </p:cNvSpPr>
          <p:nvPr>
            <p:ph type="body" idx="1"/>
          </p:nvPr>
        </p:nvSpPr>
        <p:spPr>
          <a:xfrm>
            <a:off x="0" y="838200"/>
            <a:ext cx="9144000" cy="5410200"/>
          </a:xfrm>
        </p:spPr>
        <p:txBody>
          <a:bodyPr/>
          <a:lstStyle/>
          <a:p>
            <a:r>
              <a:rPr lang="en-US" altLang="en-US" sz="2300" dirty="0">
                <a:latin typeface="Times" panose="02020603050405020304" pitchFamily="18" charset="0"/>
                <a:cs typeface="Times" panose="02020603050405020304" pitchFamily="18" charset="0"/>
              </a:rPr>
              <a:t>Just like a stack, we can implementing a queue in two ways:</a:t>
            </a:r>
          </a:p>
          <a:p>
            <a:pPr lvl="1"/>
            <a:r>
              <a:rPr lang="en-US" altLang="en-US" sz="2300" dirty="0">
                <a:latin typeface="Times" panose="02020603050405020304" pitchFamily="18" charset="0"/>
                <a:cs typeface="Times" panose="02020603050405020304" pitchFamily="18" charset="0"/>
              </a:rPr>
              <a:t>Using an array</a:t>
            </a:r>
          </a:p>
          <a:p>
            <a:pPr lvl="1"/>
            <a:r>
              <a:rPr lang="en-US" altLang="en-US" sz="2300" dirty="0">
                <a:latin typeface="Times" panose="02020603050405020304" pitchFamily="18" charset="0"/>
                <a:cs typeface="Times" panose="02020603050405020304" pitchFamily="18" charset="0"/>
              </a:rPr>
              <a:t>Using a linked list</a:t>
            </a:r>
          </a:p>
        </p:txBody>
      </p:sp>
    </p:spTree>
    <p:extLst>
      <p:ext uri="{BB962C8B-B14F-4D97-AF65-F5344CB8AC3E}">
        <p14:creationId xmlns:p14="http://schemas.microsoft.com/office/powerpoint/2010/main" val="189703316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0" y="0"/>
            <a:ext cx="9144000" cy="838200"/>
          </a:xfrm>
        </p:spPr>
        <p:txBody>
          <a:bodyPr/>
          <a:lstStyle/>
          <a:p>
            <a:r>
              <a:rPr lang="en-US" altLang="en-US" dirty="0"/>
              <a:t>Implementing a Queue: using Array</a:t>
            </a:r>
          </a:p>
        </p:txBody>
      </p:sp>
      <p:sp>
        <p:nvSpPr>
          <p:cNvPr id="26628" name="Rectangle 3"/>
          <p:cNvSpPr>
            <a:spLocks noGrp="1" noChangeArrowheads="1"/>
          </p:cNvSpPr>
          <p:nvPr>
            <p:ph type="body" idx="1"/>
          </p:nvPr>
        </p:nvSpPr>
        <p:spPr>
          <a:xfrm>
            <a:off x="0" y="838200"/>
            <a:ext cx="9144000" cy="5410200"/>
          </a:xfrm>
        </p:spPr>
        <p:txBody>
          <a:bodyPr/>
          <a:lstStyle/>
          <a:p>
            <a:r>
              <a:rPr lang="en-US" altLang="en-US" sz="2100" dirty="0">
                <a:latin typeface="Times" panose="02020603050405020304" pitchFamily="18" charset="0"/>
                <a:cs typeface="Times" panose="02020603050405020304" pitchFamily="18" charset="0"/>
              </a:rPr>
              <a:t>Using an array to implement a queue is significantly harder than using an array to implement a stack.  Why?</a:t>
            </a:r>
          </a:p>
          <a:p>
            <a:pPr lvl="1"/>
            <a:r>
              <a:rPr lang="en-US" altLang="en-US" sz="2100" dirty="0">
                <a:latin typeface="Times" panose="02020603050405020304" pitchFamily="18" charset="0"/>
                <a:cs typeface="Times" panose="02020603050405020304" pitchFamily="18" charset="0"/>
              </a:rPr>
              <a:t>A stack: we add and remove at the same end,</a:t>
            </a:r>
          </a:p>
          <a:p>
            <a:pPr lvl="1"/>
            <a:r>
              <a:rPr lang="en-US" altLang="en-US" sz="2100" dirty="0">
                <a:latin typeface="Times" panose="02020603050405020304" pitchFamily="18" charset="0"/>
                <a:cs typeface="Times" panose="02020603050405020304" pitchFamily="18" charset="0"/>
              </a:rPr>
              <a:t>A queue: we add to one end and remove from the other.</a:t>
            </a:r>
          </a:p>
        </p:txBody>
      </p:sp>
      <p:pic>
        <p:nvPicPr>
          <p:cNvPr id="3" name="Picture 2"/>
          <p:cNvPicPr>
            <a:picLocks noChangeAspect="1"/>
          </p:cNvPicPr>
          <p:nvPr/>
        </p:nvPicPr>
        <p:blipFill>
          <a:blip r:embed="rId2"/>
          <a:stretch>
            <a:fillRect/>
          </a:stretch>
        </p:blipFill>
        <p:spPr>
          <a:xfrm>
            <a:off x="6603000" y="3581400"/>
            <a:ext cx="2331981" cy="3140237"/>
          </a:xfrm>
          <a:prstGeom prst="rect">
            <a:avLst/>
          </a:prstGeom>
        </p:spPr>
      </p:pic>
      <p:pic>
        <p:nvPicPr>
          <p:cNvPr id="4" name="Picture 3"/>
          <p:cNvPicPr>
            <a:picLocks noChangeAspect="1"/>
          </p:cNvPicPr>
          <p:nvPr/>
        </p:nvPicPr>
        <p:blipFill>
          <a:blip r:embed="rId3"/>
          <a:stretch>
            <a:fillRect/>
          </a:stretch>
        </p:blipFill>
        <p:spPr>
          <a:xfrm>
            <a:off x="304800" y="2438400"/>
            <a:ext cx="8520114" cy="970608"/>
          </a:xfrm>
          <a:prstGeom prst="rect">
            <a:avLst/>
          </a:prstGeom>
        </p:spPr>
      </p:pic>
      <p:sp>
        <p:nvSpPr>
          <p:cNvPr id="32" name="TextBox 31"/>
          <p:cNvSpPr txBox="1"/>
          <p:nvPr/>
        </p:nvSpPr>
        <p:spPr>
          <a:xfrm>
            <a:off x="3200400" y="3368628"/>
            <a:ext cx="1676400" cy="430887"/>
          </a:xfrm>
          <a:prstGeom prst="rect">
            <a:avLst/>
          </a:prstGeom>
          <a:noFill/>
        </p:spPr>
        <p:txBody>
          <a:bodyPr wrap="square" rtlCol="0">
            <a:spAutoFit/>
          </a:bodyPr>
          <a:lstStyle/>
          <a:p>
            <a:r>
              <a:rPr lang="en-US" sz="2200" b="1" dirty="0">
                <a:solidFill>
                  <a:srgbClr val="FF0000"/>
                </a:solidFill>
                <a:latin typeface="Times" panose="02020603050405020304" pitchFamily="18" charset="0"/>
                <a:cs typeface="Times" panose="02020603050405020304" pitchFamily="18" charset="0"/>
              </a:rPr>
              <a:t>QUEUE</a:t>
            </a:r>
          </a:p>
        </p:txBody>
      </p:sp>
    </p:spTree>
    <p:extLst>
      <p:ext uri="{BB962C8B-B14F-4D97-AF65-F5344CB8AC3E}">
        <p14:creationId xmlns:p14="http://schemas.microsoft.com/office/powerpoint/2010/main" val="361212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628">
                                            <p:txEl>
                                              <p:pRg st="1" end="1"/>
                                            </p:txEl>
                                          </p:spTgt>
                                        </p:tgtEl>
                                        <p:attrNameLst>
                                          <p:attrName>style.visibility</p:attrName>
                                        </p:attrNameLst>
                                      </p:cBhvr>
                                      <p:to>
                                        <p:strVal val="visible"/>
                                      </p:to>
                                    </p:set>
                                    <p:anim calcmode="lin" valueType="num">
                                      <p:cBhvr additive="base">
                                        <p:cTn id="7" dur="500" fill="hold"/>
                                        <p:tgtEl>
                                          <p:spTgt spid="2662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62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628">
                                            <p:txEl>
                                              <p:pRg st="2" end="2"/>
                                            </p:txEl>
                                          </p:spTgt>
                                        </p:tgtEl>
                                        <p:attrNameLst>
                                          <p:attrName>style.visibility</p:attrName>
                                        </p:attrNameLst>
                                      </p:cBhvr>
                                      <p:to>
                                        <p:strVal val="visible"/>
                                      </p:to>
                                    </p:set>
                                    <p:anim calcmode="lin" valueType="num">
                                      <p:cBhvr additive="base">
                                        <p:cTn id="13" dur="500" fill="hold"/>
                                        <p:tgtEl>
                                          <p:spTgt spid="2662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62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r>
              <a:rPr lang="en-US" altLang="en-US" sz="4800" dirty="0">
                <a:latin typeface="Times New Roman" panose="02020603050405020304" pitchFamily="18" charset="0"/>
              </a:rPr>
              <a:t>Array types in C</a:t>
            </a:r>
          </a:p>
        </p:txBody>
      </p:sp>
      <p:sp>
        <p:nvSpPr>
          <p:cNvPr id="14339" name="Rectangle 3"/>
          <p:cNvSpPr>
            <a:spLocks noGrp="1" noChangeArrowheads="1"/>
          </p:cNvSpPr>
          <p:nvPr>
            <p:ph type="body" idx="1"/>
          </p:nvPr>
        </p:nvSpPr>
        <p:spPr>
          <a:xfrm>
            <a:off x="0" y="838200"/>
            <a:ext cx="9144000" cy="2362200"/>
          </a:xfrm>
        </p:spPr>
        <p:txBody>
          <a:bodyPr/>
          <a:lstStyle/>
          <a:p>
            <a:pPr marL="0" indent="0" algn="just" eaLnBrk="1" hangingPunct="1">
              <a:buNone/>
            </a:pPr>
            <a:r>
              <a:rPr lang="en-US" altLang="en-US" sz="2500" b="1" dirty="0">
                <a:latin typeface="Times" panose="02020603050405020304" pitchFamily="18" charset="0"/>
                <a:cs typeface="Times" panose="02020603050405020304" pitchFamily="18" charset="0"/>
              </a:rPr>
              <a:t>C supports two types of arrays:</a:t>
            </a:r>
          </a:p>
          <a:p>
            <a:pPr algn="just" eaLnBrk="1" hangingPunct="1">
              <a:buFont typeface="Wingdings" panose="05000000000000000000" pitchFamily="2" charset="2"/>
              <a:buChar char="ü"/>
            </a:pPr>
            <a:r>
              <a:rPr lang="en-US" altLang="en-US" sz="2500" b="1" i="1" dirty="0">
                <a:latin typeface="Times" panose="02020603050405020304" pitchFamily="18" charset="0"/>
                <a:cs typeface="Times" panose="02020603050405020304" pitchFamily="18" charset="0"/>
              </a:rPr>
              <a:t>Fixed Length Arrays</a:t>
            </a:r>
            <a:r>
              <a:rPr lang="en-US" altLang="en-US" sz="2500" b="1" dirty="0">
                <a:latin typeface="Times" panose="02020603050405020304" pitchFamily="18" charset="0"/>
                <a:cs typeface="Times" panose="02020603050405020304" pitchFamily="18" charset="0"/>
              </a:rPr>
              <a:t> </a:t>
            </a:r>
            <a:r>
              <a:rPr lang="en-US" altLang="en-US" sz="2500" dirty="0">
                <a:latin typeface="Times" panose="02020603050405020304" pitchFamily="18" charset="0"/>
                <a:cs typeface="Times" panose="02020603050405020304" pitchFamily="18" charset="0"/>
              </a:rPr>
              <a:t>: The programmer “hard codes” the length of the array, which is fixed at run-time.</a:t>
            </a:r>
          </a:p>
          <a:p>
            <a:pPr algn="just" eaLnBrk="1" hangingPunct="1">
              <a:buFont typeface="Wingdings" panose="05000000000000000000" pitchFamily="2" charset="2"/>
              <a:buChar char="ü"/>
            </a:pPr>
            <a:r>
              <a:rPr lang="en-US" altLang="en-US" sz="2500" b="1" i="1" dirty="0">
                <a:latin typeface="Times" panose="02020603050405020304" pitchFamily="18" charset="0"/>
                <a:cs typeface="Times" panose="02020603050405020304" pitchFamily="18" charset="0"/>
              </a:rPr>
              <a:t>Variable-Length Arrays :</a:t>
            </a:r>
            <a:r>
              <a:rPr lang="en-US" altLang="en-US" sz="2500" dirty="0">
                <a:latin typeface="Times" panose="02020603050405020304" pitchFamily="18" charset="0"/>
                <a:cs typeface="Times" panose="02020603050405020304" pitchFamily="18" charset="0"/>
              </a:rPr>
              <a:t> The programmer doesn’t know the array’s length until run-time.</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17</a:t>
            </a:fld>
            <a:endParaRPr lang="en-US"/>
          </a:p>
        </p:txBody>
      </p:sp>
    </p:spTree>
    <p:extLst>
      <p:ext uri="{BB962C8B-B14F-4D97-AF65-F5344CB8AC3E}">
        <p14:creationId xmlns:p14="http://schemas.microsoft.com/office/powerpoint/2010/main" val="232460637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774E-DF05-49AF-824A-1F544A358B6F}"/>
              </a:ext>
            </a:extLst>
          </p:cNvPr>
          <p:cNvSpPr>
            <a:spLocks noGrp="1"/>
          </p:cNvSpPr>
          <p:nvPr>
            <p:ph type="title"/>
          </p:nvPr>
        </p:nvSpPr>
        <p:spPr/>
        <p:txBody>
          <a:bodyPr/>
          <a:lstStyle/>
          <a:p>
            <a:r>
              <a:rPr lang="en-US" dirty="0"/>
              <a:t>Array implementation of queues</a:t>
            </a:r>
          </a:p>
        </p:txBody>
      </p:sp>
      <p:sp>
        <p:nvSpPr>
          <p:cNvPr id="4" name="Slide Number Placeholder 3">
            <a:extLst>
              <a:ext uri="{FF2B5EF4-FFF2-40B4-BE49-F238E27FC236}">
                <a16:creationId xmlns:a16="http://schemas.microsoft.com/office/drawing/2014/main" id="{6A9BE377-E5FB-447B-A0F0-AEBFDE60FDFA}"/>
              </a:ext>
            </a:extLst>
          </p:cNvPr>
          <p:cNvSpPr>
            <a:spLocks noGrp="1"/>
          </p:cNvSpPr>
          <p:nvPr>
            <p:ph type="sldNum" sz="quarter" idx="12"/>
          </p:nvPr>
        </p:nvSpPr>
        <p:spPr/>
        <p:txBody>
          <a:bodyPr/>
          <a:lstStyle/>
          <a:p>
            <a:pPr>
              <a:defRPr/>
            </a:pPr>
            <a:fld id="{519C8756-3B26-4146-A7C7-24F682EEB786}" type="slidenum">
              <a:rPr lang="en-US" smtClean="0"/>
              <a:pPr>
                <a:defRPr/>
              </a:pPr>
              <a:t>170</a:t>
            </a:fld>
            <a:endParaRPr lang="en-US"/>
          </a:p>
        </p:txBody>
      </p:sp>
      <p:grpSp>
        <p:nvGrpSpPr>
          <p:cNvPr id="26" name="Group 25">
            <a:extLst>
              <a:ext uri="{FF2B5EF4-FFF2-40B4-BE49-F238E27FC236}">
                <a16:creationId xmlns:a16="http://schemas.microsoft.com/office/drawing/2014/main" id="{4D61C7FA-29CA-4CA7-B919-E548E2ACE630}"/>
              </a:ext>
            </a:extLst>
          </p:cNvPr>
          <p:cNvGrpSpPr/>
          <p:nvPr/>
        </p:nvGrpSpPr>
        <p:grpSpPr>
          <a:xfrm>
            <a:off x="1028700" y="2869707"/>
            <a:ext cx="7048500" cy="1676400"/>
            <a:chOff x="952500" y="3352800"/>
            <a:chExt cx="7048500" cy="1676400"/>
          </a:xfrm>
        </p:grpSpPr>
        <p:grpSp>
          <p:nvGrpSpPr>
            <p:cNvPr id="6" name="Group 76">
              <a:extLst>
                <a:ext uri="{FF2B5EF4-FFF2-40B4-BE49-F238E27FC236}">
                  <a16:creationId xmlns:a16="http://schemas.microsoft.com/office/drawing/2014/main" id="{B41FA6FF-77E7-456F-A429-A3055C3B6611}"/>
                </a:ext>
              </a:extLst>
            </p:cNvPr>
            <p:cNvGrpSpPr>
              <a:grpSpLocks/>
            </p:cNvGrpSpPr>
            <p:nvPr/>
          </p:nvGrpSpPr>
          <p:grpSpPr bwMode="auto">
            <a:xfrm>
              <a:off x="1568450" y="3352800"/>
              <a:ext cx="6432550" cy="990600"/>
              <a:chOff x="988" y="2112"/>
              <a:chExt cx="4052" cy="624"/>
            </a:xfrm>
          </p:grpSpPr>
          <p:grpSp>
            <p:nvGrpSpPr>
              <p:cNvPr id="13" name="Group 75">
                <a:extLst>
                  <a:ext uri="{FF2B5EF4-FFF2-40B4-BE49-F238E27FC236}">
                    <a16:creationId xmlns:a16="http://schemas.microsoft.com/office/drawing/2014/main" id="{65384B59-695D-4833-B38C-AFE530345B67}"/>
                  </a:ext>
                </a:extLst>
              </p:cNvPr>
              <p:cNvGrpSpPr>
                <a:grpSpLocks/>
              </p:cNvGrpSpPr>
              <p:nvPr/>
            </p:nvGrpSpPr>
            <p:grpSpPr bwMode="auto">
              <a:xfrm>
                <a:off x="1549" y="2112"/>
                <a:ext cx="3491" cy="624"/>
                <a:chOff x="1549" y="2112"/>
                <a:chExt cx="3491" cy="624"/>
              </a:xfrm>
            </p:grpSpPr>
            <p:sp>
              <p:nvSpPr>
                <p:cNvPr id="15" name="Rectangle 54">
                  <a:extLst>
                    <a:ext uri="{FF2B5EF4-FFF2-40B4-BE49-F238E27FC236}">
                      <a16:creationId xmlns:a16="http://schemas.microsoft.com/office/drawing/2014/main" id="{97FA07E4-E23E-46F1-8A67-0165E3A2F4E6}"/>
                    </a:ext>
                  </a:extLst>
                </p:cNvPr>
                <p:cNvSpPr>
                  <a:spLocks noChangeArrowheads="1"/>
                </p:cNvSpPr>
                <p:nvPr/>
              </p:nvSpPr>
              <p:spPr bwMode="auto">
                <a:xfrm>
                  <a:off x="1549" y="2352"/>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17</a:t>
                  </a:r>
                </a:p>
              </p:txBody>
            </p:sp>
            <p:sp>
              <p:nvSpPr>
                <p:cNvPr id="16" name="Rectangle 55">
                  <a:extLst>
                    <a:ext uri="{FF2B5EF4-FFF2-40B4-BE49-F238E27FC236}">
                      <a16:creationId xmlns:a16="http://schemas.microsoft.com/office/drawing/2014/main" id="{F357AF1C-E6D3-4461-93C1-967695C1E597}"/>
                    </a:ext>
                  </a:extLst>
                </p:cNvPr>
                <p:cNvSpPr>
                  <a:spLocks noChangeArrowheads="1"/>
                </p:cNvSpPr>
                <p:nvPr/>
              </p:nvSpPr>
              <p:spPr bwMode="auto">
                <a:xfrm>
                  <a:off x="1981" y="2352"/>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23</a:t>
                  </a:r>
                </a:p>
              </p:txBody>
            </p:sp>
            <p:sp>
              <p:nvSpPr>
                <p:cNvPr id="17" name="Rectangle 56">
                  <a:extLst>
                    <a:ext uri="{FF2B5EF4-FFF2-40B4-BE49-F238E27FC236}">
                      <a16:creationId xmlns:a16="http://schemas.microsoft.com/office/drawing/2014/main" id="{C7A6186D-0F0E-4CA5-A25F-3BA8B03E3EC6}"/>
                    </a:ext>
                  </a:extLst>
                </p:cNvPr>
                <p:cNvSpPr>
                  <a:spLocks noChangeArrowheads="1"/>
                </p:cNvSpPr>
                <p:nvPr/>
              </p:nvSpPr>
              <p:spPr bwMode="auto">
                <a:xfrm>
                  <a:off x="2413" y="2352"/>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dirty="0">
                      <a:latin typeface="Consolas" panose="020B0609020204030204" pitchFamily="49" charset="0"/>
                    </a:rPr>
                    <a:t>97</a:t>
                  </a:r>
                </a:p>
              </p:txBody>
            </p:sp>
            <p:sp>
              <p:nvSpPr>
                <p:cNvPr id="18" name="Rectangle 57">
                  <a:extLst>
                    <a:ext uri="{FF2B5EF4-FFF2-40B4-BE49-F238E27FC236}">
                      <a16:creationId xmlns:a16="http://schemas.microsoft.com/office/drawing/2014/main" id="{1714236B-159E-4DD3-8775-AABE6A3A5FCF}"/>
                    </a:ext>
                  </a:extLst>
                </p:cNvPr>
                <p:cNvSpPr>
                  <a:spLocks noChangeArrowheads="1"/>
                </p:cNvSpPr>
                <p:nvPr/>
              </p:nvSpPr>
              <p:spPr bwMode="auto">
                <a:xfrm>
                  <a:off x="2845" y="2352"/>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44</a:t>
                  </a:r>
                </a:p>
              </p:txBody>
            </p:sp>
            <p:sp>
              <p:nvSpPr>
                <p:cNvPr id="19" name="Rectangle 58">
                  <a:extLst>
                    <a:ext uri="{FF2B5EF4-FFF2-40B4-BE49-F238E27FC236}">
                      <a16:creationId xmlns:a16="http://schemas.microsoft.com/office/drawing/2014/main" id="{9C733DB1-4150-481E-9C5D-2BB06BFD2D12}"/>
                    </a:ext>
                  </a:extLst>
                </p:cNvPr>
                <p:cNvSpPr>
                  <a:spLocks noChangeArrowheads="1"/>
                </p:cNvSpPr>
                <p:nvPr/>
              </p:nvSpPr>
              <p:spPr bwMode="auto">
                <a:xfrm>
                  <a:off x="3277" y="2352"/>
                  <a:ext cx="431"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20" name="Rectangle 59">
                  <a:extLst>
                    <a:ext uri="{FF2B5EF4-FFF2-40B4-BE49-F238E27FC236}">
                      <a16:creationId xmlns:a16="http://schemas.microsoft.com/office/drawing/2014/main" id="{1BDBCB4C-1626-43EA-8E6C-F4490516E85B}"/>
                    </a:ext>
                  </a:extLst>
                </p:cNvPr>
                <p:cNvSpPr>
                  <a:spLocks noChangeArrowheads="1"/>
                </p:cNvSpPr>
                <p:nvPr/>
              </p:nvSpPr>
              <p:spPr bwMode="auto">
                <a:xfrm>
                  <a:off x="3709" y="2352"/>
                  <a:ext cx="431"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21" name="Rectangle 60">
                  <a:extLst>
                    <a:ext uri="{FF2B5EF4-FFF2-40B4-BE49-F238E27FC236}">
                      <a16:creationId xmlns:a16="http://schemas.microsoft.com/office/drawing/2014/main" id="{DF30E425-7933-40C4-AE40-5F8B76F43631}"/>
                    </a:ext>
                  </a:extLst>
                </p:cNvPr>
                <p:cNvSpPr>
                  <a:spLocks noChangeArrowheads="1"/>
                </p:cNvSpPr>
                <p:nvPr/>
              </p:nvSpPr>
              <p:spPr bwMode="auto">
                <a:xfrm>
                  <a:off x="4141" y="2352"/>
                  <a:ext cx="431"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22" name="Rectangle 61">
                  <a:extLst>
                    <a:ext uri="{FF2B5EF4-FFF2-40B4-BE49-F238E27FC236}">
                      <a16:creationId xmlns:a16="http://schemas.microsoft.com/office/drawing/2014/main" id="{9562B414-83FE-4E31-86C3-1EE73FEFC9FB}"/>
                    </a:ext>
                  </a:extLst>
                </p:cNvPr>
                <p:cNvSpPr>
                  <a:spLocks noChangeArrowheads="1"/>
                </p:cNvSpPr>
                <p:nvPr/>
              </p:nvSpPr>
              <p:spPr bwMode="auto">
                <a:xfrm>
                  <a:off x="4573" y="2352"/>
                  <a:ext cx="431"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23" name="Text Box 64">
                  <a:extLst>
                    <a:ext uri="{FF2B5EF4-FFF2-40B4-BE49-F238E27FC236}">
                      <a16:creationId xmlns:a16="http://schemas.microsoft.com/office/drawing/2014/main" id="{24B3DBD2-B1AB-464F-AF1E-0E982AED9960}"/>
                    </a:ext>
                  </a:extLst>
                </p:cNvPr>
                <p:cNvSpPr txBox="1">
                  <a:spLocks noChangeArrowheads="1"/>
                </p:cNvSpPr>
                <p:nvPr/>
              </p:nvSpPr>
              <p:spPr bwMode="auto">
                <a:xfrm>
                  <a:off x="1693" y="2112"/>
                  <a:ext cx="334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sz="2000" dirty="0">
                      <a:latin typeface="Consolas" panose="020B0609020204030204" pitchFamily="49" charset="0"/>
                    </a:rPr>
                    <a:t>0   1    2    3    4    5    6    7</a:t>
                  </a:r>
                </a:p>
              </p:txBody>
            </p:sp>
          </p:grpSp>
          <p:sp>
            <p:nvSpPr>
              <p:cNvPr id="14" name="Text Box 65">
                <a:extLst>
                  <a:ext uri="{FF2B5EF4-FFF2-40B4-BE49-F238E27FC236}">
                    <a16:creationId xmlns:a16="http://schemas.microsoft.com/office/drawing/2014/main" id="{362748FB-DB29-4CEB-A0CA-29872D89457C}"/>
                  </a:ext>
                </a:extLst>
              </p:cNvPr>
              <p:cNvSpPr txBox="1">
                <a:spLocks noChangeArrowheads="1"/>
              </p:cNvSpPr>
              <p:nvPr/>
            </p:nvSpPr>
            <p:spPr bwMode="auto">
              <a:xfrm>
                <a:off x="988" y="2371"/>
                <a:ext cx="37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dirty="0">
                    <a:solidFill>
                      <a:schemeClr val="accent2"/>
                    </a:solidFill>
                    <a:latin typeface="Arial" panose="020B0604020202020204" pitchFamily="34" charset="0"/>
                    <a:cs typeface="Arial" panose="020B0604020202020204" pitchFamily="34" charset="0"/>
                  </a:rPr>
                  <a:t>Q</a:t>
                </a:r>
                <a:r>
                  <a:rPr lang="en-US" altLang="en-US" dirty="0">
                    <a:solidFill>
                      <a:schemeClr val="accent2"/>
                    </a:solidFill>
                    <a:latin typeface="Consolas" panose="020B0609020204030204" pitchFamily="49" charset="0"/>
                    <a:cs typeface="Arial" panose="020B0604020202020204" pitchFamily="34" charset="0"/>
                  </a:rPr>
                  <a:t>:</a:t>
                </a:r>
                <a:endParaRPr lang="en-US" altLang="en-US" dirty="0">
                  <a:solidFill>
                    <a:schemeClr val="accent2"/>
                  </a:solidFill>
                  <a:latin typeface="Consolas" panose="020B0609020204030204" pitchFamily="49" charset="0"/>
                </a:endParaRPr>
              </a:p>
            </p:txBody>
          </p:sp>
        </p:grpSp>
        <p:grpSp>
          <p:nvGrpSpPr>
            <p:cNvPr id="7" name="Group 67">
              <a:extLst>
                <a:ext uri="{FF2B5EF4-FFF2-40B4-BE49-F238E27FC236}">
                  <a16:creationId xmlns:a16="http://schemas.microsoft.com/office/drawing/2014/main" id="{2E0CC8D7-1DEA-4441-B269-639F39746219}"/>
                </a:ext>
              </a:extLst>
            </p:cNvPr>
            <p:cNvGrpSpPr>
              <a:grpSpLocks/>
            </p:cNvGrpSpPr>
            <p:nvPr/>
          </p:nvGrpSpPr>
          <p:grpSpPr bwMode="auto">
            <a:xfrm>
              <a:off x="4872038" y="4421188"/>
              <a:ext cx="2138362" cy="608012"/>
              <a:chOff x="2458" y="1489"/>
              <a:chExt cx="1347" cy="383"/>
            </a:xfrm>
          </p:grpSpPr>
          <p:sp>
            <p:nvSpPr>
              <p:cNvPr id="11" name="Text Box 68">
                <a:extLst>
                  <a:ext uri="{FF2B5EF4-FFF2-40B4-BE49-F238E27FC236}">
                    <a16:creationId xmlns:a16="http://schemas.microsoft.com/office/drawing/2014/main" id="{87FD546E-E8E4-4369-9031-1C23CD7FA34D}"/>
                  </a:ext>
                </a:extLst>
              </p:cNvPr>
              <p:cNvSpPr txBox="1">
                <a:spLocks noChangeArrowheads="1"/>
              </p:cNvSpPr>
              <p:nvPr/>
            </p:nvSpPr>
            <p:spPr bwMode="auto">
              <a:xfrm>
                <a:off x="2749" y="1584"/>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dirty="0">
                    <a:solidFill>
                      <a:schemeClr val="accent2"/>
                    </a:solidFill>
                    <a:latin typeface="Arial" panose="020B0604020202020204" pitchFamily="34" charset="0"/>
                    <a:cs typeface="Arial" panose="020B0604020202020204" pitchFamily="34" charset="0"/>
                  </a:rPr>
                  <a:t>rear</a:t>
                </a:r>
                <a:r>
                  <a:rPr lang="en-US" altLang="en-US" dirty="0">
                    <a:solidFill>
                      <a:schemeClr val="accent2"/>
                    </a:solidFill>
                    <a:latin typeface="Consolas" panose="020B0609020204030204" pitchFamily="49" charset="0"/>
                  </a:rPr>
                  <a:t> = 3</a:t>
                </a:r>
              </a:p>
            </p:txBody>
          </p:sp>
          <p:sp>
            <p:nvSpPr>
              <p:cNvPr id="12" name="Freeform 69">
                <a:extLst>
                  <a:ext uri="{FF2B5EF4-FFF2-40B4-BE49-F238E27FC236}">
                    <a16:creationId xmlns:a16="http://schemas.microsoft.com/office/drawing/2014/main" id="{4B4B6EF0-AD58-4D6B-B909-F403B6803062}"/>
                  </a:ext>
                </a:extLst>
              </p:cNvPr>
              <p:cNvSpPr>
                <a:spLocks/>
              </p:cNvSpPr>
              <p:nvPr/>
            </p:nvSpPr>
            <p:spPr bwMode="auto">
              <a:xfrm>
                <a:off x="2458" y="1489"/>
                <a:ext cx="242" cy="242"/>
              </a:xfrm>
              <a:custGeom>
                <a:avLst/>
                <a:gdLst>
                  <a:gd name="T0" fmla="*/ 248 w 240"/>
                  <a:gd name="T1" fmla="*/ 248 h 240"/>
                  <a:gd name="T2" fmla="*/ 48 w 240"/>
                  <a:gd name="T3" fmla="*/ 200 h 240"/>
                  <a:gd name="T4" fmla="*/ 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240" y="240"/>
                    </a:moveTo>
                    <a:cubicBezTo>
                      <a:pt x="164" y="236"/>
                      <a:pt x="88" y="232"/>
                      <a:pt x="48" y="192"/>
                    </a:cubicBezTo>
                    <a:cubicBezTo>
                      <a:pt x="8" y="152"/>
                      <a:pt x="4" y="76"/>
                      <a:pt x="0" y="0"/>
                    </a:cubicBezTo>
                  </a:path>
                </a:pathLst>
              </a:custGeom>
              <a:noFill/>
              <a:ln w="19050"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74">
              <a:extLst>
                <a:ext uri="{FF2B5EF4-FFF2-40B4-BE49-F238E27FC236}">
                  <a16:creationId xmlns:a16="http://schemas.microsoft.com/office/drawing/2014/main" id="{C64789B5-2845-45D4-981C-7554C01E381A}"/>
                </a:ext>
              </a:extLst>
            </p:cNvPr>
            <p:cNvGrpSpPr>
              <a:grpSpLocks/>
            </p:cNvGrpSpPr>
            <p:nvPr/>
          </p:nvGrpSpPr>
          <p:grpSpPr bwMode="auto">
            <a:xfrm>
              <a:off x="952500" y="4419600"/>
              <a:ext cx="2057400" cy="595313"/>
              <a:chOff x="1128" y="3025"/>
              <a:chExt cx="1296" cy="375"/>
            </a:xfrm>
          </p:grpSpPr>
          <p:sp>
            <p:nvSpPr>
              <p:cNvPr id="9" name="Text Box 71">
                <a:extLst>
                  <a:ext uri="{FF2B5EF4-FFF2-40B4-BE49-F238E27FC236}">
                    <a16:creationId xmlns:a16="http://schemas.microsoft.com/office/drawing/2014/main" id="{F1FC72BA-7B99-4916-8DBE-03774111E85D}"/>
                  </a:ext>
                </a:extLst>
              </p:cNvPr>
              <p:cNvSpPr txBox="1">
                <a:spLocks noChangeArrowheads="1"/>
              </p:cNvSpPr>
              <p:nvPr/>
            </p:nvSpPr>
            <p:spPr bwMode="auto">
              <a:xfrm>
                <a:off x="1128" y="3109"/>
                <a:ext cx="12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dirty="0">
                    <a:solidFill>
                      <a:schemeClr val="accent2"/>
                    </a:solidFill>
                    <a:latin typeface="Arial" panose="020B0604020202020204" pitchFamily="34" charset="0"/>
                    <a:cs typeface="Arial" panose="020B0604020202020204" pitchFamily="34" charset="0"/>
                  </a:rPr>
                  <a:t>front</a:t>
                </a:r>
                <a:r>
                  <a:rPr lang="en-US" altLang="en-US" dirty="0">
                    <a:solidFill>
                      <a:schemeClr val="accent2"/>
                    </a:solidFill>
                    <a:latin typeface="Consolas" panose="020B0609020204030204" pitchFamily="49" charset="0"/>
                  </a:rPr>
                  <a:t> = 0</a:t>
                </a:r>
              </a:p>
            </p:txBody>
          </p:sp>
          <p:sp>
            <p:nvSpPr>
              <p:cNvPr id="10" name="Freeform 72">
                <a:extLst>
                  <a:ext uri="{FF2B5EF4-FFF2-40B4-BE49-F238E27FC236}">
                    <a16:creationId xmlns:a16="http://schemas.microsoft.com/office/drawing/2014/main" id="{72919675-D640-4155-A91F-2D2B2D9F244A}"/>
                  </a:ext>
                </a:extLst>
              </p:cNvPr>
              <p:cNvSpPr>
                <a:spLocks/>
              </p:cNvSpPr>
              <p:nvPr/>
            </p:nvSpPr>
            <p:spPr bwMode="auto">
              <a:xfrm flipH="1">
                <a:off x="2062" y="3025"/>
                <a:ext cx="242" cy="242"/>
              </a:xfrm>
              <a:custGeom>
                <a:avLst/>
                <a:gdLst>
                  <a:gd name="T0" fmla="*/ 248 w 240"/>
                  <a:gd name="T1" fmla="*/ 248 h 240"/>
                  <a:gd name="T2" fmla="*/ 48 w 240"/>
                  <a:gd name="T3" fmla="*/ 200 h 240"/>
                  <a:gd name="T4" fmla="*/ 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240" y="240"/>
                    </a:moveTo>
                    <a:cubicBezTo>
                      <a:pt x="164" y="236"/>
                      <a:pt x="88" y="232"/>
                      <a:pt x="48" y="192"/>
                    </a:cubicBezTo>
                    <a:cubicBezTo>
                      <a:pt x="8" y="152"/>
                      <a:pt x="4" y="76"/>
                      <a:pt x="0" y="0"/>
                    </a:cubicBezTo>
                  </a:path>
                </a:pathLst>
              </a:custGeom>
              <a:noFill/>
              <a:ln w="19050"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4" name="Rectangle 3">
            <a:extLst>
              <a:ext uri="{FF2B5EF4-FFF2-40B4-BE49-F238E27FC236}">
                <a16:creationId xmlns:a16="http://schemas.microsoft.com/office/drawing/2014/main" id="{146F0CF6-54B2-49DF-B076-93DB23104F0E}"/>
              </a:ext>
            </a:extLst>
          </p:cNvPr>
          <p:cNvSpPr>
            <a:spLocks noGrp="1" noChangeArrowheads="1"/>
          </p:cNvSpPr>
          <p:nvPr>
            <p:ph idx="1"/>
          </p:nvPr>
        </p:nvSpPr>
        <p:spPr>
          <a:xfrm>
            <a:off x="457200" y="1066800"/>
            <a:ext cx="8153400" cy="1828800"/>
          </a:xfrm>
        </p:spPr>
        <p:txBody>
          <a:bodyPr/>
          <a:lstStyle/>
          <a:p>
            <a:pPr eaLnBrk="1" hangingPunct="1"/>
            <a:r>
              <a:rPr lang="en-US" altLang="en-US" sz="2400" dirty="0"/>
              <a:t>An array “</a:t>
            </a:r>
            <a:r>
              <a:rPr lang="en-US" altLang="en-US" sz="2400" dirty="0">
                <a:solidFill>
                  <a:schemeClr val="accent6">
                    <a:lumMod val="50000"/>
                  </a:schemeClr>
                </a:solidFill>
              </a:rPr>
              <a:t>Q</a:t>
            </a:r>
            <a:r>
              <a:rPr lang="en-US" altLang="en-US" sz="2400" dirty="0"/>
              <a:t>” of size </a:t>
            </a:r>
            <a:r>
              <a:rPr lang="en-US" altLang="en-US" sz="2400" dirty="0">
                <a:solidFill>
                  <a:schemeClr val="accent6">
                    <a:lumMod val="50000"/>
                  </a:schemeClr>
                </a:solidFill>
              </a:rPr>
              <a:t>n</a:t>
            </a:r>
          </a:p>
          <a:p>
            <a:pPr eaLnBrk="1" hangingPunct="1"/>
            <a:r>
              <a:rPr lang="en-US" altLang="en-US" sz="2400" dirty="0"/>
              <a:t>Two pointers each representing one end of the queue</a:t>
            </a:r>
          </a:p>
          <a:p>
            <a:pPr lvl="1" eaLnBrk="1" hangingPunct="1"/>
            <a:r>
              <a:rPr lang="en-US" altLang="en-US" sz="2000" dirty="0">
                <a:solidFill>
                  <a:schemeClr val="accent6">
                    <a:lumMod val="50000"/>
                  </a:schemeClr>
                </a:solidFill>
              </a:rPr>
              <a:t>front</a:t>
            </a:r>
            <a:r>
              <a:rPr lang="en-US" altLang="en-US" sz="2000" dirty="0"/>
              <a:t>: the end side where items are removed from the queue</a:t>
            </a:r>
          </a:p>
          <a:p>
            <a:pPr lvl="1" eaLnBrk="1" hangingPunct="1"/>
            <a:r>
              <a:rPr lang="en-US" altLang="en-US" sz="2000" dirty="0">
                <a:solidFill>
                  <a:schemeClr val="accent6">
                    <a:lumMod val="50000"/>
                  </a:schemeClr>
                </a:solidFill>
              </a:rPr>
              <a:t>rear</a:t>
            </a:r>
            <a:r>
              <a:rPr lang="en-US" altLang="en-US" sz="2000" dirty="0"/>
              <a:t>: the end side from which items are added to the queue</a:t>
            </a:r>
          </a:p>
        </p:txBody>
      </p:sp>
      <p:sp>
        <p:nvSpPr>
          <p:cNvPr id="27" name="Rectangle 3">
            <a:extLst>
              <a:ext uri="{FF2B5EF4-FFF2-40B4-BE49-F238E27FC236}">
                <a16:creationId xmlns:a16="http://schemas.microsoft.com/office/drawing/2014/main" id="{6CB46A2B-215C-4E5F-A664-0DE3E82AD703}"/>
              </a:ext>
            </a:extLst>
          </p:cNvPr>
          <p:cNvSpPr txBox="1">
            <a:spLocks noChangeArrowheads="1"/>
          </p:cNvSpPr>
          <p:nvPr/>
        </p:nvSpPr>
        <p:spPr bwMode="auto">
          <a:xfrm>
            <a:off x="609600" y="4774707"/>
            <a:ext cx="8153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altLang="en-US" sz="2400" dirty="0"/>
              <a:t>Enqueue(</a:t>
            </a:r>
            <a:r>
              <a:rPr lang="en-US" altLang="en-US" sz="2400" dirty="0" err="1"/>
              <a:t>Q,x</a:t>
            </a:r>
            <a:r>
              <a:rPr lang="en-US" altLang="en-US" sz="2400" dirty="0"/>
              <a:t>): put item x in the queue</a:t>
            </a:r>
          </a:p>
          <a:p>
            <a:pPr lvl="1" eaLnBrk="1" hangingPunct="1"/>
            <a:r>
              <a:rPr lang="en-US" altLang="en-US" sz="2000" dirty="0">
                <a:solidFill>
                  <a:schemeClr val="accent6">
                    <a:lumMod val="50000"/>
                  </a:schemeClr>
                </a:solidFill>
              </a:rPr>
              <a:t>rear++; Q[rear] = x</a:t>
            </a:r>
          </a:p>
          <a:p>
            <a:pPr eaLnBrk="1" hangingPunct="1"/>
            <a:r>
              <a:rPr lang="en-US" altLang="en-US" sz="2400" dirty="0"/>
              <a:t>Dequeue(Q): remove item x from the queue</a:t>
            </a:r>
          </a:p>
          <a:p>
            <a:pPr lvl="1" eaLnBrk="1" hangingPunct="1"/>
            <a:r>
              <a:rPr lang="en-US" altLang="en-US" sz="2000" dirty="0">
                <a:solidFill>
                  <a:schemeClr val="accent6">
                    <a:lumMod val="50000"/>
                  </a:schemeClr>
                </a:solidFill>
              </a:rPr>
              <a:t>Dequeue Q[front]; front++;</a:t>
            </a:r>
          </a:p>
        </p:txBody>
      </p:sp>
    </p:spTree>
    <p:extLst>
      <p:ext uri="{BB962C8B-B14F-4D97-AF65-F5344CB8AC3E}">
        <p14:creationId xmlns:p14="http://schemas.microsoft.com/office/powerpoint/2010/main" val="8131258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EA857-C7A9-49C6-AAB4-F5C0934DD9BA}"/>
              </a:ext>
            </a:extLst>
          </p:cNvPr>
          <p:cNvSpPr>
            <a:spLocks noGrp="1"/>
          </p:cNvSpPr>
          <p:nvPr>
            <p:ph type="title"/>
          </p:nvPr>
        </p:nvSpPr>
        <p:spPr/>
        <p:txBody>
          <a:bodyPr/>
          <a:lstStyle/>
          <a:p>
            <a:r>
              <a:rPr lang="en-US" dirty="0"/>
              <a:t>Array implementation of queues</a:t>
            </a:r>
          </a:p>
        </p:txBody>
      </p:sp>
      <p:sp>
        <p:nvSpPr>
          <p:cNvPr id="4" name="Slide Number Placeholder 3">
            <a:extLst>
              <a:ext uri="{FF2B5EF4-FFF2-40B4-BE49-F238E27FC236}">
                <a16:creationId xmlns:a16="http://schemas.microsoft.com/office/drawing/2014/main" id="{B6E82C9A-EE4A-443A-A82C-A5230602CCCC}"/>
              </a:ext>
            </a:extLst>
          </p:cNvPr>
          <p:cNvSpPr>
            <a:spLocks noGrp="1"/>
          </p:cNvSpPr>
          <p:nvPr>
            <p:ph type="sldNum" sz="quarter" idx="12"/>
          </p:nvPr>
        </p:nvSpPr>
        <p:spPr/>
        <p:txBody>
          <a:bodyPr/>
          <a:lstStyle/>
          <a:p>
            <a:pPr>
              <a:defRPr/>
            </a:pPr>
            <a:fld id="{519C8756-3B26-4146-A7C7-24F682EEB786}" type="slidenum">
              <a:rPr lang="en-US" smtClean="0"/>
              <a:pPr>
                <a:defRPr/>
              </a:pPr>
              <a:t>171</a:t>
            </a:fld>
            <a:endParaRPr lang="en-US"/>
          </a:p>
        </p:txBody>
      </p:sp>
      <p:grpSp>
        <p:nvGrpSpPr>
          <p:cNvPr id="5" name="Group 4">
            <a:extLst>
              <a:ext uri="{FF2B5EF4-FFF2-40B4-BE49-F238E27FC236}">
                <a16:creationId xmlns:a16="http://schemas.microsoft.com/office/drawing/2014/main" id="{023CA71A-782C-438B-BFF8-CFD2F1DA8BFD}"/>
              </a:ext>
            </a:extLst>
          </p:cNvPr>
          <p:cNvGrpSpPr/>
          <p:nvPr/>
        </p:nvGrpSpPr>
        <p:grpSpPr>
          <a:xfrm>
            <a:off x="533400" y="990600"/>
            <a:ext cx="7716838" cy="3741738"/>
            <a:chOff x="533400" y="1295400"/>
            <a:chExt cx="7716838" cy="3741738"/>
          </a:xfrm>
        </p:grpSpPr>
        <p:grpSp>
          <p:nvGrpSpPr>
            <p:cNvPr id="6" name="Group 51">
              <a:extLst>
                <a:ext uri="{FF2B5EF4-FFF2-40B4-BE49-F238E27FC236}">
                  <a16:creationId xmlns:a16="http://schemas.microsoft.com/office/drawing/2014/main" id="{08563B8C-0104-4D7A-AEBF-2BDB170A9E08}"/>
                </a:ext>
              </a:extLst>
            </p:cNvPr>
            <p:cNvGrpSpPr>
              <a:grpSpLocks/>
            </p:cNvGrpSpPr>
            <p:nvPr/>
          </p:nvGrpSpPr>
          <p:grpSpPr bwMode="auto">
            <a:xfrm>
              <a:off x="533400" y="2900363"/>
              <a:ext cx="7716838" cy="609600"/>
              <a:chOff x="336" y="1827"/>
              <a:chExt cx="4861" cy="384"/>
            </a:xfrm>
          </p:grpSpPr>
          <p:sp>
            <p:nvSpPr>
              <p:cNvPr id="37" name="Rectangle 15">
                <a:extLst>
                  <a:ext uri="{FF2B5EF4-FFF2-40B4-BE49-F238E27FC236}">
                    <a16:creationId xmlns:a16="http://schemas.microsoft.com/office/drawing/2014/main" id="{6C79514E-B617-4F23-8154-5CCE671E2F40}"/>
                  </a:ext>
                </a:extLst>
              </p:cNvPr>
              <p:cNvSpPr>
                <a:spLocks noChangeArrowheads="1"/>
              </p:cNvSpPr>
              <p:nvPr/>
            </p:nvSpPr>
            <p:spPr bwMode="auto">
              <a:xfrm>
                <a:off x="1741" y="1827"/>
                <a:ext cx="432"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17</a:t>
                </a:r>
                <a:endParaRPr lang="en-US" altLang="en-US">
                  <a:latin typeface="Times New Roman" panose="02020603050405020304" pitchFamily="18" charset="0"/>
                </a:endParaRPr>
              </a:p>
            </p:txBody>
          </p:sp>
          <p:sp>
            <p:nvSpPr>
              <p:cNvPr id="38" name="Rectangle 16">
                <a:extLst>
                  <a:ext uri="{FF2B5EF4-FFF2-40B4-BE49-F238E27FC236}">
                    <a16:creationId xmlns:a16="http://schemas.microsoft.com/office/drawing/2014/main" id="{A55903FA-F68A-45D8-87CE-35297CA4786B}"/>
                  </a:ext>
                </a:extLst>
              </p:cNvPr>
              <p:cNvSpPr>
                <a:spLocks noChangeArrowheads="1"/>
              </p:cNvSpPr>
              <p:nvPr/>
            </p:nvSpPr>
            <p:spPr bwMode="auto">
              <a:xfrm>
                <a:off x="2173" y="1827"/>
                <a:ext cx="432"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23</a:t>
                </a:r>
                <a:endParaRPr lang="en-US" altLang="en-US">
                  <a:latin typeface="Times New Roman" panose="02020603050405020304" pitchFamily="18" charset="0"/>
                </a:endParaRPr>
              </a:p>
            </p:txBody>
          </p:sp>
          <p:sp>
            <p:nvSpPr>
              <p:cNvPr id="39" name="Rectangle 17">
                <a:extLst>
                  <a:ext uri="{FF2B5EF4-FFF2-40B4-BE49-F238E27FC236}">
                    <a16:creationId xmlns:a16="http://schemas.microsoft.com/office/drawing/2014/main" id="{6EB98314-71EA-49E0-A55A-5259F0F29816}"/>
                  </a:ext>
                </a:extLst>
              </p:cNvPr>
              <p:cNvSpPr>
                <a:spLocks noChangeArrowheads="1"/>
              </p:cNvSpPr>
              <p:nvPr/>
            </p:nvSpPr>
            <p:spPr bwMode="auto">
              <a:xfrm>
                <a:off x="2605" y="1827"/>
                <a:ext cx="432"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97</a:t>
                </a:r>
                <a:endParaRPr lang="en-US" altLang="en-US">
                  <a:latin typeface="Times New Roman" panose="02020603050405020304" pitchFamily="18" charset="0"/>
                </a:endParaRPr>
              </a:p>
            </p:txBody>
          </p:sp>
          <p:sp>
            <p:nvSpPr>
              <p:cNvPr id="40" name="Rectangle 18">
                <a:extLst>
                  <a:ext uri="{FF2B5EF4-FFF2-40B4-BE49-F238E27FC236}">
                    <a16:creationId xmlns:a16="http://schemas.microsoft.com/office/drawing/2014/main" id="{5397E5A8-1CC7-4A6F-B02A-0B28362D80E1}"/>
                  </a:ext>
                </a:extLst>
              </p:cNvPr>
              <p:cNvSpPr>
                <a:spLocks noChangeArrowheads="1"/>
              </p:cNvSpPr>
              <p:nvPr/>
            </p:nvSpPr>
            <p:spPr bwMode="auto">
              <a:xfrm>
                <a:off x="3037" y="1827"/>
                <a:ext cx="432"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44</a:t>
                </a:r>
                <a:endParaRPr lang="en-US" altLang="en-US">
                  <a:latin typeface="Times New Roman" panose="02020603050405020304" pitchFamily="18" charset="0"/>
                </a:endParaRPr>
              </a:p>
            </p:txBody>
          </p:sp>
          <p:sp>
            <p:nvSpPr>
              <p:cNvPr id="41" name="Rectangle 19">
                <a:extLst>
                  <a:ext uri="{FF2B5EF4-FFF2-40B4-BE49-F238E27FC236}">
                    <a16:creationId xmlns:a16="http://schemas.microsoft.com/office/drawing/2014/main" id="{CA56D5B6-EBE4-49E0-B1F6-B524BB874B0A}"/>
                  </a:ext>
                </a:extLst>
              </p:cNvPr>
              <p:cNvSpPr>
                <a:spLocks noChangeArrowheads="1"/>
              </p:cNvSpPr>
              <p:nvPr/>
            </p:nvSpPr>
            <p:spPr bwMode="auto">
              <a:xfrm>
                <a:off x="3469" y="1827"/>
                <a:ext cx="432"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333</a:t>
                </a:r>
                <a:endParaRPr lang="en-US" altLang="en-US">
                  <a:latin typeface="Times New Roman" panose="02020603050405020304" pitchFamily="18" charset="0"/>
                </a:endParaRPr>
              </a:p>
            </p:txBody>
          </p:sp>
          <p:sp>
            <p:nvSpPr>
              <p:cNvPr id="42" name="Rectangle 20">
                <a:extLst>
                  <a:ext uri="{FF2B5EF4-FFF2-40B4-BE49-F238E27FC236}">
                    <a16:creationId xmlns:a16="http://schemas.microsoft.com/office/drawing/2014/main" id="{0687DA00-2F6A-44B0-B367-4023386BD298}"/>
                  </a:ext>
                </a:extLst>
              </p:cNvPr>
              <p:cNvSpPr>
                <a:spLocks noChangeArrowheads="1"/>
              </p:cNvSpPr>
              <p:nvPr/>
            </p:nvSpPr>
            <p:spPr bwMode="auto">
              <a:xfrm>
                <a:off x="3901" y="1827"/>
                <a:ext cx="432"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43" name="Rectangle 21">
                <a:extLst>
                  <a:ext uri="{FF2B5EF4-FFF2-40B4-BE49-F238E27FC236}">
                    <a16:creationId xmlns:a16="http://schemas.microsoft.com/office/drawing/2014/main" id="{87335FD1-EA11-42B1-BAD2-8F8B0FEF7308}"/>
                  </a:ext>
                </a:extLst>
              </p:cNvPr>
              <p:cNvSpPr>
                <a:spLocks noChangeArrowheads="1"/>
              </p:cNvSpPr>
              <p:nvPr/>
            </p:nvSpPr>
            <p:spPr bwMode="auto">
              <a:xfrm>
                <a:off x="4333" y="1827"/>
                <a:ext cx="432"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44" name="Rectangle 22">
                <a:extLst>
                  <a:ext uri="{FF2B5EF4-FFF2-40B4-BE49-F238E27FC236}">
                    <a16:creationId xmlns:a16="http://schemas.microsoft.com/office/drawing/2014/main" id="{E4CD178F-800E-43F6-90AD-0C479A3E0A6C}"/>
                  </a:ext>
                </a:extLst>
              </p:cNvPr>
              <p:cNvSpPr>
                <a:spLocks noChangeArrowheads="1"/>
              </p:cNvSpPr>
              <p:nvPr/>
            </p:nvSpPr>
            <p:spPr bwMode="auto">
              <a:xfrm>
                <a:off x="4765" y="1827"/>
                <a:ext cx="432"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45" name="Text Box 23">
                <a:extLst>
                  <a:ext uri="{FF2B5EF4-FFF2-40B4-BE49-F238E27FC236}">
                    <a16:creationId xmlns:a16="http://schemas.microsoft.com/office/drawing/2014/main" id="{2F74AF21-8DBE-44B7-BD2A-90EC29A21D51}"/>
                  </a:ext>
                </a:extLst>
              </p:cNvPr>
              <p:cNvSpPr txBox="1">
                <a:spLocks noChangeArrowheads="1"/>
              </p:cNvSpPr>
              <p:nvPr/>
            </p:nvSpPr>
            <p:spPr bwMode="auto">
              <a:xfrm>
                <a:off x="336" y="1875"/>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a:latin typeface="Times New Roman" panose="02020603050405020304" pitchFamily="18" charset="0"/>
                  </a:rPr>
                  <a:t>After insertion:</a:t>
                </a:r>
              </a:p>
            </p:txBody>
          </p:sp>
        </p:grpSp>
        <p:grpSp>
          <p:nvGrpSpPr>
            <p:cNvPr id="7" name="Group 53">
              <a:extLst>
                <a:ext uri="{FF2B5EF4-FFF2-40B4-BE49-F238E27FC236}">
                  <a16:creationId xmlns:a16="http://schemas.microsoft.com/office/drawing/2014/main" id="{46F3C42A-E8D6-441C-93E3-3389D03398E1}"/>
                </a:ext>
              </a:extLst>
            </p:cNvPr>
            <p:cNvGrpSpPr>
              <a:grpSpLocks/>
            </p:cNvGrpSpPr>
            <p:nvPr/>
          </p:nvGrpSpPr>
          <p:grpSpPr bwMode="auto">
            <a:xfrm>
              <a:off x="533400" y="3738563"/>
              <a:ext cx="7716838" cy="1298575"/>
              <a:chOff x="336" y="2355"/>
              <a:chExt cx="4861" cy="818"/>
            </a:xfrm>
          </p:grpSpPr>
          <p:grpSp>
            <p:nvGrpSpPr>
              <p:cNvPr id="23" name="Group 52">
                <a:extLst>
                  <a:ext uri="{FF2B5EF4-FFF2-40B4-BE49-F238E27FC236}">
                    <a16:creationId xmlns:a16="http://schemas.microsoft.com/office/drawing/2014/main" id="{C656889B-73B5-46EC-A18C-1B5105138A91}"/>
                  </a:ext>
                </a:extLst>
              </p:cNvPr>
              <p:cNvGrpSpPr>
                <a:grpSpLocks/>
              </p:cNvGrpSpPr>
              <p:nvPr/>
            </p:nvGrpSpPr>
            <p:grpSpPr bwMode="auto">
              <a:xfrm>
                <a:off x="336" y="2355"/>
                <a:ext cx="4861" cy="384"/>
                <a:chOff x="336" y="2355"/>
                <a:chExt cx="4861" cy="384"/>
              </a:xfrm>
            </p:grpSpPr>
            <p:sp>
              <p:nvSpPr>
                <p:cNvPr id="28" name="Rectangle 25">
                  <a:extLst>
                    <a:ext uri="{FF2B5EF4-FFF2-40B4-BE49-F238E27FC236}">
                      <a16:creationId xmlns:a16="http://schemas.microsoft.com/office/drawing/2014/main" id="{7CADAA7F-DAD7-44C9-BE4B-273B8680FB3D}"/>
                    </a:ext>
                  </a:extLst>
                </p:cNvPr>
                <p:cNvSpPr>
                  <a:spLocks noChangeArrowheads="1"/>
                </p:cNvSpPr>
                <p:nvPr/>
              </p:nvSpPr>
              <p:spPr bwMode="auto">
                <a:xfrm>
                  <a:off x="1741" y="2355"/>
                  <a:ext cx="432"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endParaRPr lang="en-US" altLang="en-US">
                    <a:latin typeface="Times New Roman" panose="02020603050405020304" pitchFamily="18" charset="0"/>
                  </a:endParaRPr>
                </a:p>
              </p:txBody>
            </p:sp>
            <p:sp>
              <p:nvSpPr>
                <p:cNvPr id="29" name="Rectangle 26">
                  <a:extLst>
                    <a:ext uri="{FF2B5EF4-FFF2-40B4-BE49-F238E27FC236}">
                      <a16:creationId xmlns:a16="http://schemas.microsoft.com/office/drawing/2014/main" id="{D617E188-02E2-47CA-BA4D-3BB0F81F3E33}"/>
                    </a:ext>
                  </a:extLst>
                </p:cNvPr>
                <p:cNvSpPr>
                  <a:spLocks noChangeArrowheads="1"/>
                </p:cNvSpPr>
                <p:nvPr/>
              </p:nvSpPr>
              <p:spPr bwMode="auto">
                <a:xfrm>
                  <a:off x="2173" y="2355"/>
                  <a:ext cx="432"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23</a:t>
                  </a:r>
                  <a:endParaRPr lang="en-US" altLang="en-US">
                    <a:latin typeface="Times New Roman" panose="02020603050405020304" pitchFamily="18" charset="0"/>
                  </a:endParaRPr>
                </a:p>
              </p:txBody>
            </p:sp>
            <p:sp>
              <p:nvSpPr>
                <p:cNvPr id="30" name="Rectangle 27">
                  <a:extLst>
                    <a:ext uri="{FF2B5EF4-FFF2-40B4-BE49-F238E27FC236}">
                      <a16:creationId xmlns:a16="http://schemas.microsoft.com/office/drawing/2014/main" id="{5435A52D-31D4-4995-83A2-A0F5886D53C3}"/>
                    </a:ext>
                  </a:extLst>
                </p:cNvPr>
                <p:cNvSpPr>
                  <a:spLocks noChangeArrowheads="1"/>
                </p:cNvSpPr>
                <p:nvPr/>
              </p:nvSpPr>
              <p:spPr bwMode="auto">
                <a:xfrm>
                  <a:off x="2605" y="2355"/>
                  <a:ext cx="432"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97</a:t>
                  </a:r>
                  <a:endParaRPr lang="en-US" altLang="en-US">
                    <a:latin typeface="Times New Roman" panose="02020603050405020304" pitchFamily="18" charset="0"/>
                  </a:endParaRPr>
                </a:p>
              </p:txBody>
            </p:sp>
            <p:sp>
              <p:nvSpPr>
                <p:cNvPr id="31" name="Rectangle 28">
                  <a:extLst>
                    <a:ext uri="{FF2B5EF4-FFF2-40B4-BE49-F238E27FC236}">
                      <a16:creationId xmlns:a16="http://schemas.microsoft.com/office/drawing/2014/main" id="{EE61E1E5-3D59-4B32-9AA6-B2CC7ED64832}"/>
                    </a:ext>
                  </a:extLst>
                </p:cNvPr>
                <p:cNvSpPr>
                  <a:spLocks noChangeArrowheads="1"/>
                </p:cNvSpPr>
                <p:nvPr/>
              </p:nvSpPr>
              <p:spPr bwMode="auto">
                <a:xfrm>
                  <a:off x="3037" y="2355"/>
                  <a:ext cx="432"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44</a:t>
                  </a:r>
                  <a:endParaRPr lang="en-US" altLang="en-US">
                    <a:latin typeface="Times New Roman" panose="02020603050405020304" pitchFamily="18" charset="0"/>
                  </a:endParaRPr>
                </a:p>
              </p:txBody>
            </p:sp>
            <p:sp>
              <p:nvSpPr>
                <p:cNvPr id="32" name="Rectangle 29">
                  <a:extLst>
                    <a:ext uri="{FF2B5EF4-FFF2-40B4-BE49-F238E27FC236}">
                      <a16:creationId xmlns:a16="http://schemas.microsoft.com/office/drawing/2014/main" id="{AB172C1C-FCD3-4408-AA06-0AF507DBE42D}"/>
                    </a:ext>
                  </a:extLst>
                </p:cNvPr>
                <p:cNvSpPr>
                  <a:spLocks noChangeArrowheads="1"/>
                </p:cNvSpPr>
                <p:nvPr/>
              </p:nvSpPr>
              <p:spPr bwMode="auto">
                <a:xfrm>
                  <a:off x="3469" y="2355"/>
                  <a:ext cx="432"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333</a:t>
                  </a:r>
                  <a:endParaRPr lang="en-US" altLang="en-US">
                    <a:latin typeface="Times New Roman" panose="02020603050405020304" pitchFamily="18" charset="0"/>
                  </a:endParaRPr>
                </a:p>
              </p:txBody>
            </p:sp>
            <p:sp>
              <p:nvSpPr>
                <p:cNvPr id="33" name="Rectangle 30">
                  <a:extLst>
                    <a:ext uri="{FF2B5EF4-FFF2-40B4-BE49-F238E27FC236}">
                      <a16:creationId xmlns:a16="http://schemas.microsoft.com/office/drawing/2014/main" id="{6017EED9-FF68-4F2B-AB95-E803F49C9218}"/>
                    </a:ext>
                  </a:extLst>
                </p:cNvPr>
                <p:cNvSpPr>
                  <a:spLocks noChangeArrowheads="1"/>
                </p:cNvSpPr>
                <p:nvPr/>
              </p:nvSpPr>
              <p:spPr bwMode="auto">
                <a:xfrm>
                  <a:off x="3901" y="2355"/>
                  <a:ext cx="432"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34" name="Rectangle 31">
                  <a:extLst>
                    <a:ext uri="{FF2B5EF4-FFF2-40B4-BE49-F238E27FC236}">
                      <a16:creationId xmlns:a16="http://schemas.microsoft.com/office/drawing/2014/main" id="{B16ED5DD-4E16-4AC1-8523-63C1081B3E86}"/>
                    </a:ext>
                  </a:extLst>
                </p:cNvPr>
                <p:cNvSpPr>
                  <a:spLocks noChangeArrowheads="1"/>
                </p:cNvSpPr>
                <p:nvPr/>
              </p:nvSpPr>
              <p:spPr bwMode="auto">
                <a:xfrm>
                  <a:off x="4333" y="2355"/>
                  <a:ext cx="432"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35" name="Rectangle 32">
                  <a:extLst>
                    <a:ext uri="{FF2B5EF4-FFF2-40B4-BE49-F238E27FC236}">
                      <a16:creationId xmlns:a16="http://schemas.microsoft.com/office/drawing/2014/main" id="{6C1946EB-FFC3-4605-8000-30790060A52B}"/>
                    </a:ext>
                  </a:extLst>
                </p:cNvPr>
                <p:cNvSpPr>
                  <a:spLocks noChangeArrowheads="1"/>
                </p:cNvSpPr>
                <p:nvPr/>
              </p:nvSpPr>
              <p:spPr bwMode="auto">
                <a:xfrm>
                  <a:off x="4765" y="2355"/>
                  <a:ext cx="432"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36" name="Text Box 33">
                  <a:extLst>
                    <a:ext uri="{FF2B5EF4-FFF2-40B4-BE49-F238E27FC236}">
                      <a16:creationId xmlns:a16="http://schemas.microsoft.com/office/drawing/2014/main" id="{D368F111-08AE-4A3F-A0C0-1B97F874101F}"/>
                    </a:ext>
                  </a:extLst>
                </p:cNvPr>
                <p:cNvSpPr txBox="1">
                  <a:spLocks noChangeArrowheads="1"/>
                </p:cNvSpPr>
                <p:nvPr/>
              </p:nvSpPr>
              <p:spPr bwMode="auto">
                <a:xfrm>
                  <a:off x="336" y="2403"/>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a:latin typeface="Times New Roman" panose="02020603050405020304" pitchFamily="18" charset="0"/>
                    </a:rPr>
                    <a:t>After deletion:</a:t>
                  </a:r>
                </a:p>
              </p:txBody>
            </p:sp>
          </p:grpSp>
          <p:sp>
            <p:nvSpPr>
              <p:cNvPr id="24" name="Text Box 36">
                <a:extLst>
                  <a:ext uri="{FF2B5EF4-FFF2-40B4-BE49-F238E27FC236}">
                    <a16:creationId xmlns:a16="http://schemas.microsoft.com/office/drawing/2014/main" id="{3643A0D9-1C72-43DE-AA38-D2CBEFDE677C}"/>
                  </a:ext>
                </a:extLst>
              </p:cNvPr>
              <p:cNvSpPr txBox="1">
                <a:spLocks noChangeArrowheads="1"/>
              </p:cNvSpPr>
              <p:nvPr/>
            </p:nvSpPr>
            <p:spPr bwMode="auto">
              <a:xfrm>
                <a:off x="3936" y="2883"/>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a:solidFill>
                      <a:schemeClr val="accent2"/>
                    </a:solidFill>
                    <a:latin typeface="Consolas" panose="020B0609020204030204" pitchFamily="49" charset="0"/>
                  </a:rPr>
                  <a:t>rear = 4</a:t>
                </a:r>
              </a:p>
            </p:txBody>
          </p:sp>
          <p:sp>
            <p:nvSpPr>
              <p:cNvPr id="25" name="Freeform 37">
                <a:extLst>
                  <a:ext uri="{FF2B5EF4-FFF2-40B4-BE49-F238E27FC236}">
                    <a16:creationId xmlns:a16="http://schemas.microsoft.com/office/drawing/2014/main" id="{3DDE6D07-AC2E-4D38-A339-9D4C60602B76}"/>
                  </a:ext>
                </a:extLst>
              </p:cNvPr>
              <p:cNvSpPr>
                <a:spLocks/>
              </p:cNvSpPr>
              <p:nvPr/>
            </p:nvSpPr>
            <p:spPr bwMode="auto">
              <a:xfrm>
                <a:off x="3645" y="2788"/>
                <a:ext cx="242" cy="242"/>
              </a:xfrm>
              <a:custGeom>
                <a:avLst/>
                <a:gdLst>
                  <a:gd name="T0" fmla="*/ 248 w 240"/>
                  <a:gd name="T1" fmla="*/ 248 h 240"/>
                  <a:gd name="T2" fmla="*/ 48 w 240"/>
                  <a:gd name="T3" fmla="*/ 200 h 240"/>
                  <a:gd name="T4" fmla="*/ 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240" y="240"/>
                    </a:moveTo>
                    <a:cubicBezTo>
                      <a:pt x="164" y="236"/>
                      <a:pt x="88" y="232"/>
                      <a:pt x="48" y="192"/>
                    </a:cubicBezTo>
                    <a:cubicBezTo>
                      <a:pt x="8" y="152"/>
                      <a:pt x="4" y="76"/>
                      <a:pt x="0" y="0"/>
                    </a:cubicBezTo>
                  </a:path>
                </a:pathLst>
              </a:custGeom>
              <a:noFill/>
              <a:ln w="19050"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Text Box 39">
                <a:extLst>
                  <a:ext uri="{FF2B5EF4-FFF2-40B4-BE49-F238E27FC236}">
                    <a16:creationId xmlns:a16="http://schemas.microsoft.com/office/drawing/2014/main" id="{D5EBADA2-282B-47AA-AD0A-77C095A9692B}"/>
                  </a:ext>
                </a:extLst>
              </p:cNvPr>
              <p:cNvSpPr txBox="1">
                <a:spLocks noChangeArrowheads="1"/>
              </p:cNvSpPr>
              <p:nvPr/>
            </p:nvSpPr>
            <p:spPr bwMode="auto">
              <a:xfrm>
                <a:off x="1008" y="2882"/>
                <a:ext cx="115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a:solidFill>
                      <a:schemeClr val="accent2"/>
                    </a:solidFill>
                    <a:latin typeface="Consolas" panose="020B0609020204030204" pitchFamily="49" charset="0"/>
                  </a:rPr>
                  <a:t>front = 1</a:t>
                </a:r>
              </a:p>
            </p:txBody>
          </p:sp>
          <p:sp>
            <p:nvSpPr>
              <p:cNvPr id="27" name="Freeform 40">
                <a:extLst>
                  <a:ext uri="{FF2B5EF4-FFF2-40B4-BE49-F238E27FC236}">
                    <a16:creationId xmlns:a16="http://schemas.microsoft.com/office/drawing/2014/main" id="{D862D64F-E7A0-4FA0-BFC1-1F126932B8C9}"/>
                  </a:ext>
                </a:extLst>
              </p:cNvPr>
              <p:cNvSpPr>
                <a:spLocks/>
              </p:cNvSpPr>
              <p:nvPr/>
            </p:nvSpPr>
            <p:spPr bwMode="auto">
              <a:xfrm flipH="1">
                <a:off x="2110" y="2787"/>
                <a:ext cx="242" cy="242"/>
              </a:xfrm>
              <a:custGeom>
                <a:avLst/>
                <a:gdLst>
                  <a:gd name="T0" fmla="*/ 248 w 240"/>
                  <a:gd name="T1" fmla="*/ 248 h 240"/>
                  <a:gd name="T2" fmla="*/ 48 w 240"/>
                  <a:gd name="T3" fmla="*/ 200 h 240"/>
                  <a:gd name="T4" fmla="*/ 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240" y="240"/>
                    </a:moveTo>
                    <a:cubicBezTo>
                      <a:pt x="164" y="236"/>
                      <a:pt x="88" y="232"/>
                      <a:pt x="48" y="192"/>
                    </a:cubicBezTo>
                    <a:cubicBezTo>
                      <a:pt x="8" y="152"/>
                      <a:pt x="4" y="76"/>
                      <a:pt x="0" y="0"/>
                    </a:cubicBezTo>
                  </a:path>
                </a:pathLst>
              </a:custGeom>
              <a:noFill/>
              <a:ln w="19050"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50">
              <a:extLst>
                <a:ext uri="{FF2B5EF4-FFF2-40B4-BE49-F238E27FC236}">
                  <a16:creationId xmlns:a16="http://schemas.microsoft.com/office/drawing/2014/main" id="{52CA7F0E-9B64-4C55-82FE-A0B10D64CBBB}"/>
                </a:ext>
              </a:extLst>
            </p:cNvPr>
            <p:cNvGrpSpPr>
              <a:grpSpLocks/>
            </p:cNvGrpSpPr>
            <p:nvPr/>
          </p:nvGrpSpPr>
          <p:grpSpPr bwMode="auto">
            <a:xfrm>
              <a:off x="533400" y="1295400"/>
              <a:ext cx="7716838" cy="1376363"/>
              <a:chOff x="336" y="816"/>
              <a:chExt cx="4861" cy="867"/>
            </a:xfrm>
          </p:grpSpPr>
          <p:grpSp>
            <p:nvGrpSpPr>
              <p:cNvPr id="9" name="Group 49">
                <a:extLst>
                  <a:ext uri="{FF2B5EF4-FFF2-40B4-BE49-F238E27FC236}">
                    <a16:creationId xmlns:a16="http://schemas.microsoft.com/office/drawing/2014/main" id="{CFD82206-5193-44EE-B217-9EC8A385823A}"/>
                  </a:ext>
                </a:extLst>
              </p:cNvPr>
              <p:cNvGrpSpPr>
                <a:grpSpLocks/>
              </p:cNvGrpSpPr>
              <p:nvPr/>
            </p:nvGrpSpPr>
            <p:grpSpPr bwMode="auto">
              <a:xfrm>
                <a:off x="336" y="1299"/>
                <a:ext cx="4861" cy="384"/>
                <a:chOff x="336" y="1299"/>
                <a:chExt cx="4861" cy="384"/>
              </a:xfrm>
            </p:grpSpPr>
            <p:sp>
              <p:nvSpPr>
                <p:cNvPr id="14" name="Rectangle 5">
                  <a:extLst>
                    <a:ext uri="{FF2B5EF4-FFF2-40B4-BE49-F238E27FC236}">
                      <a16:creationId xmlns:a16="http://schemas.microsoft.com/office/drawing/2014/main" id="{FE14DFE3-DFF2-45B2-8A5A-D9B4601BDDC2}"/>
                    </a:ext>
                  </a:extLst>
                </p:cNvPr>
                <p:cNvSpPr>
                  <a:spLocks noChangeArrowheads="1"/>
                </p:cNvSpPr>
                <p:nvPr/>
              </p:nvSpPr>
              <p:spPr bwMode="auto">
                <a:xfrm>
                  <a:off x="1741" y="1299"/>
                  <a:ext cx="432"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17</a:t>
                  </a:r>
                  <a:endParaRPr lang="en-US" altLang="en-US">
                    <a:latin typeface="Times New Roman" panose="02020603050405020304" pitchFamily="18" charset="0"/>
                  </a:endParaRPr>
                </a:p>
              </p:txBody>
            </p:sp>
            <p:sp>
              <p:nvSpPr>
                <p:cNvPr id="15" name="Rectangle 6">
                  <a:extLst>
                    <a:ext uri="{FF2B5EF4-FFF2-40B4-BE49-F238E27FC236}">
                      <a16:creationId xmlns:a16="http://schemas.microsoft.com/office/drawing/2014/main" id="{2D890BE9-40DE-402C-99DF-9EA1180F1CB4}"/>
                    </a:ext>
                  </a:extLst>
                </p:cNvPr>
                <p:cNvSpPr>
                  <a:spLocks noChangeArrowheads="1"/>
                </p:cNvSpPr>
                <p:nvPr/>
              </p:nvSpPr>
              <p:spPr bwMode="auto">
                <a:xfrm>
                  <a:off x="2173" y="1299"/>
                  <a:ext cx="432"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23</a:t>
                  </a:r>
                  <a:endParaRPr lang="en-US" altLang="en-US">
                    <a:latin typeface="Times New Roman" panose="02020603050405020304" pitchFamily="18" charset="0"/>
                  </a:endParaRPr>
                </a:p>
              </p:txBody>
            </p:sp>
            <p:sp>
              <p:nvSpPr>
                <p:cNvPr id="16" name="Rectangle 7">
                  <a:extLst>
                    <a:ext uri="{FF2B5EF4-FFF2-40B4-BE49-F238E27FC236}">
                      <a16:creationId xmlns:a16="http://schemas.microsoft.com/office/drawing/2014/main" id="{4C08A7A0-C3A7-4370-A058-BF0A00AD4496}"/>
                    </a:ext>
                  </a:extLst>
                </p:cNvPr>
                <p:cNvSpPr>
                  <a:spLocks noChangeArrowheads="1"/>
                </p:cNvSpPr>
                <p:nvPr/>
              </p:nvSpPr>
              <p:spPr bwMode="auto">
                <a:xfrm>
                  <a:off x="2605" y="1299"/>
                  <a:ext cx="432"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97</a:t>
                  </a:r>
                  <a:endParaRPr lang="en-US" altLang="en-US">
                    <a:latin typeface="Times New Roman" panose="02020603050405020304" pitchFamily="18" charset="0"/>
                  </a:endParaRPr>
                </a:p>
              </p:txBody>
            </p:sp>
            <p:sp>
              <p:nvSpPr>
                <p:cNvPr id="17" name="Rectangle 8">
                  <a:extLst>
                    <a:ext uri="{FF2B5EF4-FFF2-40B4-BE49-F238E27FC236}">
                      <a16:creationId xmlns:a16="http://schemas.microsoft.com/office/drawing/2014/main" id="{3E7C29E5-7ED5-47F2-9527-0849894AD601}"/>
                    </a:ext>
                  </a:extLst>
                </p:cNvPr>
                <p:cNvSpPr>
                  <a:spLocks noChangeArrowheads="1"/>
                </p:cNvSpPr>
                <p:nvPr/>
              </p:nvSpPr>
              <p:spPr bwMode="auto">
                <a:xfrm>
                  <a:off x="3037" y="1299"/>
                  <a:ext cx="432"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44</a:t>
                  </a:r>
                  <a:endParaRPr lang="en-US" altLang="en-US">
                    <a:latin typeface="Times New Roman" panose="02020603050405020304" pitchFamily="18" charset="0"/>
                  </a:endParaRPr>
                </a:p>
              </p:txBody>
            </p:sp>
            <p:sp>
              <p:nvSpPr>
                <p:cNvPr id="18" name="Rectangle 9">
                  <a:extLst>
                    <a:ext uri="{FF2B5EF4-FFF2-40B4-BE49-F238E27FC236}">
                      <a16:creationId xmlns:a16="http://schemas.microsoft.com/office/drawing/2014/main" id="{CD897BD4-40AD-4106-BB00-5468EBEB9514}"/>
                    </a:ext>
                  </a:extLst>
                </p:cNvPr>
                <p:cNvSpPr>
                  <a:spLocks noChangeArrowheads="1"/>
                </p:cNvSpPr>
                <p:nvPr/>
              </p:nvSpPr>
              <p:spPr bwMode="auto">
                <a:xfrm>
                  <a:off x="3469" y="1299"/>
                  <a:ext cx="432"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19" name="Rectangle 10">
                  <a:extLst>
                    <a:ext uri="{FF2B5EF4-FFF2-40B4-BE49-F238E27FC236}">
                      <a16:creationId xmlns:a16="http://schemas.microsoft.com/office/drawing/2014/main" id="{EDE773ED-9840-4178-94BE-E74C2A2AD6B3}"/>
                    </a:ext>
                  </a:extLst>
                </p:cNvPr>
                <p:cNvSpPr>
                  <a:spLocks noChangeArrowheads="1"/>
                </p:cNvSpPr>
                <p:nvPr/>
              </p:nvSpPr>
              <p:spPr bwMode="auto">
                <a:xfrm>
                  <a:off x="3901" y="1299"/>
                  <a:ext cx="432"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20" name="Rectangle 11">
                  <a:extLst>
                    <a:ext uri="{FF2B5EF4-FFF2-40B4-BE49-F238E27FC236}">
                      <a16:creationId xmlns:a16="http://schemas.microsoft.com/office/drawing/2014/main" id="{5248B711-0658-406C-8E95-10CBF0760BEB}"/>
                    </a:ext>
                  </a:extLst>
                </p:cNvPr>
                <p:cNvSpPr>
                  <a:spLocks noChangeArrowheads="1"/>
                </p:cNvSpPr>
                <p:nvPr/>
              </p:nvSpPr>
              <p:spPr bwMode="auto">
                <a:xfrm>
                  <a:off x="4333" y="1299"/>
                  <a:ext cx="432"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21" name="Rectangle 12">
                  <a:extLst>
                    <a:ext uri="{FF2B5EF4-FFF2-40B4-BE49-F238E27FC236}">
                      <a16:creationId xmlns:a16="http://schemas.microsoft.com/office/drawing/2014/main" id="{A376B5A7-9B96-4A2E-8A69-412377BA5A50}"/>
                    </a:ext>
                  </a:extLst>
                </p:cNvPr>
                <p:cNvSpPr>
                  <a:spLocks noChangeArrowheads="1"/>
                </p:cNvSpPr>
                <p:nvPr/>
              </p:nvSpPr>
              <p:spPr bwMode="auto">
                <a:xfrm>
                  <a:off x="4765" y="1299"/>
                  <a:ext cx="432"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22" name="Text Box 13">
                  <a:extLst>
                    <a:ext uri="{FF2B5EF4-FFF2-40B4-BE49-F238E27FC236}">
                      <a16:creationId xmlns:a16="http://schemas.microsoft.com/office/drawing/2014/main" id="{01D90977-4C0B-4A58-A7D3-7D7BF7354962}"/>
                    </a:ext>
                  </a:extLst>
                </p:cNvPr>
                <p:cNvSpPr txBox="1">
                  <a:spLocks noChangeArrowheads="1"/>
                </p:cNvSpPr>
                <p:nvPr/>
              </p:nvSpPr>
              <p:spPr bwMode="auto">
                <a:xfrm>
                  <a:off x="336" y="1347"/>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a:latin typeface="Times New Roman" panose="02020603050405020304" pitchFamily="18" charset="0"/>
                    </a:rPr>
                    <a:t>Initial queue:</a:t>
                  </a:r>
                </a:p>
              </p:txBody>
            </p:sp>
          </p:grpSp>
          <p:sp>
            <p:nvSpPr>
              <p:cNvPr id="10" name="Text Box 42">
                <a:extLst>
                  <a:ext uri="{FF2B5EF4-FFF2-40B4-BE49-F238E27FC236}">
                    <a16:creationId xmlns:a16="http://schemas.microsoft.com/office/drawing/2014/main" id="{611A72D6-8368-43FD-8841-35C1D0DB6731}"/>
                  </a:ext>
                </a:extLst>
              </p:cNvPr>
              <p:cNvSpPr txBox="1">
                <a:spLocks noChangeArrowheads="1"/>
              </p:cNvSpPr>
              <p:nvPr/>
            </p:nvSpPr>
            <p:spPr bwMode="auto">
              <a:xfrm>
                <a:off x="3552" y="816"/>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a:solidFill>
                      <a:schemeClr val="accent2"/>
                    </a:solidFill>
                    <a:latin typeface="Consolas" panose="020B0609020204030204" pitchFamily="49" charset="0"/>
                  </a:rPr>
                  <a:t>rear = 3</a:t>
                </a:r>
              </a:p>
            </p:txBody>
          </p:sp>
          <p:sp>
            <p:nvSpPr>
              <p:cNvPr id="11" name="Freeform 43">
                <a:extLst>
                  <a:ext uri="{FF2B5EF4-FFF2-40B4-BE49-F238E27FC236}">
                    <a16:creationId xmlns:a16="http://schemas.microsoft.com/office/drawing/2014/main" id="{C1B2523E-4768-4346-A70E-B357556BC514}"/>
                  </a:ext>
                </a:extLst>
              </p:cNvPr>
              <p:cNvSpPr>
                <a:spLocks/>
              </p:cNvSpPr>
              <p:nvPr/>
            </p:nvSpPr>
            <p:spPr bwMode="auto">
              <a:xfrm flipV="1">
                <a:off x="3261" y="1009"/>
                <a:ext cx="242" cy="242"/>
              </a:xfrm>
              <a:custGeom>
                <a:avLst/>
                <a:gdLst>
                  <a:gd name="T0" fmla="*/ 248 w 240"/>
                  <a:gd name="T1" fmla="*/ 248 h 240"/>
                  <a:gd name="T2" fmla="*/ 48 w 240"/>
                  <a:gd name="T3" fmla="*/ 200 h 240"/>
                  <a:gd name="T4" fmla="*/ 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240" y="240"/>
                    </a:moveTo>
                    <a:cubicBezTo>
                      <a:pt x="164" y="236"/>
                      <a:pt x="88" y="232"/>
                      <a:pt x="48" y="192"/>
                    </a:cubicBezTo>
                    <a:cubicBezTo>
                      <a:pt x="8" y="152"/>
                      <a:pt x="4" y="76"/>
                      <a:pt x="0" y="0"/>
                    </a:cubicBezTo>
                  </a:path>
                </a:pathLst>
              </a:custGeom>
              <a:noFill/>
              <a:ln w="19050"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Text Box 45">
                <a:extLst>
                  <a:ext uri="{FF2B5EF4-FFF2-40B4-BE49-F238E27FC236}">
                    <a16:creationId xmlns:a16="http://schemas.microsoft.com/office/drawing/2014/main" id="{92182E52-8DA3-4409-8BD7-A91502FE4BD2}"/>
                  </a:ext>
                </a:extLst>
              </p:cNvPr>
              <p:cNvSpPr txBox="1">
                <a:spLocks noChangeArrowheads="1"/>
              </p:cNvSpPr>
              <p:nvPr/>
            </p:nvSpPr>
            <p:spPr bwMode="auto">
              <a:xfrm>
                <a:off x="576" y="864"/>
                <a:ext cx="120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a:solidFill>
                      <a:schemeClr val="accent2"/>
                    </a:solidFill>
                    <a:latin typeface="Consolas" panose="020B0609020204030204" pitchFamily="49" charset="0"/>
                  </a:rPr>
                  <a:t>front = 0</a:t>
                </a:r>
              </a:p>
            </p:txBody>
          </p:sp>
          <p:sp>
            <p:nvSpPr>
              <p:cNvPr id="13" name="Freeform 46">
                <a:extLst>
                  <a:ext uri="{FF2B5EF4-FFF2-40B4-BE49-F238E27FC236}">
                    <a16:creationId xmlns:a16="http://schemas.microsoft.com/office/drawing/2014/main" id="{33D9B94E-160E-46C2-99C2-BA763D7AD3F0}"/>
                  </a:ext>
                </a:extLst>
              </p:cNvPr>
              <p:cNvSpPr>
                <a:spLocks/>
              </p:cNvSpPr>
              <p:nvPr/>
            </p:nvSpPr>
            <p:spPr bwMode="auto">
              <a:xfrm flipH="1" flipV="1">
                <a:off x="1726" y="1008"/>
                <a:ext cx="242" cy="242"/>
              </a:xfrm>
              <a:custGeom>
                <a:avLst/>
                <a:gdLst>
                  <a:gd name="T0" fmla="*/ 248 w 240"/>
                  <a:gd name="T1" fmla="*/ 248 h 240"/>
                  <a:gd name="T2" fmla="*/ 48 w 240"/>
                  <a:gd name="T3" fmla="*/ 200 h 240"/>
                  <a:gd name="T4" fmla="*/ 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240" y="240"/>
                    </a:moveTo>
                    <a:cubicBezTo>
                      <a:pt x="164" y="236"/>
                      <a:pt x="88" y="232"/>
                      <a:pt x="48" y="192"/>
                    </a:cubicBezTo>
                    <a:cubicBezTo>
                      <a:pt x="8" y="152"/>
                      <a:pt x="4" y="76"/>
                      <a:pt x="0" y="0"/>
                    </a:cubicBezTo>
                  </a:path>
                </a:pathLst>
              </a:custGeom>
              <a:noFill/>
              <a:ln w="19050"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46" name="Rectangle 3">
            <a:extLst>
              <a:ext uri="{FF2B5EF4-FFF2-40B4-BE49-F238E27FC236}">
                <a16:creationId xmlns:a16="http://schemas.microsoft.com/office/drawing/2014/main" id="{7DF62844-2431-4491-A71C-0EBFF7C914DF}"/>
              </a:ext>
            </a:extLst>
          </p:cNvPr>
          <p:cNvSpPr txBox="1">
            <a:spLocks noChangeArrowheads="1"/>
          </p:cNvSpPr>
          <p:nvPr/>
        </p:nvSpPr>
        <p:spPr bwMode="auto">
          <a:xfrm>
            <a:off x="381000" y="5118100"/>
            <a:ext cx="8574088" cy="151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90000"/>
              </a:lnSpc>
            </a:pPr>
            <a:r>
              <a:rPr lang="en-US" altLang="en-US" sz="2400" dirty="0"/>
              <a:t>Notice the content of the array moves to the right as items are inserted and deleted</a:t>
            </a:r>
          </a:p>
          <a:p>
            <a:pPr eaLnBrk="1" hangingPunct="1">
              <a:lnSpc>
                <a:spcPct val="90000"/>
              </a:lnSpc>
            </a:pPr>
            <a:r>
              <a:rPr lang="en-US" altLang="en-US" sz="2400" dirty="0"/>
              <a:t>This will be a problem after a while!</a:t>
            </a:r>
          </a:p>
        </p:txBody>
      </p:sp>
    </p:spTree>
    <p:extLst>
      <p:ext uri="{BB962C8B-B14F-4D97-AF65-F5344CB8AC3E}">
        <p14:creationId xmlns:p14="http://schemas.microsoft.com/office/powerpoint/2010/main" val="304711590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74E2-7CF1-4D30-B6E1-B7EE62919159}"/>
              </a:ext>
            </a:extLst>
          </p:cNvPr>
          <p:cNvSpPr>
            <a:spLocks noGrp="1"/>
          </p:cNvSpPr>
          <p:nvPr>
            <p:ph type="title"/>
          </p:nvPr>
        </p:nvSpPr>
        <p:spPr/>
        <p:txBody>
          <a:bodyPr/>
          <a:lstStyle/>
          <a:p>
            <a:r>
              <a:rPr lang="en-US" dirty="0"/>
              <a:t>Circular arrays</a:t>
            </a:r>
          </a:p>
        </p:txBody>
      </p:sp>
      <p:sp>
        <p:nvSpPr>
          <p:cNvPr id="4" name="Slide Number Placeholder 3">
            <a:extLst>
              <a:ext uri="{FF2B5EF4-FFF2-40B4-BE49-F238E27FC236}">
                <a16:creationId xmlns:a16="http://schemas.microsoft.com/office/drawing/2014/main" id="{9A2457B9-083E-41E1-AF6C-1F83C7CFA489}"/>
              </a:ext>
            </a:extLst>
          </p:cNvPr>
          <p:cNvSpPr>
            <a:spLocks noGrp="1"/>
          </p:cNvSpPr>
          <p:nvPr>
            <p:ph type="sldNum" sz="quarter" idx="12"/>
          </p:nvPr>
        </p:nvSpPr>
        <p:spPr/>
        <p:txBody>
          <a:bodyPr/>
          <a:lstStyle/>
          <a:p>
            <a:pPr>
              <a:defRPr/>
            </a:pPr>
            <a:fld id="{519C8756-3B26-4146-A7C7-24F682EEB786}" type="slidenum">
              <a:rPr lang="en-US" smtClean="0"/>
              <a:pPr>
                <a:defRPr/>
              </a:pPr>
              <a:t>172</a:t>
            </a:fld>
            <a:endParaRPr lang="en-US"/>
          </a:p>
        </p:txBody>
      </p:sp>
      <p:sp>
        <p:nvSpPr>
          <p:cNvPr id="5" name="Rectangle 3">
            <a:extLst>
              <a:ext uri="{FF2B5EF4-FFF2-40B4-BE49-F238E27FC236}">
                <a16:creationId xmlns:a16="http://schemas.microsoft.com/office/drawing/2014/main" id="{EA1FCD72-C255-4A05-9C9E-DACEBDC41493}"/>
              </a:ext>
            </a:extLst>
          </p:cNvPr>
          <p:cNvSpPr txBox="1">
            <a:spLocks noChangeArrowheads="1"/>
          </p:cNvSpPr>
          <p:nvPr/>
        </p:nvSpPr>
        <p:spPr bwMode="auto">
          <a:xfrm>
            <a:off x="533400" y="990600"/>
            <a:ext cx="7848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altLang="en-US" sz="2400"/>
              <a:t>We can treat the array holding the queue elements as circular (joined at the ends)</a:t>
            </a:r>
            <a:endParaRPr lang="en-US" altLang="en-US" sz="2400" dirty="0"/>
          </a:p>
        </p:txBody>
      </p:sp>
      <p:grpSp>
        <p:nvGrpSpPr>
          <p:cNvPr id="6" name="Group 29">
            <a:extLst>
              <a:ext uri="{FF2B5EF4-FFF2-40B4-BE49-F238E27FC236}">
                <a16:creationId xmlns:a16="http://schemas.microsoft.com/office/drawing/2014/main" id="{A10C2D71-F1AA-4D32-A2CA-DE26CD14A4C6}"/>
              </a:ext>
            </a:extLst>
          </p:cNvPr>
          <p:cNvGrpSpPr>
            <a:grpSpLocks/>
          </p:cNvGrpSpPr>
          <p:nvPr/>
        </p:nvGrpSpPr>
        <p:grpSpPr bwMode="auto">
          <a:xfrm>
            <a:off x="1356896" y="1905740"/>
            <a:ext cx="7340600" cy="2155825"/>
            <a:chOff x="906" y="1573"/>
            <a:chExt cx="4624" cy="1358"/>
          </a:xfrm>
        </p:grpSpPr>
        <p:sp>
          <p:nvSpPr>
            <p:cNvPr id="7" name="Rectangle 6">
              <a:extLst>
                <a:ext uri="{FF2B5EF4-FFF2-40B4-BE49-F238E27FC236}">
                  <a16:creationId xmlns:a16="http://schemas.microsoft.com/office/drawing/2014/main" id="{696C70A5-5667-404F-8B20-2DF9B14DD50B}"/>
                </a:ext>
              </a:extLst>
            </p:cNvPr>
            <p:cNvSpPr>
              <a:spLocks noChangeArrowheads="1"/>
            </p:cNvSpPr>
            <p:nvPr/>
          </p:nvSpPr>
          <p:spPr bwMode="auto">
            <a:xfrm>
              <a:off x="1549" y="2112"/>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44</a:t>
              </a:r>
            </a:p>
          </p:txBody>
        </p:sp>
        <p:sp>
          <p:nvSpPr>
            <p:cNvPr id="8" name="Rectangle 7">
              <a:extLst>
                <a:ext uri="{FF2B5EF4-FFF2-40B4-BE49-F238E27FC236}">
                  <a16:creationId xmlns:a16="http://schemas.microsoft.com/office/drawing/2014/main" id="{9900DFC3-DE58-4B53-9274-C3D815B2CBD9}"/>
                </a:ext>
              </a:extLst>
            </p:cNvPr>
            <p:cNvSpPr>
              <a:spLocks noChangeArrowheads="1"/>
            </p:cNvSpPr>
            <p:nvPr/>
          </p:nvSpPr>
          <p:spPr bwMode="auto">
            <a:xfrm>
              <a:off x="1981" y="2112"/>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55</a:t>
              </a:r>
            </a:p>
          </p:txBody>
        </p:sp>
        <p:sp>
          <p:nvSpPr>
            <p:cNvPr id="9" name="Rectangle 8">
              <a:extLst>
                <a:ext uri="{FF2B5EF4-FFF2-40B4-BE49-F238E27FC236}">
                  <a16:creationId xmlns:a16="http://schemas.microsoft.com/office/drawing/2014/main" id="{55843C9D-FE43-4485-BC20-A2E52903D3B6}"/>
                </a:ext>
              </a:extLst>
            </p:cNvPr>
            <p:cNvSpPr>
              <a:spLocks noChangeArrowheads="1"/>
            </p:cNvSpPr>
            <p:nvPr/>
          </p:nvSpPr>
          <p:spPr bwMode="auto">
            <a:xfrm>
              <a:off x="2413" y="2112"/>
              <a:ext cx="431"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endParaRPr lang="en-US" altLang="en-US">
                <a:latin typeface="Consolas" panose="020B0609020204030204" pitchFamily="49" charset="0"/>
              </a:endParaRPr>
            </a:p>
          </p:txBody>
        </p:sp>
        <p:sp>
          <p:nvSpPr>
            <p:cNvPr id="10" name="Rectangle 9">
              <a:extLst>
                <a:ext uri="{FF2B5EF4-FFF2-40B4-BE49-F238E27FC236}">
                  <a16:creationId xmlns:a16="http://schemas.microsoft.com/office/drawing/2014/main" id="{9EFD94FF-A612-497A-A535-98A5720854FB}"/>
                </a:ext>
              </a:extLst>
            </p:cNvPr>
            <p:cNvSpPr>
              <a:spLocks noChangeArrowheads="1"/>
            </p:cNvSpPr>
            <p:nvPr/>
          </p:nvSpPr>
          <p:spPr bwMode="auto">
            <a:xfrm>
              <a:off x="2845" y="2112"/>
              <a:ext cx="431"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endParaRPr lang="en-US" altLang="en-US">
                <a:latin typeface="Consolas" panose="020B0609020204030204" pitchFamily="49" charset="0"/>
              </a:endParaRPr>
            </a:p>
          </p:txBody>
        </p:sp>
        <p:sp>
          <p:nvSpPr>
            <p:cNvPr id="11" name="Rectangle 10">
              <a:extLst>
                <a:ext uri="{FF2B5EF4-FFF2-40B4-BE49-F238E27FC236}">
                  <a16:creationId xmlns:a16="http://schemas.microsoft.com/office/drawing/2014/main" id="{D6363D95-1297-48EB-AF94-C932556AD95A}"/>
                </a:ext>
              </a:extLst>
            </p:cNvPr>
            <p:cNvSpPr>
              <a:spLocks noChangeArrowheads="1"/>
            </p:cNvSpPr>
            <p:nvPr/>
          </p:nvSpPr>
          <p:spPr bwMode="auto">
            <a:xfrm>
              <a:off x="3277" y="2112"/>
              <a:ext cx="431"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12" name="Rectangle 11">
              <a:extLst>
                <a:ext uri="{FF2B5EF4-FFF2-40B4-BE49-F238E27FC236}">
                  <a16:creationId xmlns:a16="http://schemas.microsoft.com/office/drawing/2014/main" id="{824DCBAA-641C-41D7-A553-4D0F0CAF23DB}"/>
                </a:ext>
              </a:extLst>
            </p:cNvPr>
            <p:cNvSpPr>
              <a:spLocks noChangeArrowheads="1"/>
            </p:cNvSpPr>
            <p:nvPr/>
          </p:nvSpPr>
          <p:spPr bwMode="auto">
            <a:xfrm>
              <a:off x="3709" y="2112"/>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11</a:t>
              </a:r>
            </a:p>
          </p:txBody>
        </p:sp>
        <p:sp>
          <p:nvSpPr>
            <p:cNvPr id="13" name="Rectangle 12">
              <a:extLst>
                <a:ext uri="{FF2B5EF4-FFF2-40B4-BE49-F238E27FC236}">
                  <a16:creationId xmlns:a16="http://schemas.microsoft.com/office/drawing/2014/main" id="{612BDD85-D762-4883-B3A3-BFBB1A5AE4AF}"/>
                </a:ext>
              </a:extLst>
            </p:cNvPr>
            <p:cNvSpPr>
              <a:spLocks noChangeArrowheads="1"/>
            </p:cNvSpPr>
            <p:nvPr/>
          </p:nvSpPr>
          <p:spPr bwMode="auto">
            <a:xfrm>
              <a:off x="4141" y="2112"/>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22</a:t>
              </a:r>
            </a:p>
          </p:txBody>
        </p:sp>
        <p:sp>
          <p:nvSpPr>
            <p:cNvPr id="14" name="Rectangle 13">
              <a:extLst>
                <a:ext uri="{FF2B5EF4-FFF2-40B4-BE49-F238E27FC236}">
                  <a16:creationId xmlns:a16="http://schemas.microsoft.com/office/drawing/2014/main" id="{F56FF3D2-D918-432F-BDCC-844E1B1E6FEB}"/>
                </a:ext>
              </a:extLst>
            </p:cNvPr>
            <p:cNvSpPr>
              <a:spLocks noChangeArrowheads="1"/>
            </p:cNvSpPr>
            <p:nvPr/>
          </p:nvSpPr>
          <p:spPr bwMode="auto">
            <a:xfrm>
              <a:off x="4573" y="2112"/>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33</a:t>
              </a:r>
            </a:p>
          </p:txBody>
        </p:sp>
        <p:sp>
          <p:nvSpPr>
            <p:cNvPr id="15" name="Text Box 14">
              <a:extLst>
                <a:ext uri="{FF2B5EF4-FFF2-40B4-BE49-F238E27FC236}">
                  <a16:creationId xmlns:a16="http://schemas.microsoft.com/office/drawing/2014/main" id="{D29FE350-0AB3-4904-BA1E-610225164B26}"/>
                </a:ext>
              </a:extLst>
            </p:cNvPr>
            <p:cNvSpPr txBox="1">
              <a:spLocks noChangeArrowheads="1"/>
            </p:cNvSpPr>
            <p:nvPr/>
          </p:nvSpPr>
          <p:spPr bwMode="auto">
            <a:xfrm>
              <a:off x="1693" y="1872"/>
              <a:ext cx="334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sz="2000">
                  <a:latin typeface="Consolas" panose="020B0609020204030204" pitchFamily="49" charset="0"/>
                </a:rPr>
                <a:t>0   1    2    3    4    5    6    7</a:t>
              </a:r>
              <a:endParaRPr lang="en-US" altLang="en-US" sz="2000">
                <a:latin typeface="Times New Roman" panose="02020603050405020304" pitchFamily="18" charset="0"/>
              </a:endParaRPr>
            </a:p>
          </p:txBody>
        </p:sp>
        <p:sp>
          <p:nvSpPr>
            <p:cNvPr id="16" name="Text Box 15">
              <a:extLst>
                <a:ext uri="{FF2B5EF4-FFF2-40B4-BE49-F238E27FC236}">
                  <a16:creationId xmlns:a16="http://schemas.microsoft.com/office/drawing/2014/main" id="{35CF7FE8-1FBC-4AD8-8789-E80462378FA5}"/>
                </a:ext>
              </a:extLst>
            </p:cNvPr>
            <p:cNvSpPr txBox="1">
              <a:spLocks noChangeArrowheads="1"/>
            </p:cNvSpPr>
            <p:nvPr/>
          </p:nvSpPr>
          <p:spPr bwMode="auto">
            <a:xfrm>
              <a:off x="1106" y="2163"/>
              <a:ext cx="33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dirty="0">
                  <a:solidFill>
                    <a:schemeClr val="accent2"/>
                  </a:solidFill>
                  <a:latin typeface="Consolas" panose="020B0609020204030204" pitchFamily="49" charset="0"/>
                </a:rPr>
                <a:t>Q:</a:t>
              </a:r>
            </a:p>
          </p:txBody>
        </p:sp>
        <p:grpSp>
          <p:nvGrpSpPr>
            <p:cNvPr id="17" name="Group 24">
              <a:extLst>
                <a:ext uri="{FF2B5EF4-FFF2-40B4-BE49-F238E27FC236}">
                  <a16:creationId xmlns:a16="http://schemas.microsoft.com/office/drawing/2014/main" id="{5D304A05-EBF7-4CA9-B530-904F5B72AAB1}"/>
                </a:ext>
              </a:extLst>
            </p:cNvPr>
            <p:cNvGrpSpPr>
              <a:grpSpLocks/>
            </p:cNvGrpSpPr>
            <p:nvPr/>
          </p:nvGrpSpPr>
          <p:grpSpPr bwMode="auto">
            <a:xfrm>
              <a:off x="960" y="2545"/>
              <a:ext cx="1197" cy="383"/>
              <a:chOff x="2451" y="2785"/>
              <a:chExt cx="1197" cy="383"/>
            </a:xfrm>
          </p:grpSpPr>
          <p:sp>
            <p:nvSpPr>
              <p:cNvPr id="23" name="Text Box 17">
                <a:extLst>
                  <a:ext uri="{FF2B5EF4-FFF2-40B4-BE49-F238E27FC236}">
                    <a16:creationId xmlns:a16="http://schemas.microsoft.com/office/drawing/2014/main" id="{1E327866-F9DA-497E-AEF9-28E253863809}"/>
                  </a:ext>
                </a:extLst>
              </p:cNvPr>
              <p:cNvSpPr txBox="1">
                <a:spLocks noChangeArrowheads="1"/>
              </p:cNvSpPr>
              <p:nvPr/>
            </p:nvSpPr>
            <p:spPr bwMode="auto">
              <a:xfrm>
                <a:off x="2451" y="2880"/>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a:solidFill>
                      <a:schemeClr val="accent2"/>
                    </a:solidFill>
                    <a:latin typeface="Consolas" panose="020B0609020204030204" pitchFamily="49" charset="0"/>
                  </a:rPr>
                  <a:t>rear = 1</a:t>
                </a:r>
              </a:p>
            </p:txBody>
          </p:sp>
          <p:sp>
            <p:nvSpPr>
              <p:cNvPr id="24" name="Freeform 18">
                <a:extLst>
                  <a:ext uri="{FF2B5EF4-FFF2-40B4-BE49-F238E27FC236}">
                    <a16:creationId xmlns:a16="http://schemas.microsoft.com/office/drawing/2014/main" id="{C4362BBA-BC08-48E8-9488-807469F08F25}"/>
                  </a:ext>
                </a:extLst>
              </p:cNvPr>
              <p:cNvSpPr>
                <a:spLocks/>
              </p:cNvSpPr>
              <p:nvPr/>
            </p:nvSpPr>
            <p:spPr bwMode="auto">
              <a:xfrm flipH="1">
                <a:off x="3406" y="2785"/>
                <a:ext cx="242" cy="242"/>
              </a:xfrm>
              <a:custGeom>
                <a:avLst/>
                <a:gdLst>
                  <a:gd name="T0" fmla="*/ 248 w 240"/>
                  <a:gd name="T1" fmla="*/ 248 h 240"/>
                  <a:gd name="T2" fmla="*/ 48 w 240"/>
                  <a:gd name="T3" fmla="*/ 200 h 240"/>
                  <a:gd name="T4" fmla="*/ 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240" y="240"/>
                    </a:moveTo>
                    <a:cubicBezTo>
                      <a:pt x="164" y="236"/>
                      <a:pt x="88" y="232"/>
                      <a:pt x="48" y="192"/>
                    </a:cubicBezTo>
                    <a:cubicBezTo>
                      <a:pt x="8" y="152"/>
                      <a:pt x="4" y="76"/>
                      <a:pt x="0" y="0"/>
                    </a:cubicBezTo>
                  </a:path>
                </a:pathLst>
              </a:custGeom>
              <a:noFill/>
              <a:ln w="19050"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8" name="Group 22">
              <a:extLst>
                <a:ext uri="{FF2B5EF4-FFF2-40B4-BE49-F238E27FC236}">
                  <a16:creationId xmlns:a16="http://schemas.microsoft.com/office/drawing/2014/main" id="{33153D41-E658-4FEF-9ABA-CFCFC04B8BE4}"/>
                </a:ext>
              </a:extLst>
            </p:cNvPr>
            <p:cNvGrpSpPr>
              <a:grpSpLocks/>
            </p:cNvGrpSpPr>
            <p:nvPr/>
          </p:nvGrpSpPr>
          <p:grpSpPr bwMode="auto">
            <a:xfrm>
              <a:off x="2592" y="2544"/>
              <a:ext cx="1296" cy="387"/>
              <a:chOff x="480" y="2784"/>
              <a:chExt cx="1296" cy="387"/>
            </a:xfrm>
          </p:grpSpPr>
          <p:sp>
            <p:nvSpPr>
              <p:cNvPr id="21" name="Text Box 20">
                <a:extLst>
                  <a:ext uri="{FF2B5EF4-FFF2-40B4-BE49-F238E27FC236}">
                    <a16:creationId xmlns:a16="http://schemas.microsoft.com/office/drawing/2014/main" id="{AE7ACF0D-DBE1-4D2D-9F8E-D400DFDF6D26}"/>
                  </a:ext>
                </a:extLst>
              </p:cNvPr>
              <p:cNvSpPr txBox="1">
                <a:spLocks noChangeArrowheads="1"/>
              </p:cNvSpPr>
              <p:nvPr/>
            </p:nvSpPr>
            <p:spPr bwMode="auto">
              <a:xfrm>
                <a:off x="480" y="2880"/>
                <a:ext cx="115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dirty="0">
                    <a:solidFill>
                      <a:schemeClr val="accent2"/>
                    </a:solidFill>
                    <a:latin typeface="Consolas" panose="020B0609020204030204" pitchFamily="49" charset="0"/>
                  </a:rPr>
                  <a:t>front = 5</a:t>
                </a:r>
              </a:p>
            </p:txBody>
          </p:sp>
          <p:sp>
            <p:nvSpPr>
              <p:cNvPr id="22" name="Freeform 21">
                <a:extLst>
                  <a:ext uri="{FF2B5EF4-FFF2-40B4-BE49-F238E27FC236}">
                    <a16:creationId xmlns:a16="http://schemas.microsoft.com/office/drawing/2014/main" id="{90C5E797-B765-4B9C-A900-ED4CD66CF586}"/>
                  </a:ext>
                </a:extLst>
              </p:cNvPr>
              <p:cNvSpPr>
                <a:spLocks/>
              </p:cNvSpPr>
              <p:nvPr/>
            </p:nvSpPr>
            <p:spPr bwMode="auto">
              <a:xfrm flipH="1">
                <a:off x="1534" y="2784"/>
                <a:ext cx="242" cy="242"/>
              </a:xfrm>
              <a:custGeom>
                <a:avLst/>
                <a:gdLst>
                  <a:gd name="T0" fmla="*/ 248 w 240"/>
                  <a:gd name="T1" fmla="*/ 248 h 240"/>
                  <a:gd name="T2" fmla="*/ 48 w 240"/>
                  <a:gd name="T3" fmla="*/ 200 h 240"/>
                  <a:gd name="T4" fmla="*/ 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240" y="240"/>
                    </a:moveTo>
                    <a:cubicBezTo>
                      <a:pt x="164" y="236"/>
                      <a:pt x="88" y="232"/>
                      <a:pt x="48" y="192"/>
                    </a:cubicBezTo>
                    <a:cubicBezTo>
                      <a:pt x="8" y="152"/>
                      <a:pt x="4" y="76"/>
                      <a:pt x="0" y="0"/>
                    </a:cubicBezTo>
                  </a:path>
                </a:pathLst>
              </a:custGeom>
              <a:noFill/>
              <a:ln w="19050"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 name="Line 25">
              <a:extLst>
                <a:ext uri="{FF2B5EF4-FFF2-40B4-BE49-F238E27FC236}">
                  <a16:creationId xmlns:a16="http://schemas.microsoft.com/office/drawing/2014/main" id="{62B92030-9987-438B-946A-C80EB068DDB5}"/>
                </a:ext>
              </a:extLst>
            </p:cNvPr>
            <p:cNvSpPr>
              <a:spLocks noChangeShapeType="1"/>
            </p:cNvSpPr>
            <p:nvPr/>
          </p:nvSpPr>
          <p:spPr bwMode="auto">
            <a:xfrm>
              <a:off x="1392" y="2160"/>
              <a:ext cx="3840" cy="0"/>
            </a:xfrm>
            <a:prstGeom prst="line">
              <a:avLst/>
            </a:prstGeom>
            <a:noFill/>
            <a:ln w="25400">
              <a:solidFill>
                <a:schemeClr val="tx2"/>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0" name="Freeform 26">
              <a:extLst>
                <a:ext uri="{FF2B5EF4-FFF2-40B4-BE49-F238E27FC236}">
                  <a16:creationId xmlns:a16="http://schemas.microsoft.com/office/drawing/2014/main" id="{72629868-E984-4B33-8A3E-1590E9A0D137}"/>
                </a:ext>
              </a:extLst>
            </p:cNvPr>
            <p:cNvSpPr>
              <a:spLocks/>
            </p:cNvSpPr>
            <p:nvPr/>
          </p:nvSpPr>
          <p:spPr bwMode="auto">
            <a:xfrm>
              <a:off x="906" y="1573"/>
              <a:ext cx="4624" cy="595"/>
            </a:xfrm>
            <a:custGeom>
              <a:avLst/>
              <a:gdLst>
                <a:gd name="T0" fmla="*/ 4408 w 4624"/>
                <a:gd name="T1" fmla="*/ 587 h 595"/>
                <a:gd name="T2" fmla="*/ 4566 w 4624"/>
                <a:gd name="T3" fmla="*/ 508 h 595"/>
                <a:gd name="T4" fmla="*/ 4592 w 4624"/>
                <a:gd name="T5" fmla="*/ 284 h 595"/>
                <a:gd name="T6" fmla="*/ 4374 w 4624"/>
                <a:gd name="T7" fmla="*/ 107 h 595"/>
                <a:gd name="T8" fmla="*/ 3267 w 4624"/>
                <a:gd name="T9" fmla="*/ 40 h 595"/>
                <a:gd name="T10" fmla="*/ 1638 w 4624"/>
                <a:gd name="T11" fmla="*/ 11 h 595"/>
                <a:gd name="T12" fmla="*/ 294 w 4624"/>
                <a:gd name="T13" fmla="*/ 107 h 595"/>
                <a:gd name="T14" fmla="*/ 24 w 4624"/>
                <a:gd name="T15" fmla="*/ 343 h 595"/>
                <a:gd name="T16" fmla="*/ 149 w 4624"/>
                <a:gd name="T17" fmla="*/ 554 h 595"/>
                <a:gd name="T18" fmla="*/ 390 w 4624"/>
                <a:gd name="T19" fmla="*/ 587 h 5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24"/>
                <a:gd name="T31" fmla="*/ 0 h 595"/>
                <a:gd name="T32" fmla="*/ 4624 w 4624"/>
                <a:gd name="T33" fmla="*/ 595 h 5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24" h="595">
                  <a:moveTo>
                    <a:pt x="4408" y="587"/>
                  </a:moveTo>
                  <a:cubicBezTo>
                    <a:pt x="4434" y="574"/>
                    <a:pt x="4535" y="559"/>
                    <a:pt x="4566" y="508"/>
                  </a:cubicBezTo>
                  <a:cubicBezTo>
                    <a:pt x="4597" y="457"/>
                    <a:pt x="4624" y="351"/>
                    <a:pt x="4592" y="284"/>
                  </a:cubicBezTo>
                  <a:cubicBezTo>
                    <a:pt x="4560" y="217"/>
                    <a:pt x="4595" y="148"/>
                    <a:pt x="4374" y="107"/>
                  </a:cubicBezTo>
                  <a:cubicBezTo>
                    <a:pt x="4153" y="66"/>
                    <a:pt x="3723" y="56"/>
                    <a:pt x="3267" y="40"/>
                  </a:cubicBezTo>
                  <a:cubicBezTo>
                    <a:pt x="2811" y="24"/>
                    <a:pt x="2134" y="0"/>
                    <a:pt x="1638" y="11"/>
                  </a:cubicBezTo>
                  <a:cubicBezTo>
                    <a:pt x="1142" y="22"/>
                    <a:pt x="563" y="52"/>
                    <a:pt x="294" y="107"/>
                  </a:cubicBezTo>
                  <a:cubicBezTo>
                    <a:pt x="25" y="162"/>
                    <a:pt x="48" y="269"/>
                    <a:pt x="24" y="343"/>
                  </a:cubicBezTo>
                  <a:cubicBezTo>
                    <a:pt x="0" y="417"/>
                    <a:pt x="88" y="513"/>
                    <a:pt x="149" y="554"/>
                  </a:cubicBezTo>
                  <a:cubicBezTo>
                    <a:pt x="210" y="595"/>
                    <a:pt x="340" y="580"/>
                    <a:pt x="390" y="587"/>
                  </a:cubicBezTo>
                </a:path>
              </a:pathLst>
            </a:custGeom>
            <a:noFill/>
            <a:ln w="19050" cap="flat" cmpd="sng">
              <a:solidFill>
                <a:schemeClr val="tx2"/>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 name="Rectangle 27">
            <a:extLst>
              <a:ext uri="{FF2B5EF4-FFF2-40B4-BE49-F238E27FC236}">
                <a16:creationId xmlns:a16="http://schemas.microsoft.com/office/drawing/2014/main" id="{A25C1E42-C7E8-4434-8525-D868E9271880}"/>
              </a:ext>
            </a:extLst>
          </p:cNvPr>
          <p:cNvSpPr txBox="1">
            <a:spLocks noChangeArrowheads="1"/>
          </p:cNvSpPr>
          <p:nvPr/>
        </p:nvSpPr>
        <p:spPr>
          <a:xfrm>
            <a:off x="381000" y="4428278"/>
            <a:ext cx="8534399" cy="1752600"/>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altLang="en-US" sz="2400" dirty="0"/>
              <a:t>Elements were added to this queue in the order </a:t>
            </a:r>
            <a:r>
              <a:rPr lang="en-US" altLang="en-US" sz="2400" dirty="0">
                <a:latin typeface="Consolas" panose="020B0609020204030204" pitchFamily="49" charset="0"/>
              </a:rPr>
              <a:t>11</a:t>
            </a:r>
            <a:r>
              <a:rPr lang="en-US" altLang="en-US" sz="2400" dirty="0"/>
              <a:t>, </a:t>
            </a:r>
            <a:r>
              <a:rPr lang="en-US" altLang="en-US" sz="2400" dirty="0">
                <a:latin typeface="Consolas" panose="020B0609020204030204" pitchFamily="49" charset="0"/>
              </a:rPr>
              <a:t>22</a:t>
            </a:r>
            <a:r>
              <a:rPr lang="en-US" altLang="en-US" sz="2400" dirty="0"/>
              <a:t>, </a:t>
            </a:r>
            <a:r>
              <a:rPr lang="en-US" altLang="en-US" sz="2400" dirty="0">
                <a:latin typeface="Consolas" panose="020B0609020204030204" pitchFamily="49" charset="0"/>
              </a:rPr>
              <a:t>33</a:t>
            </a:r>
            <a:r>
              <a:rPr lang="en-US" altLang="en-US" sz="2400" dirty="0"/>
              <a:t>, </a:t>
            </a:r>
            <a:r>
              <a:rPr lang="en-US" altLang="en-US" sz="2400" dirty="0">
                <a:latin typeface="Consolas" panose="020B0609020204030204" pitchFamily="49" charset="0"/>
              </a:rPr>
              <a:t>44</a:t>
            </a:r>
            <a:r>
              <a:rPr lang="en-US" altLang="en-US" sz="2400" dirty="0"/>
              <a:t>, </a:t>
            </a:r>
            <a:r>
              <a:rPr lang="en-US" altLang="en-US" sz="2400" dirty="0">
                <a:latin typeface="Consolas" panose="020B0609020204030204" pitchFamily="49" charset="0"/>
              </a:rPr>
              <a:t>55</a:t>
            </a:r>
            <a:r>
              <a:rPr lang="en-US" altLang="en-US" sz="2400" dirty="0"/>
              <a:t>, and will be removed in the same order</a:t>
            </a:r>
          </a:p>
          <a:p>
            <a:pPr eaLnBrk="1" hangingPunct="1"/>
            <a:r>
              <a:rPr lang="en-US" altLang="en-US" sz="2400" dirty="0"/>
              <a:t>Dequeue(Q) : </a:t>
            </a:r>
            <a:r>
              <a:rPr lang="en-US" altLang="en-US" sz="2400" dirty="0">
                <a:solidFill>
                  <a:schemeClr val="accent6">
                    <a:lumMod val="50000"/>
                  </a:schemeClr>
                </a:solidFill>
              </a:rPr>
              <a:t>Dequeue Q[</a:t>
            </a:r>
            <a:r>
              <a:rPr lang="en-US" altLang="en-US" sz="2400" dirty="0">
                <a:solidFill>
                  <a:schemeClr val="accent6">
                    <a:lumMod val="50000"/>
                  </a:schemeClr>
                </a:solidFill>
                <a:latin typeface="Consolas" panose="020B0609020204030204" pitchFamily="49" charset="0"/>
              </a:rPr>
              <a:t>front]; front =</a:t>
            </a:r>
            <a:r>
              <a:rPr lang="en-US" altLang="en-US" sz="2400" dirty="0">
                <a:solidFill>
                  <a:schemeClr val="accent2"/>
                </a:solidFill>
                <a:latin typeface="Consolas" panose="020B0609020204030204" pitchFamily="49" charset="0"/>
              </a:rPr>
              <a:t> (front + 1) % n; </a:t>
            </a:r>
          </a:p>
          <a:p>
            <a:pPr eaLnBrk="1" hangingPunct="1"/>
            <a:r>
              <a:rPr lang="en-US" altLang="en-US" sz="2400" dirty="0"/>
              <a:t>Enqueue(</a:t>
            </a:r>
            <a:r>
              <a:rPr lang="en-US" altLang="en-US" sz="2400" dirty="0" err="1"/>
              <a:t>Q,x</a:t>
            </a:r>
            <a:r>
              <a:rPr lang="en-US" altLang="en-US" sz="2400" dirty="0"/>
              <a:t>): </a:t>
            </a:r>
            <a:r>
              <a:rPr lang="en-US" altLang="en-US" sz="2400" dirty="0">
                <a:solidFill>
                  <a:schemeClr val="accent2"/>
                </a:solidFill>
                <a:latin typeface="Consolas" panose="020B0609020204030204" pitchFamily="49" charset="0"/>
              </a:rPr>
              <a:t>rear = (rear + 1) % n; Q[rear] = x;</a:t>
            </a:r>
          </a:p>
        </p:txBody>
      </p:sp>
    </p:spTree>
    <p:extLst>
      <p:ext uri="{BB962C8B-B14F-4D97-AF65-F5344CB8AC3E}">
        <p14:creationId xmlns:p14="http://schemas.microsoft.com/office/powerpoint/2010/main" val="401561700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264FB-3129-4716-976E-D60CF43C985B}"/>
              </a:ext>
            </a:extLst>
          </p:cNvPr>
          <p:cNvSpPr>
            <a:spLocks noGrp="1"/>
          </p:cNvSpPr>
          <p:nvPr>
            <p:ph type="title"/>
          </p:nvPr>
        </p:nvSpPr>
        <p:spPr/>
        <p:txBody>
          <a:bodyPr/>
          <a:lstStyle/>
          <a:p>
            <a:r>
              <a:rPr lang="en-US" dirty="0"/>
              <a:t>Queue full or empty </a:t>
            </a:r>
          </a:p>
        </p:txBody>
      </p:sp>
      <p:sp>
        <p:nvSpPr>
          <p:cNvPr id="4" name="Slide Number Placeholder 3">
            <a:extLst>
              <a:ext uri="{FF2B5EF4-FFF2-40B4-BE49-F238E27FC236}">
                <a16:creationId xmlns:a16="http://schemas.microsoft.com/office/drawing/2014/main" id="{57724E98-4B91-420F-92D5-18844F6A8405}"/>
              </a:ext>
            </a:extLst>
          </p:cNvPr>
          <p:cNvSpPr>
            <a:spLocks noGrp="1"/>
          </p:cNvSpPr>
          <p:nvPr>
            <p:ph type="sldNum" sz="quarter" idx="12"/>
          </p:nvPr>
        </p:nvSpPr>
        <p:spPr/>
        <p:txBody>
          <a:bodyPr/>
          <a:lstStyle/>
          <a:p>
            <a:pPr>
              <a:defRPr/>
            </a:pPr>
            <a:fld id="{519C8756-3B26-4146-A7C7-24F682EEB786}" type="slidenum">
              <a:rPr lang="en-US" smtClean="0"/>
              <a:pPr>
                <a:defRPr/>
              </a:pPr>
              <a:t>173</a:t>
            </a:fld>
            <a:endParaRPr lang="en-US"/>
          </a:p>
        </p:txBody>
      </p:sp>
      <p:sp>
        <p:nvSpPr>
          <p:cNvPr id="5" name="Rectangle 3">
            <a:extLst>
              <a:ext uri="{FF2B5EF4-FFF2-40B4-BE49-F238E27FC236}">
                <a16:creationId xmlns:a16="http://schemas.microsoft.com/office/drawing/2014/main" id="{FA29165B-26C3-43B5-BFE9-FED2286642A1}"/>
              </a:ext>
            </a:extLst>
          </p:cNvPr>
          <p:cNvSpPr txBox="1">
            <a:spLocks noChangeArrowheads="1"/>
          </p:cNvSpPr>
          <p:nvPr/>
        </p:nvSpPr>
        <p:spPr bwMode="auto">
          <a:xfrm>
            <a:off x="228600" y="1013072"/>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altLang="en-US" sz="2400" dirty="0"/>
              <a:t>If the queue become completely full, it would look like this:</a:t>
            </a:r>
          </a:p>
        </p:txBody>
      </p:sp>
      <p:grpSp>
        <p:nvGrpSpPr>
          <p:cNvPr id="6" name="Group 46">
            <a:extLst>
              <a:ext uri="{FF2B5EF4-FFF2-40B4-BE49-F238E27FC236}">
                <a16:creationId xmlns:a16="http://schemas.microsoft.com/office/drawing/2014/main" id="{AA078A52-3704-4AB6-AAED-F20237AC3FA4}"/>
              </a:ext>
            </a:extLst>
          </p:cNvPr>
          <p:cNvGrpSpPr>
            <a:grpSpLocks/>
          </p:cNvGrpSpPr>
          <p:nvPr/>
        </p:nvGrpSpPr>
        <p:grpSpPr bwMode="auto">
          <a:xfrm>
            <a:off x="1524000" y="1657350"/>
            <a:ext cx="6764338" cy="1681163"/>
            <a:chOff x="1115" y="1248"/>
            <a:chExt cx="4261" cy="1059"/>
          </a:xfrm>
        </p:grpSpPr>
        <p:sp>
          <p:nvSpPr>
            <p:cNvPr id="7" name="Rectangle 6">
              <a:extLst>
                <a:ext uri="{FF2B5EF4-FFF2-40B4-BE49-F238E27FC236}">
                  <a16:creationId xmlns:a16="http://schemas.microsoft.com/office/drawing/2014/main" id="{8E76FCCD-CF05-4E33-8353-B38876AF29B2}"/>
                </a:ext>
              </a:extLst>
            </p:cNvPr>
            <p:cNvSpPr>
              <a:spLocks noChangeArrowheads="1"/>
            </p:cNvSpPr>
            <p:nvPr/>
          </p:nvSpPr>
          <p:spPr bwMode="auto">
            <a:xfrm>
              <a:off x="1549"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44</a:t>
              </a:r>
            </a:p>
          </p:txBody>
        </p:sp>
        <p:sp>
          <p:nvSpPr>
            <p:cNvPr id="8" name="Rectangle 7">
              <a:extLst>
                <a:ext uri="{FF2B5EF4-FFF2-40B4-BE49-F238E27FC236}">
                  <a16:creationId xmlns:a16="http://schemas.microsoft.com/office/drawing/2014/main" id="{0E6D8056-7708-42E1-94B8-76DA74A496FD}"/>
                </a:ext>
              </a:extLst>
            </p:cNvPr>
            <p:cNvSpPr>
              <a:spLocks noChangeArrowheads="1"/>
            </p:cNvSpPr>
            <p:nvPr/>
          </p:nvSpPr>
          <p:spPr bwMode="auto">
            <a:xfrm>
              <a:off x="1981"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55</a:t>
              </a:r>
            </a:p>
          </p:txBody>
        </p:sp>
        <p:sp>
          <p:nvSpPr>
            <p:cNvPr id="9" name="Rectangle 8">
              <a:extLst>
                <a:ext uri="{FF2B5EF4-FFF2-40B4-BE49-F238E27FC236}">
                  <a16:creationId xmlns:a16="http://schemas.microsoft.com/office/drawing/2014/main" id="{564990F0-A038-4652-A017-FBDF2B584B74}"/>
                </a:ext>
              </a:extLst>
            </p:cNvPr>
            <p:cNvSpPr>
              <a:spLocks noChangeArrowheads="1"/>
            </p:cNvSpPr>
            <p:nvPr/>
          </p:nvSpPr>
          <p:spPr bwMode="auto">
            <a:xfrm>
              <a:off x="2413"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66</a:t>
              </a:r>
            </a:p>
          </p:txBody>
        </p:sp>
        <p:sp>
          <p:nvSpPr>
            <p:cNvPr id="10" name="Rectangle 9">
              <a:extLst>
                <a:ext uri="{FF2B5EF4-FFF2-40B4-BE49-F238E27FC236}">
                  <a16:creationId xmlns:a16="http://schemas.microsoft.com/office/drawing/2014/main" id="{63F14425-121B-4FDE-99B9-101713C659B9}"/>
                </a:ext>
              </a:extLst>
            </p:cNvPr>
            <p:cNvSpPr>
              <a:spLocks noChangeArrowheads="1"/>
            </p:cNvSpPr>
            <p:nvPr/>
          </p:nvSpPr>
          <p:spPr bwMode="auto">
            <a:xfrm>
              <a:off x="2845"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77</a:t>
              </a:r>
            </a:p>
          </p:txBody>
        </p:sp>
        <p:sp>
          <p:nvSpPr>
            <p:cNvPr id="11" name="Rectangle 10">
              <a:extLst>
                <a:ext uri="{FF2B5EF4-FFF2-40B4-BE49-F238E27FC236}">
                  <a16:creationId xmlns:a16="http://schemas.microsoft.com/office/drawing/2014/main" id="{87005021-2F58-462E-9FCF-68217334207E}"/>
                </a:ext>
              </a:extLst>
            </p:cNvPr>
            <p:cNvSpPr>
              <a:spLocks noChangeArrowheads="1"/>
            </p:cNvSpPr>
            <p:nvPr/>
          </p:nvSpPr>
          <p:spPr bwMode="auto">
            <a:xfrm>
              <a:off x="3277"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88</a:t>
              </a:r>
            </a:p>
          </p:txBody>
        </p:sp>
        <p:sp>
          <p:nvSpPr>
            <p:cNvPr id="12" name="Rectangle 11">
              <a:extLst>
                <a:ext uri="{FF2B5EF4-FFF2-40B4-BE49-F238E27FC236}">
                  <a16:creationId xmlns:a16="http://schemas.microsoft.com/office/drawing/2014/main" id="{24251379-69DE-436F-88DF-0E39296BB09F}"/>
                </a:ext>
              </a:extLst>
            </p:cNvPr>
            <p:cNvSpPr>
              <a:spLocks noChangeArrowheads="1"/>
            </p:cNvSpPr>
            <p:nvPr/>
          </p:nvSpPr>
          <p:spPr bwMode="auto">
            <a:xfrm>
              <a:off x="3709"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11</a:t>
              </a:r>
            </a:p>
          </p:txBody>
        </p:sp>
        <p:sp>
          <p:nvSpPr>
            <p:cNvPr id="13" name="Rectangle 12">
              <a:extLst>
                <a:ext uri="{FF2B5EF4-FFF2-40B4-BE49-F238E27FC236}">
                  <a16:creationId xmlns:a16="http://schemas.microsoft.com/office/drawing/2014/main" id="{C5B586F0-42DE-488F-AB57-9633C78332A2}"/>
                </a:ext>
              </a:extLst>
            </p:cNvPr>
            <p:cNvSpPr>
              <a:spLocks noChangeArrowheads="1"/>
            </p:cNvSpPr>
            <p:nvPr/>
          </p:nvSpPr>
          <p:spPr bwMode="auto">
            <a:xfrm>
              <a:off x="4141"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22</a:t>
              </a:r>
            </a:p>
          </p:txBody>
        </p:sp>
        <p:sp>
          <p:nvSpPr>
            <p:cNvPr id="14" name="Rectangle 13">
              <a:extLst>
                <a:ext uri="{FF2B5EF4-FFF2-40B4-BE49-F238E27FC236}">
                  <a16:creationId xmlns:a16="http://schemas.microsoft.com/office/drawing/2014/main" id="{9C49DBF7-1583-4170-86F6-EE9762D3575C}"/>
                </a:ext>
              </a:extLst>
            </p:cNvPr>
            <p:cNvSpPr>
              <a:spLocks noChangeArrowheads="1"/>
            </p:cNvSpPr>
            <p:nvPr/>
          </p:nvSpPr>
          <p:spPr bwMode="auto">
            <a:xfrm>
              <a:off x="4573"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33</a:t>
              </a:r>
            </a:p>
          </p:txBody>
        </p:sp>
        <p:sp>
          <p:nvSpPr>
            <p:cNvPr id="15" name="Text Box 14">
              <a:extLst>
                <a:ext uri="{FF2B5EF4-FFF2-40B4-BE49-F238E27FC236}">
                  <a16:creationId xmlns:a16="http://schemas.microsoft.com/office/drawing/2014/main" id="{804020FB-768C-4806-BAE5-CDEA209ECDC6}"/>
                </a:ext>
              </a:extLst>
            </p:cNvPr>
            <p:cNvSpPr txBox="1">
              <a:spLocks noChangeArrowheads="1"/>
            </p:cNvSpPr>
            <p:nvPr/>
          </p:nvSpPr>
          <p:spPr bwMode="auto">
            <a:xfrm>
              <a:off x="1693" y="1248"/>
              <a:ext cx="334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sz="2000" dirty="0">
                  <a:latin typeface="Consolas" panose="020B0609020204030204" pitchFamily="49" charset="0"/>
                </a:rPr>
                <a:t>0   1    2    3    4    5    6    7</a:t>
              </a:r>
              <a:endParaRPr lang="en-US" altLang="en-US" sz="2000" dirty="0">
                <a:latin typeface="Times New Roman" panose="02020603050405020304" pitchFamily="18" charset="0"/>
              </a:endParaRPr>
            </a:p>
          </p:txBody>
        </p:sp>
        <p:sp>
          <p:nvSpPr>
            <p:cNvPr id="16" name="Text Box 15">
              <a:extLst>
                <a:ext uri="{FF2B5EF4-FFF2-40B4-BE49-F238E27FC236}">
                  <a16:creationId xmlns:a16="http://schemas.microsoft.com/office/drawing/2014/main" id="{63CAB61A-B993-47BF-974C-17A53B590D7C}"/>
                </a:ext>
              </a:extLst>
            </p:cNvPr>
            <p:cNvSpPr txBox="1">
              <a:spLocks noChangeArrowheads="1"/>
            </p:cNvSpPr>
            <p:nvPr/>
          </p:nvSpPr>
          <p:spPr bwMode="auto">
            <a:xfrm>
              <a:off x="1115" y="1482"/>
              <a:ext cx="33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dirty="0">
                  <a:solidFill>
                    <a:schemeClr val="accent2"/>
                  </a:solidFill>
                  <a:latin typeface="Consolas" panose="020B0609020204030204" pitchFamily="49" charset="0"/>
                </a:rPr>
                <a:t>Q:</a:t>
              </a:r>
            </a:p>
          </p:txBody>
        </p:sp>
        <p:grpSp>
          <p:nvGrpSpPr>
            <p:cNvPr id="17" name="Group 16">
              <a:extLst>
                <a:ext uri="{FF2B5EF4-FFF2-40B4-BE49-F238E27FC236}">
                  <a16:creationId xmlns:a16="http://schemas.microsoft.com/office/drawing/2014/main" id="{9AD66B44-92EC-4068-9AA3-80C414495D63}"/>
                </a:ext>
              </a:extLst>
            </p:cNvPr>
            <p:cNvGrpSpPr>
              <a:grpSpLocks/>
            </p:cNvGrpSpPr>
            <p:nvPr/>
          </p:nvGrpSpPr>
          <p:grpSpPr bwMode="auto">
            <a:xfrm>
              <a:off x="2355" y="1921"/>
              <a:ext cx="1149" cy="383"/>
              <a:chOff x="2499" y="2785"/>
              <a:chExt cx="1149" cy="383"/>
            </a:xfrm>
          </p:grpSpPr>
          <p:sp>
            <p:nvSpPr>
              <p:cNvPr id="20" name="Text Box 17">
                <a:extLst>
                  <a:ext uri="{FF2B5EF4-FFF2-40B4-BE49-F238E27FC236}">
                    <a16:creationId xmlns:a16="http://schemas.microsoft.com/office/drawing/2014/main" id="{745740F5-A0C2-4AAD-9E51-710981A4AD39}"/>
                  </a:ext>
                </a:extLst>
              </p:cNvPr>
              <p:cNvSpPr txBox="1">
                <a:spLocks noChangeArrowheads="1"/>
              </p:cNvSpPr>
              <p:nvPr/>
            </p:nvSpPr>
            <p:spPr bwMode="auto">
              <a:xfrm>
                <a:off x="2499" y="2880"/>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a:solidFill>
                      <a:schemeClr val="accent2"/>
                    </a:solidFill>
                    <a:latin typeface="Consolas" panose="020B0609020204030204" pitchFamily="49" charset="0"/>
                  </a:rPr>
                  <a:t>rear = 4</a:t>
                </a:r>
              </a:p>
            </p:txBody>
          </p:sp>
          <p:sp>
            <p:nvSpPr>
              <p:cNvPr id="21" name="Freeform 18">
                <a:extLst>
                  <a:ext uri="{FF2B5EF4-FFF2-40B4-BE49-F238E27FC236}">
                    <a16:creationId xmlns:a16="http://schemas.microsoft.com/office/drawing/2014/main" id="{AB450732-7B2F-4511-A51E-2F51AF8E97ED}"/>
                  </a:ext>
                </a:extLst>
              </p:cNvPr>
              <p:cNvSpPr>
                <a:spLocks/>
              </p:cNvSpPr>
              <p:nvPr/>
            </p:nvSpPr>
            <p:spPr bwMode="auto">
              <a:xfrm flipH="1">
                <a:off x="3406" y="2785"/>
                <a:ext cx="242" cy="242"/>
              </a:xfrm>
              <a:custGeom>
                <a:avLst/>
                <a:gdLst>
                  <a:gd name="T0" fmla="*/ 248 w 240"/>
                  <a:gd name="T1" fmla="*/ 248 h 240"/>
                  <a:gd name="T2" fmla="*/ 48 w 240"/>
                  <a:gd name="T3" fmla="*/ 200 h 240"/>
                  <a:gd name="T4" fmla="*/ 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240" y="240"/>
                    </a:moveTo>
                    <a:cubicBezTo>
                      <a:pt x="164" y="236"/>
                      <a:pt x="88" y="232"/>
                      <a:pt x="48" y="192"/>
                    </a:cubicBezTo>
                    <a:cubicBezTo>
                      <a:pt x="8" y="152"/>
                      <a:pt x="4" y="76"/>
                      <a:pt x="0" y="0"/>
                    </a:cubicBezTo>
                  </a:path>
                </a:pathLst>
              </a:custGeom>
              <a:noFill/>
              <a:ln w="19050"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8" name="Text Box 20">
              <a:extLst>
                <a:ext uri="{FF2B5EF4-FFF2-40B4-BE49-F238E27FC236}">
                  <a16:creationId xmlns:a16="http://schemas.microsoft.com/office/drawing/2014/main" id="{A0DCD841-9DD1-420F-A8CA-86ECD5B95067}"/>
                </a:ext>
              </a:extLst>
            </p:cNvPr>
            <p:cNvSpPr txBox="1">
              <a:spLocks noChangeArrowheads="1"/>
            </p:cNvSpPr>
            <p:nvPr/>
          </p:nvSpPr>
          <p:spPr bwMode="auto">
            <a:xfrm>
              <a:off x="4176" y="2016"/>
              <a:ext cx="120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a:solidFill>
                    <a:schemeClr val="accent2"/>
                  </a:solidFill>
                  <a:latin typeface="Consolas" panose="020B0609020204030204" pitchFamily="49" charset="0"/>
                </a:rPr>
                <a:t>front = 5</a:t>
              </a:r>
            </a:p>
          </p:txBody>
        </p:sp>
        <p:sp>
          <p:nvSpPr>
            <p:cNvPr id="19" name="Freeform 21">
              <a:extLst>
                <a:ext uri="{FF2B5EF4-FFF2-40B4-BE49-F238E27FC236}">
                  <a16:creationId xmlns:a16="http://schemas.microsoft.com/office/drawing/2014/main" id="{49C3B8FD-4874-48D6-A038-54E0BAF91913}"/>
                </a:ext>
              </a:extLst>
            </p:cNvPr>
            <p:cNvSpPr>
              <a:spLocks/>
            </p:cNvSpPr>
            <p:nvPr/>
          </p:nvSpPr>
          <p:spPr bwMode="auto">
            <a:xfrm>
              <a:off x="3934" y="1920"/>
              <a:ext cx="242" cy="242"/>
            </a:xfrm>
            <a:custGeom>
              <a:avLst/>
              <a:gdLst>
                <a:gd name="T0" fmla="*/ 248 w 240"/>
                <a:gd name="T1" fmla="*/ 248 h 240"/>
                <a:gd name="T2" fmla="*/ 48 w 240"/>
                <a:gd name="T3" fmla="*/ 200 h 240"/>
                <a:gd name="T4" fmla="*/ 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240" y="240"/>
                  </a:moveTo>
                  <a:cubicBezTo>
                    <a:pt x="164" y="236"/>
                    <a:pt x="88" y="232"/>
                    <a:pt x="48" y="192"/>
                  </a:cubicBezTo>
                  <a:cubicBezTo>
                    <a:pt x="8" y="152"/>
                    <a:pt x="4" y="76"/>
                    <a:pt x="0" y="0"/>
                  </a:cubicBezTo>
                </a:path>
              </a:pathLst>
            </a:custGeom>
            <a:noFill/>
            <a:ln w="19050"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2" name="Rectangle 4">
            <a:extLst>
              <a:ext uri="{FF2B5EF4-FFF2-40B4-BE49-F238E27FC236}">
                <a16:creationId xmlns:a16="http://schemas.microsoft.com/office/drawing/2014/main" id="{80D9D6EB-6865-4511-B2C2-00B9119F2F41}"/>
              </a:ext>
            </a:extLst>
          </p:cNvPr>
          <p:cNvSpPr txBox="1">
            <a:spLocks noChangeArrowheads="1"/>
          </p:cNvSpPr>
          <p:nvPr/>
        </p:nvSpPr>
        <p:spPr>
          <a:xfrm>
            <a:off x="364324" y="3424237"/>
            <a:ext cx="8574088" cy="904875"/>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altLang="en-US" sz="2400" dirty="0"/>
              <a:t>If we remove all eight items, making the queue completely empty, it would look like this:</a:t>
            </a:r>
          </a:p>
        </p:txBody>
      </p:sp>
      <p:grpSp>
        <p:nvGrpSpPr>
          <p:cNvPr id="23" name="Group 45">
            <a:extLst>
              <a:ext uri="{FF2B5EF4-FFF2-40B4-BE49-F238E27FC236}">
                <a16:creationId xmlns:a16="http://schemas.microsoft.com/office/drawing/2014/main" id="{1EDEFDF2-9080-42A8-B24A-04F6E6EA8C9B}"/>
              </a:ext>
            </a:extLst>
          </p:cNvPr>
          <p:cNvGrpSpPr>
            <a:grpSpLocks/>
          </p:cNvGrpSpPr>
          <p:nvPr/>
        </p:nvGrpSpPr>
        <p:grpSpPr bwMode="auto">
          <a:xfrm>
            <a:off x="1716881" y="4265697"/>
            <a:ext cx="6762750" cy="1814513"/>
            <a:chOff x="1164" y="2892"/>
            <a:chExt cx="4260" cy="1143"/>
          </a:xfrm>
        </p:grpSpPr>
        <p:sp>
          <p:nvSpPr>
            <p:cNvPr id="24" name="Rectangle 26">
              <a:extLst>
                <a:ext uri="{FF2B5EF4-FFF2-40B4-BE49-F238E27FC236}">
                  <a16:creationId xmlns:a16="http://schemas.microsoft.com/office/drawing/2014/main" id="{9BF849A1-4C25-41B6-91FD-24754FFCD76A}"/>
                </a:ext>
              </a:extLst>
            </p:cNvPr>
            <p:cNvSpPr>
              <a:spLocks noChangeArrowheads="1"/>
            </p:cNvSpPr>
            <p:nvPr/>
          </p:nvSpPr>
          <p:spPr bwMode="auto">
            <a:xfrm>
              <a:off x="1549" y="3216"/>
              <a:ext cx="431"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endParaRPr lang="en-US" altLang="en-US">
                <a:latin typeface="Consolas" panose="020B0609020204030204" pitchFamily="49" charset="0"/>
              </a:endParaRPr>
            </a:p>
          </p:txBody>
        </p:sp>
        <p:sp>
          <p:nvSpPr>
            <p:cNvPr id="25" name="Rectangle 27">
              <a:extLst>
                <a:ext uri="{FF2B5EF4-FFF2-40B4-BE49-F238E27FC236}">
                  <a16:creationId xmlns:a16="http://schemas.microsoft.com/office/drawing/2014/main" id="{6B1A99FB-3341-48CE-B415-F4F35D62F4A5}"/>
                </a:ext>
              </a:extLst>
            </p:cNvPr>
            <p:cNvSpPr>
              <a:spLocks noChangeArrowheads="1"/>
            </p:cNvSpPr>
            <p:nvPr/>
          </p:nvSpPr>
          <p:spPr bwMode="auto">
            <a:xfrm>
              <a:off x="1981" y="3216"/>
              <a:ext cx="431"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endParaRPr lang="en-US" altLang="en-US">
                <a:latin typeface="Consolas" panose="020B0609020204030204" pitchFamily="49" charset="0"/>
              </a:endParaRPr>
            </a:p>
          </p:txBody>
        </p:sp>
        <p:sp>
          <p:nvSpPr>
            <p:cNvPr id="26" name="Rectangle 28">
              <a:extLst>
                <a:ext uri="{FF2B5EF4-FFF2-40B4-BE49-F238E27FC236}">
                  <a16:creationId xmlns:a16="http://schemas.microsoft.com/office/drawing/2014/main" id="{AB7B5E9E-2AB0-4C50-BF27-06C7FCED2D03}"/>
                </a:ext>
              </a:extLst>
            </p:cNvPr>
            <p:cNvSpPr>
              <a:spLocks noChangeArrowheads="1"/>
            </p:cNvSpPr>
            <p:nvPr/>
          </p:nvSpPr>
          <p:spPr bwMode="auto">
            <a:xfrm>
              <a:off x="2413" y="3216"/>
              <a:ext cx="431"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endParaRPr lang="en-US" altLang="en-US">
                <a:latin typeface="Consolas" panose="020B0609020204030204" pitchFamily="49" charset="0"/>
              </a:endParaRPr>
            </a:p>
          </p:txBody>
        </p:sp>
        <p:sp>
          <p:nvSpPr>
            <p:cNvPr id="27" name="Rectangle 29">
              <a:extLst>
                <a:ext uri="{FF2B5EF4-FFF2-40B4-BE49-F238E27FC236}">
                  <a16:creationId xmlns:a16="http://schemas.microsoft.com/office/drawing/2014/main" id="{B5F35C3B-82D7-4A5B-8826-580C2F776E43}"/>
                </a:ext>
              </a:extLst>
            </p:cNvPr>
            <p:cNvSpPr>
              <a:spLocks noChangeArrowheads="1"/>
            </p:cNvSpPr>
            <p:nvPr/>
          </p:nvSpPr>
          <p:spPr bwMode="auto">
            <a:xfrm>
              <a:off x="2845" y="3216"/>
              <a:ext cx="431"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endParaRPr lang="en-US" altLang="en-US">
                <a:latin typeface="Consolas" panose="020B0609020204030204" pitchFamily="49" charset="0"/>
              </a:endParaRPr>
            </a:p>
          </p:txBody>
        </p:sp>
        <p:sp>
          <p:nvSpPr>
            <p:cNvPr id="28" name="Rectangle 30">
              <a:extLst>
                <a:ext uri="{FF2B5EF4-FFF2-40B4-BE49-F238E27FC236}">
                  <a16:creationId xmlns:a16="http://schemas.microsoft.com/office/drawing/2014/main" id="{66A88322-B9A3-4570-BA51-32523D451A78}"/>
                </a:ext>
              </a:extLst>
            </p:cNvPr>
            <p:cNvSpPr>
              <a:spLocks noChangeArrowheads="1"/>
            </p:cNvSpPr>
            <p:nvPr/>
          </p:nvSpPr>
          <p:spPr bwMode="auto">
            <a:xfrm>
              <a:off x="3277" y="3216"/>
              <a:ext cx="431"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endParaRPr lang="en-US" altLang="en-US">
                <a:latin typeface="Consolas" panose="020B0609020204030204" pitchFamily="49" charset="0"/>
              </a:endParaRPr>
            </a:p>
          </p:txBody>
        </p:sp>
        <p:sp>
          <p:nvSpPr>
            <p:cNvPr id="29" name="Rectangle 31">
              <a:extLst>
                <a:ext uri="{FF2B5EF4-FFF2-40B4-BE49-F238E27FC236}">
                  <a16:creationId xmlns:a16="http://schemas.microsoft.com/office/drawing/2014/main" id="{2FE00A1A-94D2-481C-A2FF-4CC7A4E3D326}"/>
                </a:ext>
              </a:extLst>
            </p:cNvPr>
            <p:cNvSpPr>
              <a:spLocks noChangeArrowheads="1"/>
            </p:cNvSpPr>
            <p:nvPr/>
          </p:nvSpPr>
          <p:spPr bwMode="auto">
            <a:xfrm>
              <a:off x="3709" y="3216"/>
              <a:ext cx="431"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endParaRPr lang="en-US" altLang="en-US">
                <a:latin typeface="Consolas" panose="020B0609020204030204" pitchFamily="49" charset="0"/>
              </a:endParaRPr>
            </a:p>
          </p:txBody>
        </p:sp>
        <p:sp>
          <p:nvSpPr>
            <p:cNvPr id="30" name="Rectangle 32">
              <a:extLst>
                <a:ext uri="{FF2B5EF4-FFF2-40B4-BE49-F238E27FC236}">
                  <a16:creationId xmlns:a16="http://schemas.microsoft.com/office/drawing/2014/main" id="{929F2AB1-6BF3-4D9F-9E8F-89EDCD110996}"/>
                </a:ext>
              </a:extLst>
            </p:cNvPr>
            <p:cNvSpPr>
              <a:spLocks noChangeArrowheads="1"/>
            </p:cNvSpPr>
            <p:nvPr/>
          </p:nvSpPr>
          <p:spPr bwMode="auto">
            <a:xfrm>
              <a:off x="4141" y="3216"/>
              <a:ext cx="431"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endParaRPr lang="en-US" altLang="en-US">
                <a:latin typeface="Consolas" panose="020B0609020204030204" pitchFamily="49" charset="0"/>
              </a:endParaRPr>
            </a:p>
          </p:txBody>
        </p:sp>
        <p:sp>
          <p:nvSpPr>
            <p:cNvPr id="31" name="Rectangle 33">
              <a:extLst>
                <a:ext uri="{FF2B5EF4-FFF2-40B4-BE49-F238E27FC236}">
                  <a16:creationId xmlns:a16="http://schemas.microsoft.com/office/drawing/2014/main" id="{77DEB2A9-41C0-433E-AD59-21E87A094CCD}"/>
                </a:ext>
              </a:extLst>
            </p:cNvPr>
            <p:cNvSpPr>
              <a:spLocks noChangeArrowheads="1"/>
            </p:cNvSpPr>
            <p:nvPr/>
          </p:nvSpPr>
          <p:spPr bwMode="auto">
            <a:xfrm>
              <a:off x="4573" y="3216"/>
              <a:ext cx="431"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endParaRPr lang="en-US" altLang="en-US">
                <a:latin typeface="Consolas" panose="020B0609020204030204" pitchFamily="49" charset="0"/>
              </a:endParaRPr>
            </a:p>
          </p:txBody>
        </p:sp>
        <p:sp>
          <p:nvSpPr>
            <p:cNvPr id="32" name="Text Box 34">
              <a:extLst>
                <a:ext uri="{FF2B5EF4-FFF2-40B4-BE49-F238E27FC236}">
                  <a16:creationId xmlns:a16="http://schemas.microsoft.com/office/drawing/2014/main" id="{8515F874-8021-4B0A-9570-856AB68CA6A2}"/>
                </a:ext>
              </a:extLst>
            </p:cNvPr>
            <p:cNvSpPr txBox="1">
              <a:spLocks noChangeArrowheads="1"/>
            </p:cNvSpPr>
            <p:nvPr/>
          </p:nvSpPr>
          <p:spPr bwMode="auto">
            <a:xfrm>
              <a:off x="1609" y="2892"/>
              <a:ext cx="334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sz="2000" dirty="0">
                  <a:latin typeface="Consolas" panose="020B0609020204030204" pitchFamily="49" charset="0"/>
                </a:rPr>
                <a:t>0    1   2    3    4    5    6    7</a:t>
              </a:r>
              <a:endParaRPr lang="en-US" altLang="en-US" sz="2000" dirty="0">
                <a:latin typeface="Times New Roman" panose="02020603050405020304" pitchFamily="18" charset="0"/>
              </a:endParaRPr>
            </a:p>
          </p:txBody>
        </p:sp>
        <p:sp>
          <p:nvSpPr>
            <p:cNvPr id="33" name="Text Box 35">
              <a:extLst>
                <a:ext uri="{FF2B5EF4-FFF2-40B4-BE49-F238E27FC236}">
                  <a16:creationId xmlns:a16="http://schemas.microsoft.com/office/drawing/2014/main" id="{0C5FDE2D-D222-4A35-8307-58F0443BAA5A}"/>
                </a:ext>
              </a:extLst>
            </p:cNvPr>
            <p:cNvSpPr txBox="1">
              <a:spLocks noChangeArrowheads="1"/>
            </p:cNvSpPr>
            <p:nvPr/>
          </p:nvSpPr>
          <p:spPr bwMode="auto">
            <a:xfrm>
              <a:off x="1164" y="3219"/>
              <a:ext cx="33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dirty="0">
                  <a:solidFill>
                    <a:schemeClr val="accent2"/>
                  </a:solidFill>
                  <a:latin typeface="Consolas" panose="020B0609020204030204" pitchFamily="49" charset="0"/>
                </a:rPr>
                <a:t>Q:</a:t>
              </a:r>
            </a:p>
          </p:txBody>
        </p:sp>
        <p:grpSp>
          <p:nvGrpSpPr>
            <p:cNvPr id="34" name="Group 36">
              <a:extLst>
                <a:ext uri="{FF2B5EF4-FFF2-40B4-BE49-F238E27FC236}">
                  <a16:creationId xmlns:a16="http://schemas.microsoft.com/office/drawing/2014/main" id="{67838F98-CCFF-42E6-8C8A-2159111505E0}"/>
                </a:ext>
              </a:extLst>
            </p:cNvPr>
            <p:cNvGrpSpPr>
              <a:grpSpLocks/>
            </p:cNvGrpSpPr>
            <p:nvPr/>
          </p:nvGrpSpPr>
          <p:grpSpPr bwMode="auto">
            <a:xfrm>
              <a:off x="2307" y="3649"/>
              <a:ext cx="1149" cy="383"/>
              <a:chOff x="2499" y="2785"/>
              <a:chExt cx="1149" cy="383"/>
            </a:xfrm>
          </p:grpSpPr>
          <p:sp>
            <p:nvSpPr>
              <p:cNvPr id="37" name="Text Box 37">
                <a:extLst>
                  <a:ext uri="{FF2B5EF4-FFF2-40B4-BE49-F238E27FC236}">
                    <a16:creationId xmlns:a16="http://schemas.microsoft.com/office/drawing/2014/main" id="{99076F94-6CD2-43DD-8C80-E25B2F11FA79}"/>
                  </a:ext>
                </a:extLst>
              </p:cNvPr>
              <p:cNvSpPr txBox="1">
                <a:spLocks noChangeArrowheads="1"/>
              </p:cNvSpPr>
              <p:nvPr/>
            </p:nvSpPr>
            <p:spPr bwMode="auto">
              <a:xfrm>
                <a:off x="2499" y="2880"/>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a:solidFill>
                      <a:schemeClr val="accent2"/>
                    </a:solidFill>
                    <a:latin typeface="Consolas" panose="020B0609020204030204" pitchFamily="49" charset="0"/>
                  </a:rPr>
                  <a:t>rear = 4</a:t>
                </a:r>
              </a:p>
            </p:txBody>
          </p:sp>
          <p:sp>
            <p:nvSpPr>
              <p:cNvPr id="38" name="Freeform 38">
                <a:extLst>
                  <a:ext uri="{FF2B5EF4-FFF2-40B4-BE49-F238E27FC236}">
                    <a16:creationId xmlns:a16="http://schemas.microsoft.com/office/drawing/2014/main" id="{20088A83-7769-4E2D-A3F6-77DB7510F01A}"/>
                  </a:ext>
                </a:extLst>
              </p:cNvPr>
              <p:cNvSpPr>
                <a:spLocks/>
              </p:cNvSpPr>
              <p:nvPr/>
            </p:nvSpPr>
            <p:spPr bwMode="auto">
              <a:xfrm flipH="1">
                <a:off x="3406" y="2785"/>
                <a:ext cx="242" cy="242"/>
              </a:xfrm>
              <a:custGeom>
                <a:avLst/>
                <a:gdLst>
                  <a:gd name="T0" fmla="*/ 248 w 240"/>
                  <a:gd name="T1" fmla="*/ 248 h 240"/>
                  <a:gd name="T2" fmla="*/ 48 w 240"/>
                  <a:gd name="T3" fmla="*/ 200 h 240"/>
                  <a:gd name="T4" fmla="*/ 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240" y="240"/>
                    </a:moveTo>
                    <a:cubicBezTo>
                      <a:pt x="164" y="236"/>
                      <a:pt x="88" y="232"/>
                      <a:pt x="48" y="192"/>
                    </a:cubicBezTo>
                    <a:cubicBezTo>
                      <a:pt x="8" y="152"/>
                      <a:pt x="4" y="76"/>
                      <a:pt x="0" y="0"/>
                    </a:cubicBezTo>
                  </a:path>
                </a:pathLst>
              </a:custGeom>
              <a:noFill/>
              <a:ln w="19050"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5" name="Text Box 39">
              <a:extLst>
                <a:ext uri="{FF2B5EF4-FFF2-40B4-BE49-F238E27FC236}">
                  <a16:creationId xmlns:a16="http://schemas.microsoft.com/office/drawing/2014/main" id="{B409C841-2FC7-425B-8706-62F86A51F7FB}"/>
                </a:ext>
              </a:extLst>
            </p:cNvPr>
            <p:cNvSpPr txBox="1">
              <a:spLocks noChangeArrowheads="1"/>
            </p:cNvSpPr>
            <p:nvPr/>
          </p:nvSpPr>
          <p:spPr bwMode="auto">
            <a:xfrm>
              <a:off x="4176" y="3744"/>
              <a:ext cx="12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a:solidFill>
                    <a:schemeClr val="accent2"/>
                  </a:solidFill>
                  <a:latin typeface="Consolas" panose="020B0609020204030204" pitchFamily="49" charset="0"/>
                </a:rPr>
                <a:t>front = 5</a:t>
              </a:r>
            </a:p>
          </p:txBody>
        </p:sp>
        <p:sp>
          <p:nvSpPr>
            <p:cNvPr id="36" name="Freeform 40">
              <a:extLst>
                <a:ext uri="{FF2B5EF4-FFF2-40B4-BE49-F238E27FC236}">
                  <a16:creationId xmlns:a16="http://schemas.microsoft.com/office/drawing/2014/main" id="{A4597846-6D8E-4935-8FC0-215D5483E366}"/>
                </a:ext>
              </a:extLst>
            </p:cNvPr>
            <p:cNvSpPr>
              <a:spLocks/>
            </p:cNvSpPr>
            <p:nvPr/>
          </p:nvSpPr>
          <p:spPr bwMode="auto">
            <a:xfrm>
              <a:off x="3934" y="3648"/>
              <a:ext cx="242" cy="242"/>
            </a:xfrm>
            <a:custGeom>
              <a:avLst/>
              <a:gdLst>
                <a:gd name="T0" fmla="*/ 248 w 240"/>
                <a:gd name="T1" fmla="*/ 248 h 240"/>
                <a:gd name="T2" fmla="*/ 48 w 240"/>
                <a:gd name="T3" fmla="*/ 200 h 240"/>
                <a:gd name="T4" fmla="*/ 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240" y="240"/>
                  </a:moveTo>
                  <a:cubicBezTo>
                    <a:pt x="164" y="236"/>
                    <a:pt x="88" y="232"/>
                    <a:pt x="48" y="192"/>
                  </a:cubicBezTo>
                  <a:cubicBezTo>
                    <a:pt x="8" y="152"/>
                    <a:pt x="4" y="76"/>
                    <a:pt x="0" y="0"/>
                  </a:cubicBezTo>
                </a:path>
              </a:pathLst>
            </a:custGeom>
            <a:noFill/>
            <a:ln w="19050"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 name="Text Box 41">
            <a:extLst>
              <a:ext uri="{FF2B5EF4-FFF2-40B4-BE49-F238E27FC236}">
                <a16:creationId xmlns:a16="http://schemas.microsoft.com/office/drawing/2014/main" id="{E98A7A32-E97A-493B-9ED2-7378D2EDFAC6}"/>
              </a:ext>
            </a:extLst>
          </p:cNvPr>
          <p:cNvSpPr txBox="1">
            <a:spLocks noChangeArrowheads="1"/>
          </p:cNvSpPr>
          <p:nvPr/>
        </p:nvSpPr>
        <p:spPr bwMode="auto">
          <a:xfrm>
            <a:off x="609600" y="6172200"/>
            <a:ext cx="7010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wrap="squar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457200" indent="-457200">
              <a:spcBef>
                <a:spcPct val="50000"/>
              </a:spcBef>
              <a:buFont typeface="Arial" panose="020B0604020202020204" pitchFamily="34" charset="0"/>
              <a:buChar char="•"/>
            </a:pPr>
            <a:r>
              <a:rPr lang="en-US" altLang="en-US" sz="2800" dirty="0">
                <a:solidFill>
                  <a:srgbClr val="000099"/>
                </a:solidFill>
                <a:latin typeface="Times New Roman" panose="02020603050405020304" pitchFamily="18" charset="0"/>
              </a:rPr>
              <a:t>Can’t tell whether the queue is full or empty </a:t>
            </a:r>
            <a:endParaRPr lang="en-US" altLang="en-US" dirty="0">
              <a:solidFill>
                <a:srgbClr val="000099"/>
              </a:solidFill>
              <a:latin typeface="Times New Roman" panose="02020603050405020304" pitchFamily="18" charset="0"/>
            </a:endParaRPr>
          </a:p>
        </p:txBody>
      </p:sp>
    </p:spTree>
    <p:extLst>
      <p:ext uri="{BB962C8B-B14F-4D97-AF65-F5344CB8AC3E}">
        <p14:creationId xmlns:p14="http://schemas.microsoft.com/office/powerpoint/2010/main" val="267053112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F186-E7E6-47EA-A10C-A2C2804EC94C}"/>
              </a:ext>
            </a:extLst>
          </p:cNvPr>
          <p:cNvSpPr>
            <a:spLocks noGrp="1"/>
          </p:cNvSpPr>
          <p:nvPr>
            <p:ph type="title"/>
          </p:nvPr>
        </p:nvSpPr>
        <p:spPr/>
        <p:txBody>
          <a:bodyPr/>
          <a:lstStyle/>
          <a:p>
            <a:r>
              <a:rPr lang="en-US" dirty="0"/>
              <a:t>Queues full or empty: solutions</a:t>
            </a:r>
          </a:p>
        </p:txBody>
      </p:sp>
      <p:sp>
        <p:nvSpPr>
          <p:cNvPr id="4" name="Slide Number Placeholder 3">
            <a:extLst>
              <a:ext uri="{FF2B5EF4-FFF2-40B4-BE49-F238E27FC236}">
                <a16:creationId xmlns:a16="http://schemas.microsoft.com/office/drawing/2014/main" id="{FCDD7CCE-3F1E-4B25-987C-D0C0C50EC8A0}"/>
              </a:ext>
            </a:extLst>
          </p:cNvPr>
          <p:cNvSpPr>
            <a:spLocks noGrp="1"/>
          </p:cNvSpPr>
          <p:nvPr>
            <p:ph type="sldNum" sz="quarter" idx="12"/>
          </p:nvPr>
        </p:nvSpPr>
        <p:spPr/>
        <p:txBody>
          <a:bodyPr/>
          <a:lstStyle/>
          <a:p>
            <a:pPr>
              <a:defRPr/>
            </a:pPr>
            <a:fld id="{519C8756-3B26-4146-A7C7-24F682EEB786}" type="slidenum">
              <a:rPr lang="en-US" smtClean="0"/>
              <a:pPr>
                <a:defRPr/>
              </a:pPr>
              <a:t>174</a:t>
            </a:fld>
            <a:endParaRPr lang="en-US"/>
          </a:p>
        </p:txBody>
      </p:sp>
      <p:sp>
        <p:nvSpPr>
          <p:cNvPr id="5" name="Rectangle 3">
            <a:extLst>
              <a:ext uri="{FF2B5EF4-FFF2-40B4-BE49-F238E27FC236}">
                <a16:creationId xmlns:a16="http://schemas.microsoft.com/office/drawing/2014/main" id="{F5582FD5-D1C9-43CB-A9C0-7B66572B09F6}"/>
              </a:ext>
            </a:extLst>
          </p:cNvPr>
          <p:cNvSpPr txBox="1">
            <a:spLocks noChangeArrowheads="1"/>
          </p:cNvSpPr>
          <p:nvPr/>
        </p:nvSpPr>
        <p:spPr bwMode="auto">
          <a:xfrm>
            <a:off x="628651" y="902541"/>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altLang="en-US" sz="2400" b="1" dirty="0"/>
              <a:t>Solution 1:</a:t>
            </a:r>
            <a:r>
              <a:rPr lang="en-US" altLang="en-US" sz="2400" dirty="0"/>
              <a:t> Keep an additional variable </a:t>
            </a:r>
            <a:r>
              <a:rPr lang="en-US" altLang="en-US" sz="2400" dirty="0">
                <a:solidFill>
                  <a:schemeClr val="accent6">
                    <a:lumMod val="50000"/>
                  </a:schemeClr>
                </a:solidFill>
              </a:rPr>
              <a:t>count </a:t>
            </a:r>
            <a:r>
              <a:rPr lang="en-US" altLang="en-US" sz="2400" dirty="0"/>
              <a:t>which stores the current number of items in the queue </a:t>
            </a:r>
          </a:p>
        </p:txBody>
      </p:sp>
      <p:grpSp>
        <p:nvGrpSpPr>
          <p:cNvPr id="7" name="Group 62">
            <a:extLst>
              <a:ext uri="{FF2B5EF4-FFF2-40B4-BE49-F238E27FC236}">
                <a16:creationId xmlns:a16="http://schemas.microsoft.com/office/drawing/2014/main" id="{6301B1EA-14A6-4DA8-BB13-7BA11A8E61AC}"/>
              </a:ext>
            </a:extLst>
          </p:cNvPr>
          <p:cNvGrpSpPr>
            <a:grpSpLocks/>
          </p:cNvGrpSpPr>
          <p:nvPr/>
        </p:nvGrpSpPr>
        <p:grpSpPr bwMode="auto">
          <a:xfrm>
            <a:off x="1315244" y="1895906"/>
            <a:ext cx="7086600" cy="1681163"/>
            <a:chOff x="912" y="1248"/>
            <a:chExt cx="4464" cy="1059"/>
          </a:xfrm>
        </p:grpSpPr>
        <p:sp>
          <p:nvSpPr>
            <p:cNvPr id="8" name="Rectangle 6">
              <a:extLst>
                <a:ext uri="{FF2B5EF4-FFF2-40B4-BE49-F238E27FC236}">
                  <a16:creationId xmlns:a16="http://schemas.microsoft.com/office/drawing/2014/main" id="{0C044B0B-5D70-4797-93F5-43E5FBCBE442}"/>
                </a:ext>
              </a:extLst>
            </p:cNvPr>
            <p:cNvSpPr>
              <a:spLocks noChangeArrowheads="1"/>
            </p:cNvSpPr>
            <p:nvPr/>
          </p:nvSpPr>
          <p:spPr bwMode="auto">
            <a:xfrm>
              <a:off x="1549"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44</a:t>
              </a:r>
            </a:p>
          </p:txBody>
        </p:sp>
        <p:sp>
          <p:nvSpPr>
            <p:cNvPr id="9" name="Rectangle 7">
              <a:extLst>
                <a:ext uri="{FF2B5EF4-FFF2-40B4-BE49-F238E27FC236}">
                  <a16:creationId xmlns:a16="http://schemas.microsoft.com/office/drawing/2014/main" id="{617EDB10-11B8-41DD-975B-400D32CFBB2B}"/>
                </a:ext>
              </a:extLst>
            </p:cNvPr>
            <p:cNvSpPr>
              <a:spLocks noChangeArrowheads="1"/>
            </p:cNvSpPr>
            <p:nvPr/>
          </p:nvSpPr>
          <p:spPr bwMode="auto">
            <a:xfrm>
              <a:off x="1981"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55</a:t>
              </a:r>
            </a:p>
          </p:txBody>
        </p:sp>
        <p:sp>
          <p:nvSpPr>
            <p:cNvPr id="10" name="Rectangle 8">
              <a:extLst>
                <a:ext uri="{FF2B5EF4-FFF2-40B4-BE49-F238E27FC236}">
                  <a16:creationId xmlns:a16="http://schemas.microsoft.com/office/drawing/2014/main" id="{C05D53CF-75EB-4A3E-A232-834F8A800339}"/>
                </a:ext>
              </a:extLst>
            </p:cNvPr>
            <p:cNvSpPr>
              <a:spLocks noChangeArrowheads="1"/>
            </p:cNvSpPr>
            <p:nvPr/>
          </p:nvSpPr>
          <p:spPr bwMode="auto">
            <a:xfrm>
              <a:off x="2413"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66</a:t>
              </a:r>
            </a:p>
          </p:txBody>
        </p:sp>
        <p:sp>
          <p:nvSpPr>
            <p:cNvPr id="11" name="Rectangle 9">
              <a:extLst>
                <a:ext uri="{FF2B5EF4-FFF2-40B4-BE49-F238E27FC236}">
                  <a16:creationId xmlns:a16="http://schemas.microsoft.com/office/drawing/2014/main" id="{94A84A3D-5AD8-4E79-BF03-AAE3001AC6AD}"/>
                </a:ext>
              </a:extLst>
            </p:cNvPr>
            <p:cNvSpPr>
              <a:spLocks noChangeArrowheads="1"/>
            </p:cNvSpPr>
            <p:nvPr/>
          </p:nvSpPr>
          <p:spPr bwMode="auto">
            <a:xfrm>
              <a:off x="2845"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77</a:t>
              </a:r>
            </a:p>
          </p:txBody>
        </p:sp>
        <p:sp>
          <p:nvSpPr>
            <p:cNvPr id="12" name="Rectangle 10">
              <a:extLst>
                <a:ext uri="{FF2B5EF4-FFF2-40B4-BE49-F238E27FC236}">
                  <a16:creationId xmlns:a16="http://schemas.microsoft.com/office/drawing/2014/main" id="{4454ADBF-DB5E-4DA8-B8FC-C61E896D8A40}"/>
                </a:ext>
              </a:extLst>
            </p:cNvPr>
            <p:cNvSpPr>
              <a:spLocks noChangeArrowheads="1"/>
            </p:cNvSpPr>
            <p:nvPr/>
          </p:nvSpPr>
          <p:spPr bwMode="auto">
            <a:xfrm>
              <a:off x="3277"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88</a:t>
              </a:r>
            </a:p>
          </p:txBody>
        </p:sp>
        <p:sp>
          <p:nvSpPr>
            <p:cNvPr id="13" name="Rectangle 11">
              <a:extLst>
                <a:ext uri="{FF2B5EF4-FFF2-40B4-BE49-F238E27FC236}">
                  <a16:creationId xmlns:a16="http://schemas.microsoft.com/office/drawing/2014/main" id="{8BB9CB8B-576B-48B2-BE6C-8B9CA6DA3584}"/>
                </a:ext>
              </a:extLst>
            </p:cNvPr>
            <p:cNvSpPr>
              <a:spLocks noChangeArrowheads="1"/>
            </p:cNvSpPr>
            <p:nvPr/>
          </p:nvSpPr>
          <p:spPr bwMode="auto">
            <a:xfrm>
              <a:off x="3709"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11</a:t>
              </a:r>
            </a:p>
          </p:txBody>
        </p:sp>
        <p:sp>
          <p:nvSpPr>
            <p:cNvPr id="14" name="Rectangle 12">
              <a:extLst>
                <a:ext uri="{FF2B5EF4-FFF2-40B4-BE49-F238E27FC236}">
                  <a16:creationId xmlns:a16="http://schemas.microsoft.com/office/drawing/2014/main" id="{115CAEA2-30D2-4F8E-A99A-4769B5E84F3E}"/>
                </a:ext>
              </a:extLst>
            </p:cNvPr>
            <p:cNvSpPr>
              <a:spLocks noChangeArrowheads="1"/>
            </p:cNvSpPr>
            <p:nvPr/>
          </p:nvSpPr>
          <p:spPr bwMode="auto">
            <a:xfrm>
              <a:off x="4141"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dirty="0">
                  <a:latin typeface="Consolas" panose="020B0609020204030204" pitchFamily="49" charset="0"/>
                </a:rPr>
                <a:t>22</a:t>
              </a:r>
            </a:p>
          </p:txBody>
        </p:sp>
        <p:sp>
          <p:nvSpPr>
            <p:cNvPr id="15" name="Rectangle 13">
              <a:extLst>
                <a:ext uri="{FF2B5EF4-FFF2-40B4-BE49-F238E27FC236}">
                  <a16:creationId xmlns:a16="http://schemas.microsoft.com/office/drawing/2014/main" id="{E2E99BDD-DD30-4648-AA73-8CEE807D50E4}"/>
                </a:ext>
              </a:extLst>
            </p:cNvPr>
            <p:cNvSpPr>
              <a:spLocks noChangeArrowheads="1"/>
            </p:cNvSpPr>
            <p:nvPr/>
          </p:nvSpPr>
          <p:spPr bwMode="auto">
            <a:xfrm>
              <a:off x="4573"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33</a:t>
              </a:r>
            </a:p>
          </p:txBody>
        </p:sp>
        <p:sp>
          <p:nvSpPr>
            <p:cNvPr id="16" name="Text Box 14">
              <a:extLst>
                <a:ext uri="{FF2B5EF4-FFF2-40B4-BE49-F238E27FC236}">
                  <a16:creationId xmlns:a16="http://schemas.microsoft.com/office/drawing/2014/main" id="{B8FF03BF-C917-4FFA-9BA6-66368A68A3FB}"/>
                </a:ext>
              </a:extLst>
            </p:cNvPr>
            <p:cNvSpPr txBox="1">
              <a:spLocks noChangeArrowheads="1"/>
            </p:cNvSpPr>
            <p:nvPr/>
          </p:nvSpPr>
          <p:spPr bwMode="auto">
            <a:xfrm>
              <a:off x="1693" y="1248"/>
              <a:ext cx="334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sz="2000">
                  <a:latin typeface="Consolas" panose="020B0609020204030204" pitchFamily="49" charset="0"/>
                </a:rPr>
                <a:t>0   1    2    3    4    5    6    7</a:t>
              </a:r>
              <a:endParaRPr lang="en-US" altLang="en-US" sz="2000">
                <a:latin typeface="Times New Roman" panose="02020603050405020304" pitchFamily="18" charset="0"/>
              </a:endParaRPr>
            </a:p>
          </p:txBody>
        </p:sp>
        <p:sp>
          <p:nvSpPr>
            <p:cNvPr id="17" name="Text Box 15">
              <a:extLst>
                <a:ext uri="{FF2B5EF4-FFF2-40B4-BE49-F238E27FC236}">
                  <a16:creationId xmlns:a16="http://schemas.microsoft.com/office/drawing/2014/main" id="{9A740BC8-D95C-4889-8ADA-5BB1D8C83F02}"/>
                </a:ext>
              </a:extLst>
            </p:cNvPr>
            <p:cNvSpPr txBox="1">
              <a:spLocks noChangeArrowheads="1"/>
            </p:cNvSpPr>
            <p:nvPr/>
          </p:nvSpPr>
          <p:spPr bwMode="auto">
            <a:xfrm>
              <a:off x="1147" y="1494"/>
              <a:ext cx="33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dirty="0">
                  <a:solidFill>
                    <a:schemeClr val="accent2"/>
                  </a:solidFill>
                  <a:latin typeface="Consolas" panose="020B0609020204030204" pitchFamily="49" charset="0"/>
                </a:rPr>
                <a:t>Q:</a:t>
              </a:r>
            </a:p>
          </p:txBody>
        </p:sp>
        <p:grpSp>
          <p:nvGrpSpPr>
            <p:cNvPr id="18" name="Group 16">
              <a:extLst>
                <a:ext uri="{FF2B5EF4-FFF2-40B4-BE49-F238E27FC236}">
                  <a16:creationId xmlns:a16="http://schemas.microsoft.com/office/drawing/2014/main" id="{62F9A470-C4BB-4614-BE24-BB462F3F4FA0}"/>
                </a:ext>
              </a:extLst>
            </p:cNvPr>
            <p:cNvGrpSpPr>
              <a:grpSpLocks/>
            </p:cNvGrpSpPr>
            <p:nvPr/>
          </p:nvGrpSpPr>
          <p:grpSpPr bwMode="auto">
            <a:xfrm>
              <a:off x="2355" y="1921"/>
              <a:ext cx="1149" cy="383"/>
              <a:chOff x="2499" y="2785"/>
              <a:chExt cx="1149" cy="383"/>
            </a:xfrm>
          </p:grpSpPr>
          <p:sp>
            <p:nvSpPr>
              <p:cNvPr id="23" name="Text Box 17">
                <a:extLst>
                  <a:ext uri="{FF2B5EF4-FFF2-40B4-BE49-F238E27FC236}">
                    <a16:creationId xmlns:a16="http://schemas.microsoft.com/office/drawing/2014/main" id="{707A25D4-5C8E-458B-BF2C-DFE1B67C4F6E}"/>
                  </a:ext>
                </a:extLst>
              </p:cNvPr>
              <p:cNvSpPr txBox="1">
                <a:spLocks noChangeArrowheads="1"/>
              </p:cNvSpPr>
              <p:nvPr/>
            </p:nvSpPr>
            <p:spPr bwMode="auto">
              <a:xfrm>
                <a:off x="2499" y="2880"/>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a:solidFill>
                      <a:schemeClr val="accent2"/>
                    </a:solidFill>
                    <a:latin typeface="Consolas" panose="020B0609020204030204" pitchFamily="49" charset="0"/>
                  </a:rPr>
                  <a:t>rear = 4</a:t>
                </a:r>
              </a:p>
            </p:txBody>
          </p:sp>
          <p:sp>
            <p:nvSpPr>
              <p:cNvPr id="24" name="Freeform 18">
                <a:extLst>
                  <a:ext uri="{FF2B5EF4-FFF2-40B4-BE49-F238E27FC236}">
                    <a16:creationId xmlns:a16="http://schemas.microsoft.com/office/drawing/2014/main" id="{B7DDE3BF-CE0B-4808-BCEC-4B3E73BF7B32}"/>
                  </a:ext>
                </a:extLst>
              </p:cNvPr>
              <p:cNvSpPr>
                <a:spLocks/>
              </p:cNvSpPr>
              <p:nvPr/>
            </p:nvSpPr>
            <p:spPr bwMode="auto">
              <a:xfrm flipH="1">
                <a:off x="3406" y="2785"/>
                <a:ext cx="242" cy="242"/>
              </a:xfrm>
              <a:custGeom>
                <a:avLst/>
                <a:gdLst>
                  <a:gd name="T0" fmla="*/ 248 w 240"/>
                  <a:gd name="T1" fmla="*/ 248 h 240"/>
                  <a:gd name="T2" fmla="*/ 48 w 240"/>
                  <a:gd name="T3" fmla="*/ 200 h 240"/>
                  <a:gd name="T4" fmla="*/ 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240" y="240"/>
                    </a:moveTo>
                    <a:cubicBezTo>
                      <a:pt x="164" y="236"/>
                      <a:pt x="88" y="232"/>
                      <a:pt x="48" y="192"/>
                    </a:cubicBezTo>
                    <a:cubicBezTo>
                      <a:pt x="8" y="152"/>
                      <a:pt x="4" y="76"/>
                      <a:pt x="0" y="0"/>
                    </a:cubicBezTo>
                  </a:path>
                </a:pathLst>
              </a:custGeom>
              <a:noFill/>
              <a:ln w="19050"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 name="Group 58">
              <a:extLst>
                <a:ext uri="{FF2B5EF4-FFF2-40B4-BE49-F238E27FC236}">
                  <a16:creationId xmlns:a16="http://schemas.microsoft.com/office/drawing/2014/main" id="{97B0FB46-CF97-4BCF-A995-DBBC5506E74A}"/>
                </a:ext>
              </a:extLst>
            </p:cNvPr>
            <p:cNvGrpSpPr>
              <a:grpSpLocks/>
            </p:cNvGrpSpPr>
            <p:nvPr/>
          </p:nvGrpSpPr>
          <p:grpSpPr bwMode="auto">
            <a:xfrm>
              <a:off x="3934" y="1920"/>
              <a:ext cx="1442" cy="387"/>
              <a:chOff x="3552" y="1920"/>
              <a:chExt cx="1442" cy="387"/>
            </a:xfrm>
          </p:grpSpPr>
          <p:sp>
            <p:nvSpPr>
              <p:cNvPr id="21" name="Text Box 19">
                <a:extLst>
                  <a:ext uri="{FF2B5EF4-FFF2-40B4-BE49-F238E27FC236}">
                    <a16:creationId xmlns:a16="http://schemas.microsoft.com/office/drawing/2014/main" id="{667051E9-468C-4F24-BFD7-48AABC73E617}"/>
                  </a:ext>
                </a:extLst>
              </p:cNvPr>
              <p:cNvSpPr txBox="1">
                <a:spLocks noChangeArrowheads="1"/>
              </p:cNvSpPr>
              <p:nvPr/>
            </p:nvSpPr>
            <p:spPr bwMode="auto">
              <a:xfrm>
                <a:off x="3794" y="2016"/>
                <a:ext cx="120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a:solidFill>
                      <a:schemeClr val="accent2"/>
                    </a:solidFill>
                    <a:latin typeface="Consolas" panose="020B0609020204030204" pitchFamily="49" charset="0"/>
                  </a:rPr>
                  <a:t>front = 5</a:t>
                </a:r>
              </a:p>
            </p:txBody>
          </p:sp>
          <p:sp>
            <p:nvSpPr>
              <p:cNvPr id="22" name="Freeform 20">
                <a:extLst>
                  <a:ext uri="{FF2B5EF4-FFF2-40B4-BE49-F238E27FC236}">
                    <a16:creationId xmlns:a16="http://schemas.microsoft.com/office/drawing/2014/main" id="{A224E6C9-6C46-4F1D-9489-E2783BF48D59}"/>
                  </a:ext>
                </a:extLst>
              </p:cNvPr>
              <p:cNvSpPr>
                <a:spLocks/>
              </p:cNvSpPr>
              <p:nvPr/>
            </p:nvSpPr>
            <p:spPr bwMode="auto">
              <a:xfrm>
                <a:off x="3552" y="1920"/>
                <a:ext cx="242" cy="242"/>
              </a:xfrm>
              <a:custGeom>
                <a:avLst/>
                <a:gdLst>
                  <a:gd name="T0" fmla="*/ 248 w 240"/>
                  <a:gd name="T1" fmla="*/ 248 h 240"/>
                  <a:gd name="T2" fmla="*/ 48 w 240"/>
                  <a:gd name="T3" fmla="*/ 200 h 240"/>
                  <a:gd name="T4" fmla="*/ 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240" y="240"/>
                    </a:moveTo>
                    <a:cubicBezTo>
                      <a:pt x="164" y="236"/>
                      <a:pt x="88" y="232"/>
                      <a:pt x="48" y="192"/>
                    </a:cubicBezTo>
                    <a:cubicBezTo>
                      <a:pt x="8" y="152"/>
                      <a:pt x="4" y="76"/>
                      <a:pt x="0" y="0"/>
                    </a:cubicBezTo>
                  </a:path>
                </a:pathLst>
              </a:custGeom>
              <a:noFill/>
              <a:ln w="19050"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 name="Text Box 38">
              <a:extLst>
                <a:ext uri="{FF2B5EF4-FFF2-40B4-BE49-F238E27FC236}">
                  <a16:creationId xmlns:a16="http://schemas.microsoft.com/office/drawing/2014/main" id="{E773D187-79F9-4065-A97C-BAF1D78B7326}"/>
                </a:ext>
              </a:extLst>
            </p:cNvPr>
            <p:cNvSpPr txBox="1">
              <a:spLocks noChangeArrowheads="1"/>
            </p:cNvSpPr>
            <p:nvPr/>
          </p:nvSpPr>
          <p:spPr bwMode="auto">
            <a:xfrm>
              <a:off x="912" y="2016"/>
              <a:ext cx="14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a:solidFill>
                    <a:schemeClr val="accent2"/>
                  </a:solidFill>
                  <a:latin typeface="Consolas" panose="020B0609020204030204" pitchFamily="49" charset="0"/>
                </a:rPr>
                <a:t>count = 8</a:t>
              </a:r>
            </a:p>
          </p:txBody>
        </p:sp>
      </p:grpSp>
      <p:sp>
        <p:nvSpPr>
          <p:cNvPr id="25" name="Rectangle 4">
            <a:extLst>
              <a:ext uri="{FF2B5EF4-FFF2-40B4-BE49-F238E27FC236}">
                <a16:creationId xmlns:a16="http://schemas.microsoft.com/office/drawing/2014/main" id="{102C9CFB-23C3-4305-A74F-F276785A26FF}"/>
              </a:ext>
            </a:extLst>
          </p:cNvPr>
          <p:cNvSpPr txBox="1">
            <a:spLocks noChangeArrowheads="1"/>
          </p:cNvSpPr>
          <p:nvPr/>
        </p:nvSpPr>
        <p:spPr>
          <a:xfrm>
            <a:off x="381000" y="3635375"/>
            <a:ext cx="8574088" cy="113506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altLang="en-US" sz="2400" b="1" dirty="0"/>
              <a:t>Solution 2:</a:t>
            </a:r>
            <a:r>
              <a:rPr lang="en-US" altLang="en-US" sz="2400" dirty="0"/>
              <a:t> Keep a gap between elements: consider the queue full when it has </a:t>
            </a:r>
            <a:r>
              <a:rPr lang="en-US" altLang="en-US" sz="2400" dirty="0">
                <a:latin typeface="Consolas" panose="020B0609020204030204" pitchFamily="49" charset="0"/>
              </a:rPr>
              <a:t>n-1</a:t>
            </a:r>
            <a:r>
              <a:rPr lang="en-US" altLang="en-US" sz="2400" dirty="0"/>
              <a:t> elements</a:t>
            </a:r>
          </a:p>
        </p:txBody>
      </p:sp>
      <p:sp>
        <p:nvSpPr>
          <p:cNvPr id="27" name="Rectangle 42">
            <a:extLst>
              <a:ext uri="{FF2B5EF4-FFF2-40B4-BE49-F238E27FC236}">
                <a16:creationId xmlns:a16="http://schemas.microsoft.com/office/drawing/2014/main" id="{E3C0E7E0-4296-4741-BDDA-BC3015397EE2}"/>
              </a:ext>
            </a:extLst>
          </p:cNvPr>
          <p:cNvSpPr>
            <a:spLocks noChangeArrowheads="1"/>
          </p:cNvSpPr>
          <p:nvPr/>
        </p:nvSpPr>
        <p:spPr bwMode="auto">
          <a:xfrm>
            <a:off x="2459038" y="5105400"/>
            <a:ext cx="684213" cy="609600"/>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44</a:t>
            </a:r>
          </a:p>
        </p:txBody>
      </p:sp>
      <p:sp>
        <p:nvSpPr>
          <p:cNvPr id="28" name="Rectangle 43">
            <a:extLst>
              <a:ext uri="{FF2B5EF4-FFF2-40B4-BE49-F238E27FC236}">
                <a16:creationId xmlns:a16="http://schemas.microsoft.com/office/drawing/2014/main" id="{93CE7192-7D75-4664-A5D6-BE29AA70A954}"/>
              </a:ext>
            </a:extLst>
          </p:cNvPr>
          <p:cNvSpPr>
            <a:spLocks noChangeArrowheads="1"/>
          </p:cNvSpPr>
          <p:nvPr/>
        </p:nvSpPr>
        <p:spPr bwMode="auto">
          <a:xfrm>
            <a:off x="3144838" y="5105400"/>
            <a:ext cx="684213" cy="609600"/>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55</a:t>
            </a:r>
          </a:p>
        </p:txBody>
      </p:sp>
      <p:sp>
        <p:nvSpPr>
          <p:cNvPr id="29" name="Rectangle 44">
            <a:extLst>
              <a:ext uri="{FF2B5EF4-FFF2-40B4-BE49-F238E27FC236}">
                <a16:creationId xmlns:a16="http://schemas.microsoft.com/office/drawing/2014/main" id="{76F7E2FB-975D-419A-89AF-A2E22F9C3F27}"/>
              </a:ext>
            </a:extLst>
          </p:cNvPr>
          <p:cNvSpPr>
            <a:spLocks noChangeArrowheads="1"/>
          </p:cNvSpPr>
          <p:nvPr/>
        </p:nvSpPr>
        <p:spPr bwMode="auto">
          <a:xfrm>
            <a:off x="3830638" y="5105400"/>
            <a:ext cx="684213" cy="609600"/>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66</a:t>
            </a:r>
          </a:p>
        </p:txBody>
      </p:sp>
      <p:sp>
        <p:nvSpPr>
          <p:cNvPr id="30" name="Rectangle 45">
            <a:extLst>
              <a:ext uri="{FF2B5EF4-FFF2-40B4-BE49-F238E27FC236}">
                <a16:creationId xmlns:a16="http://schemas.microsoft.com/office/drawing/2014/main" id="{292B8C00-E49A-4C1F-B876-0F3CFE830254}"/>
              </a:ext>
            </a:extLst>
          </p:cNvPr>
          <p:cNvSpPr>
            <a:spLocks noChangeArrowheads="1"/>
          </p:cNvSpPr>
          <p:nvPr/>
        </p:nvSpPr>
        <p:spPr bwMode="auto">
          <a:xfrm>
            <a:off x="4516438" y="5105400"/>
            <a:ext cx="684213" cy="609600"/>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77</a:t>
            </a:r>
          </a:p>
        </p:txBody>
      </p:sp>
      <p:sp>
        <p:nvSpPr>
          <p:cNvPr id="31" name="Rectangle 46">
            <a:extLst>
              <a:ext uri="{FF2B5EF4-FFF2-40B4-BE49-F238E27FC236}">
                <a16:creationId xmlns:a16="http://schemas.microsoft.com/office/drawing/2014/main" id="{9BAE4513-8D98-4AB7-92C2-CFC2976888B4}"/>
              </a:ext>
            </a:extLst>
          </p:cNvPr>
          <p:cNvSpPr>
            <a:spLocks noChangeArrowheads="1"/>
          </p:cNvSpPr>
          <p:nvPr/>
        </p:nvSpPr>
        <p:spPr bwMode="auto">
          <a:xfrm>
            <a:off x="5202238" y="5105400"/>
            <a:ext cx="684213" cy="609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endParaRPr lang="en-US" altLang="en-US">
              <a:latin typeface="Consolas" panose="020B0609020204030204" pitchFamily="49" charset="0"/>
            </a:endParaRPr>
          </a:p>
        </p:txBody>
      </p:sp>
      <p:sp>
        <p:nvSpPr>
          <p:cNvPr id="32" name="Rectangle 47">
            <a:extLst>
              <a:ext uri="{FF2B5EF4-FFF2-40B4-BE49-F238E27FC236}">
                <a16:creationId xmlns:a16="http://schemas.microsoft.com/office/drawing/2014/main" id="{3C484B64-E20F-40B4-A0B2-38E3BB1DAE10}"/>
              </a:ext>
            </a:extLst>
          </p:cNvPr>
          <p:cNvSpPr>
            <a:spLocks noChangeArrowheads="1"/>
          </p:cNvSpPr>
          <p:nvPr/>
        </p:nvSpPr>
        <p:spPr bwMode="auto">
          <a:xfrm>
            <a:off x="5888038" y="5105400"/>
            <a:ext cx="684213" cy="609600"/>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11</a:t>
            </a:r>
          </a:p>
        </p:txBody>
      </p:sp>
      <p:sp>
        <p:nvSpPr>
          <p:cNvPr id="33" name="Rectangle 48">
            <a:extLst>
              <a:ext uri="{FF2B5EF4-FFF2-40B4-BE49-F238E27FC236}">
                <a16:creationId xmlns:a16="http://schemas.microsoft.com/office/drawing/2014/main" id="{B1DAF40B-E964-4E00-B771-9D15D0836C8D}"/>
              </a:ext>
            </a:extLst>
          </p:cNvPr>
          <p:cNvSpPr>
            <a:spLocks noChangeArrowheads="1"/>
          </p:cNvSpPr>
          <p:nvPr/>
        </p:nvSpPr>
        <p:spPr bwMode="auto">
          <a:xfrm>
            <a:off x="6573838" y="5105400"/>
            <a:ext cx="684213" cy="609600"/>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22</a:t>
            </a:r>
          </a:p>
        </p:txBody>
      </p:sp>
      <p:sp>
        <p:nvSpPr>
          <p:cNvPr id="34" name="Rectangle 49">
            <a:extLst>
              <a:ext uri="{FF2B5EF4-FFF2-40B4-BE49-F238E27FC236}">
                <a16:creationId xmlns:a16="http://schemas.microsoft.com/office/drawing/2014/main" id="{C6BB8BA9-661D-449A-A053-70B3521F6614}"/>
              </a:ext>
            </a:extLst>
          </p:cNvPr>
          <p:cNvSpPr>
            <a:spLocks noChangeArrowheads="1"/>
          </p:cNvSpPr>
          <p:nvPr/>
        </p:nvSpPr>
        <p:spPr bwMode="auto">
          <a:xfrm>
            <a:off x="7259638" y="5105400"/>
            <a:ext cx="684213" cy="609600"/>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dirty="0">
                <a:latin typeface="Consolas" panose="020B0609020204030204" pitchFamily="49" charset="0"/>
              </a:rPr>
              <a:t>33</a:t>
            </a:r>
          </a:p>
        </p:txBody>
      </p:sp>
      <p:sp>
        <p:nvSpPr>
          <p:cNvPr id="35" name="Text Box 50">
            <a:extLst>
              <a:ext uri="{FF2B5EF4-FFF2-40B4-BE49-F238E27FC236}">
                <a16:creationId xmlns:a16="http://schemas.microsoft.com/office/drawing/2014/main" id="{7367E8AB-316F-4B75-BD81-B2D2CD4D61E5}"/>
              </a:ext>
            </a:extLst>
          </p:cNvPr>
          <p:cNvSpPr txBox="1">
            <a:spLocks noChangeArrowheads="1"/>
          </p:cNvSpPr>
          <p:nvPr/>
        </p:nvSpPr>
        <p:spPr bwMode="auto">
          <a:xfrm>
            <a:off x="2687638" y="4724400"/>
            <a:ext cx="5313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sz="2000">
                <a:latin typeface="Consolas" panose="020B0609020204030204" pitchFamily="49" charset="0"/>
              </a:rPr>
              <a:t>0   1    2    3    4    5    6    7</a:t>
            </a:r>
            <a:endParaRPr lang="en-US" altLang="en-US" sz="2000">
              <a:latin typeface="Times New Roman" panose="02020603050405020304" pitchFamily="18" charset="0"/>
            </a:endParaRPr>
          </a:p>
        </p:txBody>
      </p:sp>
      <p:sp>
        <p:nvSpPr>
          <p:cNvPr id="36" name="Text Box 51">
            <a:extLst>
              <a:ext uri="{FF2B5EF4-FFF2-40B4-BE49-F238E27FC236}">
                <a16:creationId xmlns:a16="http://schemas.microsoft.com/office/drawing/2014/main" id="{58205B6D-2BAF-487F-BE67-156398E4621B}"/>
              </a:ext>
            </a:extLst>
          </p:cNvPr>
          <p:cNvSpPr txBox="1">
            <a:spLocks noChangeArrowheads="1"/>
          </p:cNvSpPr>
          <p:nvPr/>
        </p:nvSpPr>
        <p:spPr bwMode="auto">
          <a:xfrm>
            <a:off x="1792288" y="5124450"/>
            <a:ext cx="523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dirty="0">
                <a:solidFill>
                  <a:schemeClr val="accent2"/>
                </a:solidFill>
                <a:latin typeface="Consolas" panose="020B0609020204030204" pitchFamily="49" charset="0"/>
              </a:rPr>
              <a:t>Q:</a:t>
            </a:r>
          </a:p>
        </p:txBody>
      </p:sp>
      <p:grpSp>
        <p:nvGrpSpPr>
          <p:cNvPr id="37" name="Group 52">
            <a:extLst>
              <a:ext uri="{FF2B5EF4-FFF2-40B4-BE49-F238E27FC236}">
                <a16:creationId xmlns:a16="http://schemas.microsoft.com/office/drawing/2014/main" id="{4465DE8A-DD76-470D-A968-152748AB257A}"/>
              </a:ext>
            </a:extLst>
          </p:cNvPr>
          <p:cNvGrpSpPr>
            <a:grpSpLocks/>
          </p:cNvGrpSpPr>
          <p:nvPr/>
        </p:nvGrpSpPr>
        <p:grpSpPr bwMode="auto">
          <a:xfrm>
            <a:off x="2971801" y="5792788"/>
            <a:ext cx="1824038" cy="608013"/>
            <a:chOff x="2499" y="2785"/>
            <a:chExt cx="1149" cy="383"/>
          </a:xfrm>
        </p:grpSpPr>
        <p:sp>
          <p:nvSpPr>
            <p:cNvPr id="41" name="Text Box 53">
              <a:extLst>
                <a:ext uri="{FF2B5EF4-FFF2-40B4-BE49-F238E27FC236}">
                  <a16:creationId xmlns:a16="http://schemas.microsoft.com/office/drawing/2014/main" id="{2EE2FD2A-A42B-4DD5-B72C-139211522247}"/>
                </a:ext>
              </a:extLst>
            </p:cNvPr>
            <p:cNvSpPr txBox="1">
              <a:spLocks noChangeArrowheads="1"/>
            </p:cNvSpPr>
            <p:nvPr/>
          </p:nvSpPr>
          <p:spPr bwMode="auto">
            <a:xfrm>
              <a:off x="2499" y="2880"/>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a:solidFill>
                    <a:schemeClr val="accent2"/>
                  </a:solidFill>
                  <a:latin typeface="Consolas" panose="020B0609020204030204" pitchFamily="49" charset="0"/>
                </a:rPr>
                <a:t>rear = 3</a:t>
              </a:r>
            </a:p>
          </p:txBody>
        </p:sp>
        <p:sp>
          <p:nvSpPr>
            <p:cNvPr id="42" name="Freeform 54">
              <a:extLst>
                <a:ext uri="{FF2B5EF4-FFF2-40B4-BE49-F238E27FC236}">
                  <a16:creationId xmlns:a16="http://schemas.microsoft.com/office/drawing/2014/main" id="{F6E8395D-2164-4FB1-A3B4-29F79DAC8D33}"/>
                </a:ext>
              </a:extLst>
            </p:cNvPr>
            <p:cNvSpPr>
              <a:spLocks/>
            </p:cNvSpPr>
            <p:nvPr/>
          </p:nvSpPr>
          <p:spPr bwMode="auto">
            <a:xfrm flipH="1">
              <a:off x="3406" y="2785"/>
              <a:ext cx="242" cy="242"/>
            </a:xfrm>
            <a:custGeom>
              <a:avLst/>
              <a:gdLst>
                <a:gd name="T0" fmla="*/ 248 w 240"/>
                <a:gd name="T1" fmla="*/ 248 h 240"/>
                <a:gd name="T2" fmla="*/ 48 w 240"/>
                <a:gd name="T3" fmla="*/ 200 h 240"/>
                <a:gd name="T4" fmla="*/ 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240" y="240"/>
                  </a:moveTo>
                  <a:cubicBezTo>
                    <a:pt x="164" y="236"/>
                    <a:pt x="88" y="232"/>
                    <a:pt x="48" y="192"/>
                  </a:cubicBezTo>
                  <a:cubicBezTo>
                    <a:pt x="8" y="152"/>
                    <a:pt x="4" y="76"/>
                    <a:pt x="0" y="0"/>
                  </a:cubicBezTo>
                </a:path>
              </a:pathLst>
            </a:custGeom>
            <a:noFill/>
            <a:ln w="19050"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 name="Group 59">
            <a:extLst>
              <a:ext uri="{FF2B5EF4-FFF2-40B4-BE49-F238E27FC236}">
                <a16:creationId xmlns:a16="http://schemas.microsoft.com/office/drawing/2014/main" id="{952F9C12-F5F0-4AC7-ABD8-AD7556724AD6}"/>
              </a:ext>
            </a:extLst>
          </p:cNvPr>
          <p:cNvGrpSpPr>
            <a:grpSpLocks/>
          </p:cNvGrpSpPr>
          <p:nvPr/>
        </p:nvGrpSpPr>
        <p:grpSpPr bwMode="auto">
          <a:xfrm>
            <a:off x="5594413" y="5799678"/>
            <a:ext cx="2212975" cy="614363"/>
            <a:chOff x="3504" y="3648"/>
            <a:chExt cx="1394" cy="387"/>
          </a:xfrm>
        </p:grpSpPr>
        <p:sp>
          <p:nvSpPr>
            <p:cNvPr id="39" name="Text Box 55">
              <a:extLst>
                <a:ext uri="{FF2B5EF4-FFF2-40B4-BE49-F238E27FC236}">
                  <a16:creationId xmlns:a16="http://schemas.microsoft.com/office/drawing/2014/main" id="{C2C08126-65F3-4BDC-AF80-9620256BD88F}"/>
                </a:ext>
              </a:extLst>
            </p:cNvPr>
            <p:cNvSpPr txBox="1">
              <a:spLocks noChangeArrowheads="1"/>
            </p:cNvSpPr>
            <p:nvPr/>
          </p:nvSpPr>
          <p:spPr bwMode="auto">
            <a:xfrm>
              <a:off x="3746" y="3744"/>
              <a:ext cx="115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dirty="0">
                  <a:solidFill>
                    <a:schemeClr val="accent2"/>
                  </a:solidFill>
                  <a:latin typeface="Consolas" panose="020B0609020204030204" pitchFamily="49" charset="0"/>
                </a:rPr>
                <a:t>front = 5</a:t>
              </a:r>
            </a:p>
          </p:txBody>
        </p:sp>
        <p:sp>
          <p:nvSpPr>
            <p:cNvPr id="40" name="Freeform 56">
              <a:extLst>
                <a:ext uri="{FF2B5EF4-FFF2-40B4-BE49-F238E27FC236}">
                  <a16:creationId xmlns:a16="http://schemas.microsoft.com/office/drawing/2014/main" id="{92A8E21B-654F-405C-804E-73A46FCAF831}"/>
                </a:ext>
              </a:extLst>
            </p:cNvPr>
            <p:cNvSpPr>
              <a:spLocks/>
            </p:cNvSpPr>
            <p:nvPr/>
          </p:nvSpPr>
          <p:spPr bwMode="auto">
            <a:xfrm>
              <a:off x="3504" y="3648"/>
              <a:ext cx="242" cy="242"/>
            </a:xfrm>
            <a:custGeom>
              <a:avLst/>
              <a:gdLst>
                <a:gd name="T0" fmla="*/ 248 w 240"/>
                <a:gd name="T1" fmla="*/ 248 h 240"/>
                <a:gd name="T2" fmla="*/ 48 w 240"/>
                <a:gd name="T3" fmla="*/ 200 h 240"/>
                <a:gd name="T4" fmla="*/ 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240" y="240"/>
                  </a:moveTo>
                  <a:cubicBezTo>
                    <a:pt x="164" y="236"/>
                    <a:pt x="88" y="232"/>
                    <a:pt x="48" y="192"/>
                  </a:cubicBezTo>
                  <a:cubicBezTo>
                    <a:pt x="8" y="152"/>
                    <a:pt x="4" y="76"/>
                    <a:pt x="0" y="0"/>
                  </a:cubicBezTo>
                </a:path>
              </a:pathLst>
            </a:custGeom>
            <a:noFill/>
            <a:ln w="19050"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Tree>
    <p:extLst>
      <p:ext uri="{BB962C8B-B14F-4D97-AF65-F5344CB8AC3E}">
        <p14:creationId xmlns:p14="http://schemas.microsoft.com/office/powerpoint/2010/main" val="18117767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F186-E7E6-47EA-A10C-A2C2804EC94C}"/>
              </a:ext>
            </a:extLst>
          </p:cNvPr>
          <p:cNvSpPr>
            <a:spLocks noGrp="1"/>
          </p:cNvSpPr>
          <p:nvPr>
            <p:ph type="title"/>
          </p:nvPr>
        </p:nvSpPr>
        <p:spPr/>
        <p:txBody>
          <a:bodyPr/>
          <a:lstStyle/>
          <a:p>
            <a:r>
              <a:rPr lang="en-US" dirty="0"/>
              <a:t>Implementation of solution 1:</a:t>
            </a:r>
          </a:p>
        </p:txBody>
      </p:sp>
      <p:sp>
        <p:nvSpPr>
          <p:cNvPr id="4" name="Slide Number Placeholder 3">
            <a:extLst>
              <a:ext uri="{FF2B5EF4-FFF2-40B4-BE49-F238E27FC236}">
                <a16:creationId xmlns:a16="http://schemas.microsoft.com/office/drawing/2014/main" id="{FCDD7CCE-3F1E-4B25-987C-D0C0C50EC8A0}"/>
              </a:ext>
            </a:extLst>
          </p:cNvPr>
          <p:cNvSpPr>
            <a:spLocks noGrp="1"/>
          </p:cNvSpPr>
          <p:nvPr>
            <p:ph type="sldNum" sz="quarter" idx="12"/>
          </p:nvPr>
        </p:nvSpPr>
        <p:spPr/>
        <p:txBody>
          <a:bodyPr/>
          <a:lstStyle/>
          <a:p>
            <a:pPr>
              <a:defRPr/>
            </a:pPr>
            <a:fld id="{519C8756-3B26-4146-A7C7-24F682EEB786}" type="slidenum">
              <a:rPr lang="en-US" smtClean="0"/>
              <a:pPr>
                <a:defRPr/>
              </a:pPr>
              <a:t>175</a:t>
            </a:fld>
            <a:endParaRPr lang="en-US"/>
          </a:p>
        </p:txBody>
      </p:sp>
      <p:sp>
        <p:nvSpPr>
          <p:cNvPr id="5" name="Rectangle 3">
            <a:extLst>
              <a:ext uri="{FF2B5EF4-FFF2-40B4-BE49-F238E27FC236}">
                <a16:creationId xmlns:a16="http://schemas.microsoft.com/office/drawing/2014/main" id="{F5582FD5-D1C9-43CB-A9C0-7B66572B09F6}"/>
              </a:ext>
            </a:extLst>
          </p:cNvPr>
          <p:cNvSpPr txBox="1">
            <a:spLocks noChangeArrowheads="1"/>
          </p:cNvSpPr>
          <p:nvPr/>
        </p:nvSpPr>
        <p:spPr bwMode="auto">
          <a:xfrm>
            <a:off x="685800" y="9906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altLang="en-US" sz="2400" b="1" dirty="0"/>
              <a:t>Solution 1:</a:t>
            </a:r>
            <a:r>
              <a:rPr lang="en-US" altLang="en-US" sz="2400" dirty="0"/>
              <a:t> Keep an additional variable</a:t>
            </a:r>
          </a:p>
        </p:txBody>
      </p:sp>
      <p:grpSp>
        <p:nvGrpSpPr>
          <p:cNvPr id="7" name="Group 62">
            <a:extLst>
              <a:ext uri="{FF2B5EF4-FFF2-40B4-BE49-F238E27FC236}">
                <a16:creationId xmlns:a16="http://schemas.microsoft.com/office/drawing/2014/main" id="{6301B1EA-14A6-4DA8-BB13-7BA11A8E61AC}"/>
              </a:ext>
            </a:extLst>
          </p:cNvPr>
          <p:cNvGrpSpPr>
            <a:grpSpLocks/>
          </p:cNvGrpSpPr>
          <p:nvPr/>
        </p:nvGrpSpPr>
        <p:grpSpPr bwMode="auto">
          <a:xfrm>
            <a:off x="1447800" y="1614256"/>
            <a:ext cx="7086600" cy="1681163"/>
            <a:chOff x="912" y="1248"/>
            <a:chExt cx="4464" cy="1059"/>
          </a:xfrm>
        </p:grpSpPr>
        <p:sp>
          <p:nvSpPr>
            <p:cNvPr id="8" name="Rectangle 6">
              <a:extLst>
                <a:ext uri="{FF2B5EF4-FFF2-40B4-BE49-F238E27FC236}">
                  <a16:creationId xmlns:a16="http://schemas.microsoft.com/office/drawing/2014/main" id="{0C044B0B-5D70-4797-93F5-43E5FBCBE442}"/>
                </a:ext>
              </a:extLst>
            </p:cNvPr>
            <p:cNvSpPr>
              <a:spLocks noChangeArrowheads="1"/>
            </p:cNvSpPr>
            <p:nvPr/>
          </p:nvSpPr>
          <p:spPr bwMode="auto">
            <a:xfrm>
              <a:off x="1549"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44</a:t>
              </a:r>
            </a:p>
          </p:txBody>
        </p:sp>
        <p:sp>
          <p:nvSpPr>
            <p:cNvPr id="9" name="Rectangle 7">
              <a:extLst>
                <a:ext uri="{FF2B5EF4-FFF2-40B4-BE49-F238E27FC236}">
                  <a16:creationId xmlns:a16="http://schemas.microsoft.com/office/drawing/2014/main" id="{617EDB10-11B8-41DD-975B-400D32CFBB2B}"/>
                </a:ext>
              </a:extLst>
            </p:cNvPr>
            <p:cNvSpPr>
              <a:spLocks noChangeArrowheads="1"/>
            </p:cNvSpPr>
            <p:nvPr/>
          </p:nvSpPr>
          <p:spPr bwMode="auto">
            <a:xfrm>
              <a:off x="1981"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55</a:t>
              </a:r>
            </a:p>
          </p:txBody>
        </p:sp>
        <p:sp>
          <p:nvSpPr>
            <p:cNvPr id="10" name="Rectangle 8">
              <a:extLst>
                <a:ext uri="{FF2B5EF4-FFF2-40B4-BE49-F238E27FC236}">
                  <a16:creationId xmlns:a16="http://schemas.microsoft.com/office/drawing/2014/main" id="{C05D53CF-75EB-4A3E-A232-834F8A800339}"/>
                </a:ext>
              </a:extLst>
            </p:cNvPr>
            <p:cNvSpPr>
              <a:spLocks noChangeArrowheads="1"/>
            </p:cNvSpPr>
            <p:nvPr/>
          </p:nvSpPr>
          <p:spPr bwMode="auto">
            <a:xfrm>
              <a:off x="2413"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66</a:t>
              </a:r>
            </a:p>
          </p:txBody>
        </p:sp>
        <p:sp>
          <p:nvSpPr>
            <p:cNvPr id="11" name="Rectangle 9">
              <a:extLst>
                <a:ext uri="{FF2B5EF4-FFF2-40B4-BE49-F238E27FC236}">
                  <a16:creationId xmlns:a16="http://schemas.microsoft.com/office/drawing/2014/main" id="{94A84A3D-5AD8-4E79-BF03-AAE3001AC6AD}"/>
                </a:ext>
              </a:extLst>
            </p:cNvPr>
            <p:cNvSpPr>
              <a:spLocks noChangeArrowheads="1"/>
            </p:cNvSpPr>
            <p:nvPr/>
          </p:nvSpPr>
          <p:spPr bwMode="auto">
            <a:xfrm>
              <a:off x="2845"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77</a:t>
              </a:r>
            </a:p>
          </p:txBody>
        </p:sp>
        <p:sp>
          <p:nvSpPr>
            <p:cNvPr id="12" name="Rectangle 10">
              <a:extLst>
                <a:ext uri="{FF2B5EF4-FFF2-40B4-BE49-F238E27FC236}">
                  <a16:creationId xmlns:a16="http://schemas.microsoft.com/office/drawing/2014/main" id="{4454ADBF-DB5E-4DA8-B8FC-C61E896D8A40}"/>
                </a:ext>
              </a:extLst>
            </p:cNvPr>
            <p:cNvSpPr>
              <a:spLocks noChangeArrowheads="1"/>
            </p:cNvSpPr>
            <p:nvPr/>
          </p:nvSpPr>
          <p:spPr bwMode="auto">
            <a:xfrm>
              <a:off x="3277"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88</a:t>
              </a:r>
            </a:p>
          </p:txBody>
        </p:sp>
        <p:sp>
          <p:nvSpPr>
            <p:cNvPr id="13" name="Rectangle 11">
              <a:extLst>
                <a:ext uri="{FF2B5EF4-FFF2-40B4-BE49-F238E27FC236}">
                  <a16:creationId xmlns:a16="http://schemas.microsoft.com/office/drawing/2014/main" id="{8BB9CB8B-576B-48B2-BE6C-8B9CA6DA3584}"/>
                </a:ext>
              </a:extLst>
            </p:cNvPr>
            <p:cNvSpPr>
              <a:spLocks noChangeArrowheads="1"/>
            </p:cNvSpPr>
            <p:nvPr/>
          </p:nvSpPr>
          <p:spPr bwMode="auto">
            <a:xfrm>
              <a:off x="3709"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11</a:t>
              </a:r>
            </a:p>
          </p:txBody>
        </p:sp>
        <p:sp>
          <p:nvSpPr>
            <p:cNvPr id="14" name="Rectangle 12">
              <a:extLst>
                <a:ext uri="{FF2B5EF4-FFF2-40B4-BE49-F238E27FC236}">
                  <a16:creationId xmlns:a16="http://schemas.microsoft.com/office/drawing/2014/main" id="{115CAEA2-30D2-4F8E-A99A-4769B5E84F3E}"/>
                </a:ext>
              </a:extLst>
            </p:cNvPr>
            <p:cNvSpPr>
              <a:spLocks noChangeArrowheads="1"/>
            </p:cNvSpPr>
            <p:nvPr/>
          </p:nvSpPr>
          <p:spPr bwMode="auto">
            <a:xfrm>
              <a:off x="4141"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22</a:t>
              </a:r>
            </a:p>
          </p:txBody>
        </p:sp>
        <p:sp>
          <p:nvSpPr>
            <p:cNvPr id="15" name="Rectangle 13">
              <a:extLst>
                <a:ext uri="{FF2B5EF4-FFF2-40B4-BE49-F238E27FC236}">
                  <a16:creationId xmlns:a16="http://schemas.microsoft.com/office/drawing/2014/main" id="{E2E99BDD-DD30-4648-AA73-8CEE807D50E4}"/>
                </a:ext>
              </a:extLst>
            </p:cNvPr>
            <p:cNvSpPr>
              <a:spLocks noChangeArrowheads="1"/>
            </p:cNvSpPr>
            <p:nvPr/>
          </p:nvSpPr>
          <p:spPr bwMode="auto">
            <a:xfrm>
              <a:off x="4573" y="1488"/>
              <a:ext cx="431" cy="384"/>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33</a:t>
              </a:r>
            </a:p>
          </p:txBody>
        </p:sp>
        <p:sp>
          <p:nvSpPr>
            <p:cNvPr id="16" name="Text Box 14">
              <a:extLst>
                <a:ext uri="{FF2B5EF4-FFF2-40B4-BE49-F238E27FC236}">
                  <a16:creationId xmlns:a16="http://schemas.microsoft.com/office/drawing/2014/main" id="{B8FF03BF-C917-4FFA-9BA6-66368A68A3FB}"/>
                </a:ext>
              </a:extLst>
            </p:cNvPr>
            <p:cNvSpPr txBox="1">
              <a:spLocks noChangeArrowheads="1"/>
            </p:cNvSpPr>
            <p:nvPr/>
          </p:nvSpPr>
          <p:spPr bwMode="auto">
            <a:xfrm>
              <a:off x="1693" y="1248"/>
              <a:ext cx="334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sz="2000">
                  <a:latin typeface="Consolas" panose="020B0609020204030204" pitchFamily="49" charset="0"/>
                </a:rPr>
                <a:t>0   1    2    3    4    5    6    7</a:t>
              </a:r>
              <a:endParaRPr lang="en-US" altLang="en-US" sz="2000">
                <a:latin typeface="Times New Roman" panose="02020603050405020304" pitchFamily="18" charset="0"/>
              </a:endParaRPr>
            </a:p>
          </p:txBody>
        </p:sp>
        <p:sp>
          <p:nvSpPr>
            <p:cNvPr id="17" name="Text Box 15">
              <a:extLst>
                <a:ext uri="{FF2B5EF4-FFF2-40B4-BE49-F238E27FC236}">
                  <a16:creationId xmlns:a16="http://schemas.microsoft.com/office/drawing/2014/main" id="{9A740BC8-D95C-4889-8ADA-5BB1D8C83F02}"/>
                </a:ext>
              </a:extLst>
            </p:cNvPr>
            <p:cNvSpPr txBox="1">
              <a:spLocks noChangeArrowheads="1"/>
            </p:cNvSpPr>
            <p:nvPr/>
          </p:nvSpPr>
          <p:spPr bwMode="auto">
            <a:xfrm>
              <a:off x="1147" y="1494"/>
              <a:ext cx="33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dirty="0">
                  <a:solidFill>
                    <a:schemeClr val="accent2"/>
                  </a:solidFill>
                  <a:latin typeface="Consolas" panose="020B0609020204030204" pitchFamily="49" charset="0"/>
                </a:rPr>
                <a:t>Q:</a:t>
              </a:r>
            </a:p>
          </p:txBody>
        </p:sp>
        <p:grpSp>
          <p:nvGrpSpPr>
            <p:cNvPr id="18" name="Group 16">
              <a:extLst>
                <a:ext uri="{FF2B5EF4-FFF2-40B4-BE49-F238E27FC236}">
                  <a16:creationId xmlns:a16="http://schemas.microsoft.com/office/drawing/2014/main" id="{62F9A470-C4BB-4614-BE24-BB462F3F4FA0}"/>
                </a:ext>
              </a:extLst>
            </p:cNvPr>
            <p:cNvGrpSpPr>
              <a:grpSpLocks/>
            </p:cNvGrpSpPr>
            <p:nvPr/>
          </p:nvGrpSpPr>
          <p:grpSpPr bwMode="auto">
            <a:xfrm>
              <a:off x="2355" y="1921"/>
              <a:ext cx="1149" cy="383"/>
              <a:chOff x="2499" y="2785"/>
              <a:chExt cx="1149" cy="383"/>
            </a:xfrm>
          </p:grpSpPr>
          <p:sp>
            <p:nvSpPr>
              <p:cNvPr id="23" name="Text Box 17">
                <a:extLst>
                  <a:ext uri="{FF2B5EF4-FFF2-40B4-BE49-F238E27FC236}">
                    <a16:creationId xmlns:a16="http://schemas.microsoft.com/office/drawing/2014/main" id="{707A25D4-5C8E-458B-BF2C-DFE1B67C4F6E}"/>
                  </a:ext>
                </a:extLst>
              </p:cNvPr>
              <p:cNvSpPr txBox="1">
                <a:spLocks noChangeArrowheads="1"/>
              </p:cNvSpPr>
              <p:nvPr/>
            </p:nvSpPr>
            <p:spPr bwMode="auto">
              <a:xfrm>
                <a:off x="2499" y="2880"/>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a:solidFill>
                      <a:schemeClr val="accent2"/>
                    </a:solidFill>
                    <a:latin typeface="Consolas" panose="020B0609020204030204" pitchFamily="49" charset="0"/>
                  </a:rPr>
                  <a:t>rear = 4</a:t>
                </a:r>
              </a:p>
            </p:txBody>
          </p:sp>
          <p:sp>
            <p:nvSpPr>
              <p:cNvPr id="24" name="Freeform 18">
                <a:extLst>
                  <a:ext uri="{FF2B5EF4-FFF2-40B4-BE49-F238E27FC236}">
                    <a16:creationId xmlns:a16="http://schemas.microsoft.com/office/drawing/2014/main" id="{B7DDE3BF-CE0B-4808-BCEC-4B3E73BF7B32}"/>
                  </a:ext>
                </a:extLst>
              </p:cNvPr>
              <p:cNvSpPr>
                <a:spLocks/>
              </p:cNvSpPr>
              <p:nvPr/>
            </p:nvSpPr>
            <p:spPr bwMode="auto">
              <a:xfrm flipH="1">
                <a:off x="3406" y="2785"/>
                <a:ext cx="242" cy="242"/>
              </a:xfrm>
              <a:custGeom>
                <a:avLst/>
                <a:gdLst>
                  <a:gd name="T0" fmla="*/ 248 w 240"/>
                  <a:gd name="T1" fmla="*/ 248 h 240"/>
                  <a:gd name="T2" fmla="*/ 48 w 240"/>
                  <a:gd name="T3" fmla="*/ 200 h 240"/>
                  <a:gd name="T4" fmla="*/ 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240" y="240"/>
                    </a:moveTo>
                    <a:cubicBezTo>
                      <a:pt x="164" y="236"/>
                      <a:pt x="88" y="232"/>
                      <a:pt x="48" y="192"/>
                    </a:cubicBezTo>
                    <a:cubicBezTo>
                      <a:pt x="8" y="152"/>
                      <a:pt x="4" y="76"/>
                      <a:pt x="0" y="0"/>
                    </a:cubicBezTo>
                  </a:path>
                </a:pathLst>
              </a:custGeom>
              <a:noFill/>
              <a:ln w="19050"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 name="Group 58">
              <a:extLst>
                <a:ext uri="{FF2B5EF4-FFF2-40B4-BE49-F238E27FC236}">
                  <a16:creationId xmlns:a16="http://schemas.microsoft.com/office/drawing/2014/main" id="{97B0FB46-CF97-4BCF-A995-DBBC5506E74A}"/>
                </a:ext>
              </a:extLst>
            </p:cNvPr>
            <p:cNvGrpSpPr>
              <a:grpSpLocks/>
            </p:cNvGrpSpPr>
            <p:nvPr/>
          </p:nvGrpSpPr>
          <p:grpSpPr bwMode="auto">
            <a:xfrm>
              <a:off x="3934" y="1920"/>
              <a:ext cx="1442" cy="387"/>
              <a:chOff x="3552" y="1920"/>
              <a:chExt cx="1442" cy="387"/>
            </a:xfrm>
          </p:grpSpPr>
          <p:sp>
            <p:nvSpPr>
              <p:cNvPr id="21" name="Text Box 19">
                <a:extLst>
                  <a:ext uri="{FF2B5EF4-FFF2-40B4-BE49-F238E27FC236}">
                    <a16:creationId xmlns:a16="http://schemas.microsoft.com/office/drawing/2014/main" id="{667051E9-468C-4F24-BFD7-48AABC73E617}"/>
                  </a:ext>
                </a:extLst>
              </p:cNvPr>
              <p:cNvSpPr txBox="1">
                <a:spLocks noChangeArrowheads="1"/>
              </p:cNvSpPr>
              <p:nvPr/>
            </p:nvSpPr>
            <p:spPr bwMode="auto">
              <a:xfrm>
                <a:off x="3794" y="2016"/>
                <a:ext cx="120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a:solidFill>
                      <a:schemeClr val="accent2"/>
                    </a:solidFill>
                    <a:latin typeface="Consolas" panose="020B0609020204030204" pitchFamily="49" charset="0"/>
                  </a:rPr>
                  <a:t>front = 5</a:t>
                </a:r>
              </a:p>
            </p:txBody>
          </p:sp>
          <p:sp>
            <p:nvSpPr>
              <p:cNvPr id="22" name="Freeform 20">
                <a:extLst>
                  <a:ext uri="{FF2B5EF4-FFF2-40B4-BE49-F238E27FC236}">
                    <a16:creationId xmlns:a16="http://schemas.microsoft.com/office/drawing/2014/main" id="{A224E6C9-6C46-4F1D-9489-E2783BF48D59}"/>
                  </a:ext>
                </a:extLst>
              </p:cNvPr>
              <p:cNvSpPr>
                <a:spLocks/>
              </p:cNvSpPr>
              <p:nvPr/>
            </p:nvSpPr>
            <p:spPr bwMode="auto">
              <a:xfrm>
                <a:off x="3552" y="1920"/>
                <a:ext cx="242" cy="242"/>
              </a:xfrm>
              <a:custGeom>
                <a:avLst/>
                <a:gdLst>
                  <a:gd name="T0" fmla="*/ 248 w 240"/>
                  <a:gd name="T1" fmla="*/ 248 h 240"/>
                  <a:gd name="T2" fmla="*/ 48 w 240"/>
                  <a:gd name="T3" fmla="*/ 200 h 240"/>
                  <a:gd name="T4" fmla="*/ 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240" y="240"/>
                    </a:moveTo>
                    <a:cubicBezTo>
                      <a:pt x="164" y="236"/>
                      <a:pt x="88" y="232"/>
                      <a:pt x="48" y="192"/>
                    </a:cubicBezTo>
                    <a:cubicBezTo>
                      <a:pt x="8" y="152"/>
                      <a:pt x="4" y="76"/>
                      <a:pt x="0" y="0"/>
                    </a:cubicBezTo>
                  </a:path>
                </a:pathLst>
              </a:custGeom>
              <a:noFill/>
              <a:ln w="19050"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 name="Text Box 38">
              <a:extLst>
                <a:ext uri="{FF2B5EF4-FFF2-40B4-BE49-F238E27FC236}">
                  <a16:creationId xmlns:a16="http://schemas.microsoft.com/office/drawing/2014/main" id="{E773D187-79F9-4065-A97C-BAF1D78B7326}"/>
                </a:ext>
              </a:extLst>
            </p:cNvPr>
            <p:cNvSpPr txBox="1">
              <a:spLocks noChangeArrowheads="1"/>
            </p:cNvSpPr>
            <p:nvPr/>
          </p:nvSpPr>
          <p:spPr bwMode="auto">
            <a:xfrm>
              <a:off x="912" y="2016"/>
              <a:ext cx="14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a:solidFill>
                    <a:schemeClr val="accent2"/>
                  </a:solidFill>
                  <a:latin typeface="Consolas" panose="020B0609020204030204" pitchFamily="49" charset="0"/>
                </a:rPr>
                <a:t>count = 8</a:t>
              </a:r>
            </a:p>
          </p:txBody>
        </p:sp>
      </p:grpSp>
      <p:sp>
        <p:nvSpPr>
          <p:cNvPr id="43" name="Rectangle 27">
            <a:extLst>
              <a:ext uri="{FF2B5EF4-FFF2-40B4-BE49-F238E27FC236}">
                <a16:creationId xmlns:a16="http://schemas.microsoft.com/office/drawing/2014/main" id="{77647967-6A3D-4652-92BC-2A0BED1F4C00}"/>
              </a:ext>
            </a:extLst>
          </p:cNvPr>
          <p:cNvSpPr txBox="1">
            <a:spLocks noChangeArrowheads="1"/>
          </p:cNvSpPr>
          <p:nvPr/>
        </p:nvSpPr>
        <p:spPr>
          <a:xfrm>
            <a:off x="247651" y="3431943"/>
            <a:ext cx="8820149" cy="3354619"/>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altLang="en-US" sz="2400" dirty="0"/>
              <a:t>Dequeue(Q) : </a:t>
            </a:r>
            <a:r>
              <a:rPr lang="en-US" altLang="en-US" sz="2400" dirty="0">
                <a:solidFill>
                  <a:schemeClr val="accent2"/>
                </a:solidFill>
                <a:latin typeface="Consolas" panose="020B0609020204030204" pitchFamily="49" charset="0"/>
              </a:rPr>
              <a:t>if (count == 0) return ‘queue is                     empty’;</a:t>
            </a:r>
          </a:p>
          <a:p>
            <a:pPr marL="0" indent="0" eaLnBrk="1" hangingPunct="1">
              <a:buNone/>
            </a:pPr>
            <a:r>
              <a:rPr lang="en-US" altLang="en-US" sz="2400" dirty="0">
                <a:solidFill>
                  <a:schemeClr val="accent2"/>
                </a:solidFill>
                <a:latin typeface="Consolas" panose="020B0609020204030204" pitchFamily="49" charset="0"/>
              </a:rPr>
              <a:t>           else Dequeue Q[front]; front = (front + 1) % n; count--;</a:t>
            </a:r>
            <a:endParaRPr lang="en-US" altLang="en-US" sz="1600" dirty="0">
              <a:solidFill>
                <a:schemeClr val="accent2"/>
              </a:solidFill>
              <a:latin typeface="Consolas" panose="020B0609020204030204" pitchFamily="49" charset="0"/>
            </a:endParaRPr>
          </a:p>
          <a:p>
            <a:pPr eaLnBrk="1" hangingPunct="1"/>
            <a:r>
              <a:rPr lang="en-US" altLang="en-US" sz="2400" dirty="0"/>
              <a:t>Enqueue(</a:t>
            </a:r>
            <a:r>
              <a:rPr lang="en-US" altLang="en-US" sz="2400" dirty="0" err="1"/>
              <a:t>Q,x</a:t>
            </a:r>
            <a:r>
              <a:rPr lang="en-US" altLang="en-US" sz="2400" dirty="0"/>
              <a:t>): </a:t>
            </a:r>
            <a:r>
              <a:rPr lang="en-US" altLang="en-US" sz="2400" dirty="0">
                <a:solidFill>
                  <a:schemeClr val="accent2"/>
                </a:solidFill>
                <a:latin typeface="Consolas" panose="020B0609020204030204" pitchFamily="49" charset="0"/>
              </a:rPr>
              <a:t>if (count == n) return ‘queue is full’;</a:t>
            </a:r>
          </a:p>
          <a:p>
            <a:pPr marL="0" indent="0" eaLnBrk="1" hangingPunct="1">
              <a:buNone/>
            </a:pPr>
            <a:r>
              <a:rPr lang="en-US" altLang="en-US" sz="2400" dirty="0">
                <a:solidFill>
                  <a:schemeClr val="accent2"/>
                </a:solidFill>
                <a:latin typeface="Consolas" panose="020B0609020204030204" pitchFamily="49" charset="0"/>
              </a:rPr>
              <a:t>               else rear = (rear + 1) % n; Q[rear] = x; count++;</a:t>
            </a:r>
          </a:p>
        </p:txBody>
      </p:sp>
    </p:spTree>
    <p:extLst>
      <p:ext uri="{BB962C8B-B14F-4D97-AF65-F5344CB8AC3E}">
        <p14:creationId xmlns:p14="http://schemas.microsoft.com/office/powerpoint/2010/main" val="287003301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F186-E7E6-47EA-A10C-A2C2804EC94C}"/>
              </a:ext>
            </a:extLst>
          </p:cNvPr>
          <p:cNvSpPr>
            <a:spLocks noGrp="1"/>
          </p:cNvSpPr>
          <p:nvPr>
            <p:ph type="title"/>
          </p:nvPr>
        </p:nvSpPr>
        <p:spPr/>
        <p:txBody>
          <a:bodyPr/>
          <a:lstStyle/>
          <a:p>
            <a:r>
              <a:rPr lang="en-US" dirty="0"/>
              <a:t>Implementation of solution 2:</a:t>
            </a:r>
          </a:p>
        </p:txBody>
      </p:sp>
      <p:sp>
        <p:nvSpPr>
          <p:cNvPr id="4" name="Slide Number Placeholder 3">
            <a:extLst>
              <a:ext uri="{FF2B5EF4-FFF2-40B4-BE49-F238E27FC236}">
                <a16:creationId xmlns:a16="http://schemas.microsoft.com/office/drawing/2014/main" id="{FCDD7CCE-3F1E-4B25-987C-D0C0C50EC8A0}"/>
              </a:ext>
            </a:extLst>
          </p:cNvPr>
          <p:cNvSpPr>
            <a:spLocks noGrp="1"/>
          </p:cNvSpPr>
          <p:nvPr>
            <p:ph type="sldNum" sz="quarter" idx="12"/>
          </p:nvPr>
        </p:nvSpPr>
        <p:spPr/>
        <p:txBody>
          <a:bodyPr/>
          <a:lstStyle/>
          <a:p>
            <a:pPr>
              <a:defRPr/>
            </a:pPr>
            <a:fld id="{519C8756-3B26-4146-A7C7-24F682EEB786}" type="slidenum">
              <a:rPr lang="en-US" smtClean="0"/>
              <a:pPr>
                <a:defRPr/>
              </a:pPr>
              <a:t>176</a:t>
            </a:fld>
            <a:endParaRPr lang="en-US"/>
          </a:p>
        </p:txBody>
      </p:sp>
      <p:sp>
        <p:nvSpPr>
          <p:cNvPr id="25" name="Rectangle 4">
            <a:extLst>
              <a:ext uri="{FF2B5EF4-FFF2-40B4-BE49-F238E27FC236}">
                <a16:creationId xmlns:a16="http://schemas.microsoft.com/office/drawing/2014/main" id="{102C9CFB-23C3-4305-A74F-F276785A26FF}"/>
              </a:ext>
            </a:extLst>
          </p:cNvPr>
          <p:cNvSpPr txBox="1">
            <a:spLocks noChangeArrowheads="1"/>
          </p:cNvSpPr>
          <p:nvPr/>
        </p:nvSpPr>
        <p:spPr>
          <a:xfrm>
            <a:off x="457200" y="910431"/>
            <a:ext cx="8574088" cy="113506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altLang="en-US" sz="2400" b="1" dirty="0"/>
              <a:t>Solution 2:</a:t>
            </a:r>
            <a:r>
              <a:rPr lang="en-US" altLang="en-US" sz="2400" dirty="0"/>
              <a:t> the front pointer always point to the gap entry in the array</a:t>
            </a:r>
          </a:p>
        </p:txBody>
      </p:sp>
      <p:grpSp>
        <p:nvGrpSpPr>
          <p:cNvPr id="6" name="Group 5">
            <a:extLst>
              <a:ext uri="{FF2B5EF4-FFF2-40B4-BE49-F238E27FC236}">
                <a16:creationId xmlns:a16="http://schemas.microsoft.com/office/drawing/2014/main" id="{275D2ABF-A7E2-4D52-8785-48CC1BE56277}"/>
              </a:ext>
            </a:extLst>
          </p:cNvPr>
          <p:cNvGrpSpPr/>
          <p:nvPr/>
        </p:nvGrpSpPr>
        <p:grpSpPr>
          <a:xfrm>
            <a:off x="914400" y="1686090"/>
            <a:ext cx="6208713" cy="1677194"/>
            <a:chOff x="914400" y="1981200"/>
            <a:chExt cx="6208713" cy="1677194"/>
          </a:xfrm>
        </p:grpSpPr>
        <p:grpSp>
          <p:nvGrpSpPr>
            <p:cNvPr id="3" name="Group 2">
              <a:extLst>
                <a:ext uri="{FF2B5EF4-FFF2-40B4-BE49-F238E27FC236}">
                  <a16:creationId xmlns:a16="http://schemas.microsoft.com/office/drawing/2014/main" id="{DDAA1EE2-2D34-4AD5-A1FA-68ECA8C2AB6F}"/>
                </a:ext>
              </a:extLst>
            </p:cNvPr>
            <p:cNvGrpSpPr/>
            <p:nvPr/>
          </p:nvGrpSpPr>
          <p:grpSpPr>
            <a:xfrm>
              <a:off x="914400" y="1981200"/>
              <a:ext cx="6208713" cy="990600"/>
              <a:chOff x="914400" y="1981200"/>
              <a:chExt cx="6208713" cy="990600"/>
            </a:xfrm>
          </p:grpSpPr>
          <p:sp>
            <p:nvSpPr>
              <p:cNvPr id="27" name="Rectangle 42">
                <a:extLst>
                  <a:ext uri="{FF2B5EF4-FFF2-40B4-BE49-F238E27FC236}">
                    <a16:creationId xmlns:a16="http://schemas.microsoft.com/office/drawing/2014/main" id="{E3C0E7E0-4296-4741-BDDA-BC3015397EE2}"/>
                  </a:ext>
                </a:extLst>
              </p:cNvPr>
              <p:cNvSpPr>
                <a:spLocks noChangeArrowheads="1"/>
              </p:cNvSpPr>
              <p:nvPr/>
            </p:nvSpPr>
            <p:spPr bwMode="auto">
              <a:xfrm>
                <a:off x="1581150" y="2362200"/>
                <a:ext cx="684213" cy="609600"/>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44</a:t>
                </a:r>
              </a:p>
            </p:txBody>
          </p:sp>
          <p:sp>
            <p:nvSpPr>
              <p:cNvPr id="28" name="Rectangle 43">
                <a:extLst>
                  <a:ext uri="{FF2B5EF4-FFF2-40B4-BE49-F238E27FC236}">
                    <a16:creationId xmlns:a16="http://schemas.microsoft.com/office/drawing/2014/main" id="{93CE7192-7D75-4664-A5D6-BE29AA70A954}"/>
                  </a:ext>
                </a:extLst>
              </p:cNvPr>
              <p:cNvSpPr>
                <a:spLocks noChangeArrowheads="1"/>
              </p:cNvSpPr>
              <p:nvPr/>
            </p:nvSpPr>
            <p:spPr bwMode="auto">
              <a:xfrm>
                <a:off x="2266950" y="2362200"/>
                <a:ext cx="684213" cy="609600"/>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55</a:t>
                </a:r>
              </a:p>
            </p:txBody>
          </p:sp>
          <p:sp>
            <p:nvSpPr>
              <p:cNvPr id="29" name="Rectangle 44">
                <a:extLst>
                  <a:ext uri="{FF2B5EF4-FFF2-40B4-BE49-F238E27FC236}">
                    <a16:creationId xmlns:a16="http://schemas.microsoft.com/office/drawing/2014/main" id="{76F7E2FB-975D-419A-89AF-A2E22F9C3F27}"/>
                  </a:ext>
                </a:extLst>
              </p:cNvPr>
              <p:cNvSpPr>
                <a:spLocks noChangeArrowheads="1"/>
              </p:cNvSpPr>
              <p:nvPr/>
            </p:nvSpPr>
            <p:spPr bwMode="auto">
              <a:xfrm>
                <a:off x="2952750" y="2362200"/>
                <a:ext cx="684213" cy="609600"/>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66</a:t>
                </a:r>
              </a:p>
            </p:txBody>
          </p:sp>
          <p:sp>
            <p:nvSpPr>
              <p:cNvPr id="30" name="Rectangle 45">
                <a:extLst>
                  <a:ext uri="{FF2B5EF4-FFF2-40B4-BE49-F238E27FC236}">
                    <a16:creationId xmlns:a16="http://schemas.microsoft.com/office/drawing/2014/main" id="{292B8C00-E49A-4C1F-B876-0F3CFE830254}"/>
                  </a:ext>
                </a:extLst>
              </p:cNvPr>
              <p:cNvSpPr>
                <a:spLocks noChangeArrowheads="1"/>
              </p:cNvSpPr>
              <p:nvPr/>
            </p:nvSpPr>
            <p:spPr bwMode="auto">
              <a:xfrm>
                <a:off x="3638550" y="2362200"/>
                <a:ext cx="684213" cy="609600"/>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77</a:t>
                </a:r>
              </a:p>
            </p:txBody>
          </p:sp>
          <p:sp>
            <p:nvSpPr>
              <p:cNvPr id="31" name="Rectangle 46">
                <a:extLst>
                  <a:ext uri="{FF2B5EF4-FFF2-40B4-BE49-F238E27FC236}">
                    <a16:creationId xmlns:a16="http://schemas.microsoft.com/office/drawing/2014/main" id="{9BAE4513-8D98-4AB7-92C2-CFC2976888B4}"/>
                  </a:ext>
                </a:extLst>
              </p:cNvPr>
              <p:cNvSpPr>
                <a:spLocks noChangeArrowheads="1"/>
              </p:cNvSpPr>
              <p:nvPr/>
            </p:nvSpPr>
            <p:spPr bwMode="auto">
              <a:xfrm>
                <a:off x="4324350" y="2362200"/>
                <a:ext cx="684213" cy="609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endParaRPr lang="en-US" altLang="en-US">
                  <a:latin typeface="Consolas" panose="020B0609020204030204" pitchFamily="49" charset="0"/>
                </a:endParaRPr>
              </a:p>
            </p:txBody>
          </p:sp>
          <p:sp>
            <p:nvSpPr>
              <p:cNvPr id="32" name="Rectangle 47">
                <a:extLst>
                  <a:ext uri="{FF2B5EF4-FFF2-40B4-BE49-F238E27FC236}">
                    <a16:creationId xmlns:a16="http://schemas.microsoft.com/office/drawing/2014/main" id="{3C484B64-E20F-40B4-A0B2-38E3BB1DAE10}"/>
                  </a:ext>
                </a:extLst>
              </p:cNvPr>
              <p:cNvSpPr>
                <a:spLocks noChangeArrowheads="1"/>
              </p:cNvSpPr>
              <p:nvPr/>
            </p:nvSpPr>
            <p:spPr bwMode="auto">
              <a:xfrm>
                <a:off x="5010150" y="2362200"/>
                <a:ext cx="684213" cy="609600"/>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11</a:t>
                </a:r>
              </a:p>
            </p:txBody>
          </p:sp>
          <p:sp>
            <p:nvSpPr>
              <p:cNvPr id="33" name="Rectangle 48">
                <a:extLst>
                  <a:ext uri="{FF2B5EF4-FFF2-40B4-BE49-F238E27FC236}">
                    <a16:creationId xmlns:a16="http://schemas.microsoft.com/office/drawing/2014/main" id="{B1DAF40B-E964-4E00-B771-9D15D0836C8D}"/>
                  </a:ext>
                </a:extLst>
              </p:cNvPr>
              <p:cNvSpPr>
                <a:spLocks noChangeArrowheads="1"/>
              </p:cNvSpPr>
              <p:nvPr/>
            </p:nvSpPr>
            <p:spPr bwMode="auto">
              <a:xfrm>
                <a:off x="5695950" y="2362200"/>
                <a:ext cx="684213" cy="609600"/>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a:latin typeface="Consolas" panose="020B0609020204030204" pitchFamily="49" charset="0"/>
                  </a:rPr>
                  <a:t>22</a:t>
                </a:r>
              </a:p>
            </p:txBody>
          </p:sp>
          <p:sp>
            <p:nvSpPr>
              <p:cNvPr id="34" name="Rectangle 49">
                <a:extLst>
                  <a:ext uri="{FF2B5EF4-FFF2-40B4-BE49-F238E27FC236}">
                    <a16:creationId xmlns:a16="http://schemas.microsoft.com/office/drawing/2014/main" id="{C6BB8BA9-661D-449A-A053-70B3521F6614}"/>
                  </a:ext>
                </a:extLst>
              </p:cNvPr>
              <p:cNvSpPr>
                <a:spLocks noChangeArrowheads="1"/>
              </p:cNvSpPr>
              <p:nvPr/>
            </p:nvSpPr>
            <p:spPr bwMode="auto">
              <a:xfrm>
                <a:off x="6381750" y="2362200"/>
                <a:ext cx="684213" cy="609600"/>
              </a:xfrm>
              <a:prstGeom prst="rect">
                <a:avLst/>
              </a:prstGeom>
              <a:solidFill>
                <a:srgbClr val="FFFF99"/>
              </a:solidFill>
              <a:ln w="19050">
                <a:solidFill>
                  <a:schemeClr val="tx1"/>
                </a:solid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dirty="0">
                    <a:latin typeface="Consolas" panose="020B0609020204030204" pitchFamily="49" charset="0"/>
                  </a:rPr>
                  <a:t>33</a:t>
                </a:r>
              </a:p>
            </p:txBody>
          </p:sp>
          <p:sp>
            <p:nvSpPr>
              <p:cNvPr id="35" name="Text Box 50">
                <a:extLst>
                  <a:ext uri="{FF2B5EF4-FFF2-40B4-BE49-F238E27FC236}">
                    <a16:creationId xmlns:a16="http://schemas.microsoft.com/office/drawing/2014/main" id="{7367E8AB-316F-4B75-BD81-B2D2CD4D61E5}"/>
                  </a:ext>
                </a:extLst>
              </p:cNvPr>
              <p:cNvSpPr txBox="1">
                <a:spLocks noChangeArrowheads="1"/>
              </p:cNvSpPr>
              <p:nvPr/>
            </p:nvSpPr>
            <p:spPr bwMode="auto">
              <a:xfrm>
                <a:off x="1809750" y="1981200"/>
                <a:ext cx="5313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sz="2000">
                    <a:latin typeface="Consolas" panose="020B0609020204030204" pitchFamily="49" charset="0"/>
                  </a:rPr>
                  <a:t>0   1    2    3    4    5    6    7</a:t>
                </a:r>
                <a:endParaRPr lang="en-US" altLang="en-US" sz="2000">
                  <a:latin typeface="Times New Roman" panose="02020603050405020304" pitchFamily="18" charset="0"/>
                </a:endParaRPr>
              </a:p>
            </p:txBody>
          </p:sp>
          <p:sp>
            <p:nvSpPr>
              <p:cNvPr id="36" name="Text Box 51">
                <a:extLst>
                  <a:ext uri="{FF2B5EF4-FFF2-40B4-BE49-F238E27FC236}">
                    <a16:creationId xmlns:a16="http://schemas.microsoft.com/office/drawing/2014/main" id="{58205B6D-2BAF-487F-BE67-156398E4621B}"/>
                  </a:ext>
                </a:extLst>
              </p:cNvPr>
              <p:cNvSpPr txBox="1">
                <a:spLocks noChangeArrowheads="1"/>
              </p:cNvSpPr>
              <p:nvPr/>
            </p:nvSpPr>
            <p:spPr bwMode="auto">
              <a:xfrm>
                <a:off x="914400" y="2381250"/>
                <a:ext cx="523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dirty="0">
                    <a:solidFill>
                      <a:schemeClr val="accent2"/>
                    </a:solidFill>
                    <a:latin typeface="Consolas" panose="020B0609020204030204" pitchFamily="49" charset="0"/>
                  </a:rPr>
                  <a:t>Q:</a:t>
                </a:r>
              </a:p>
            </p:txBody>
          </p:sp>
        </p:grpSp>
        <p:grpSp>
          <p:nvGrpSpPr>
            <p:cNvPr id="37" name="Group 52">
              <a:extLst>
                <a:ext uri="{FF2B5EF4-FFF2-40B4-BE49-F238E27FC236}">
                  <a16:creationId xmlns:a16="http://schemas.microsoft.com/office/drawing/2014/main" id="{4465DE8A-DD76-470D-A968-152748AB257A}"/>
                </a:ext>
              </a:extLst>
            </p:cNvPr>
            <p:cNvGrpSpPr>
              <a:grpSpLocks/>
            </p:cNvGrpSpPr>
            <p:nvPr/>
          </p:nvGrpSpPr>
          <p:grpSpPr bwMode="auto">
            <a:xfrm>
              <a:off x="2093913" y="3049588"/>
              <a:ext cx="1824038" cy="608013"/>
              <a:chOff x="2499" y="2785"/>
              <a:chExt cx="1149" cy="383"/>
            </a:xfrm>
          </p:grpSpPr>
          <p:sp>
            <p:nvSpPr>
              <p:cNvPr id="41" name="Text Box 53">
                <a:extLst>
                  <a:ext uri="{FF2B5EF4-FFF2-40B4-BE49-F238E27FC236}">
                    <a16:creationId xmlns:a16="http://schemas.microsoft.com/office/drawing/2014/main" id="{2EE2FD2A-A42B-4DD5-B72C-139211522247}"/>
                  </a:ext>
                </a:extLst>
              </p:cNvPr>
              <p:cNvSpPr txBox="1">
                <a:spLocks noChangeArrowheads="1"/>
              </p:cNvSpPr>
              <p:nvPr/>
            </p:nvSpPr>
            <p:spPr bwMode="auto">
              <a:xfrm>
                <a:off x="2499" y="2880"/>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a:solidFill>
                      <a:schemeClr val="accent2"/>
                    </a:solidFill>
                    <a:latin typeface="Consolas" panose="020B0609020204030204" pitchFamily="49" charset="0"/>
                  </a:rPr>
                  <a:t>rear = 3</a:t>
                </a:r>
              </a:p>
            </p:txBody>
          </p:sp>
          <p:sp>
            <p:nvSpPr>
              <p:cNvPr id="42" name="Freeform 54">
                <a:extLst>
                  <a:ext uri="{FF2B5EF4-FFF2-40B4-BE49-F238E27FC236}">
                    <a16:creationId xmlns:a16="http://schemas.microsoft.com/office/drawing/2014/main" id="{F6E8395D-2164-4FB1-A3B4-29F79DAC8D33}"/>
                  </a:ext>
                </a:extLst>
              </p:cNvPr>
              <p:cNvSpPr>
                <a:spLocks/>
              </p:cNvSpPr>
              <p:nvPr/>
            </p:nvSpPr>
            <p:spPr bwMode="auto">
              <a:xfrm flipH="1">
                <a:off x="3406" y="2785"/>
                <a:ext cx="242" cy="242"/>
              </a:xfrm>
              <a:custGeom>
                <a:avLst/>
                <a:gdLst>
                  <a:gd name="T0" fmla="*/ 248 w 240"/>
                  <a:gd name="T1" fmla="*/ 248 h 240"/>
                  <a:gd name="T2" fmla="*/ 48 w 240"/>
                  <a:gd name="T3" fmla="*/ 200 h 240"/>
                  <a:gd name="T4" fmla="*/ 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240" y="240"/>
                    </a:moveTo>
                    <a:cubicBezTo>
                      <a:pt x="164" y="236"/>
                      <a:pt x="88" y="232"/>
                      <a:pt x="48" y="192"/>
                    </a:cubicBezTo>
                    <a:cubicBezTo>
                      <a:pt x="8" y="152"/>
                      <a:pt x="4" y="76"/>
                      <a:pt x="0" y="0"/>
                    </a:cubicBezTo>
                  </a:path>
                </a:pathLst>
              </a:custGeom>
              <a:noFill/>
              <a:ln w="19050"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 name="Group 59">
              <a:extLst>
                <a:ext uri="{FF2B5EF4-FFF2-40B4-BE49-F238E27FC236}">
                  <a16:creationId xmlns:a16="http://schemas.microsoft.com/office/drawing/2014/main" id="{952F9C12-F5F0-4AC7-ABD8-AD7556724AD6}"/>
                </a:ext>
              </a:extLst>
            </p:cNvPr>
            <p:cNvGrpSpPr>
              <a:grpSpLocks/>
            </p:cNvGrpSpPr>
            <p:nvPr/>
          </p:nvGrpSpPr>
          <p:grpSpPr bwMode="auto">
            <a:xfrm>
              <a:off x="4676813" y="3044031"/>
              <a:ext cx="2212975" cy="614363"/>
              <a:chOff x="3504" y="3648"/>
              <a:chExt cx="1394" cy="387"/>
            </a:xfrm>
          </p:grpSpPr>
          <p:sp>
            <p:nvSpPr>
              <p:cNvPr id="39" name="Text Box 55">
                <a:extLst>
                  <a:ext uri="{FF2B5EF4-FFF2-40B4-BE49-F238E27FC236}">
                    <a16:creationId xmlns:a16="http://schemas.microsoft.com/office/drawing/2014/main" id="{C2C08126-65F3-4BDC-AF80-9620256BD88F}"/>
                  </a:ext>
                </a:extLst>
              </p:cNvPr>
              <p:cNvSpPr txBox="1">
                <a:spLocks noChangeArrowheads="1"/>
              </p:cNvSpPr>
              <p:nvPr/>
            </p:nvSpPr>
            <p:spPr bwMode="auto">
              <a:xfrm>
                <a:off x="3746" y="3744"/>
                <a:ext cx="115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r>
                  <a:rPr lang="en-US" altLang="en-US" dirty="0">
                    <a:solidFill>
                      <a:schemeClr val="accent2"/>
                    </a:solidFill>
                    <a:latin typeface="Consolas" panose="020B0609020204030204" pitchFamily="49" charset="0"/>
                  </a:rPr>
                  <a:t>front </a:t>
                </a:r>
                <a:r>
                  <a:rPr lang="en-US" altLang="en-US">
                    <a:solidFill>
                      <a:schemeClr val="accent2"/>
                    </a:solidFill>
                    <a:latin typeface="Consolas" panose="020B0609020204030204" pitchFamily="49" charset="0"/>
                  </a:rPr>
                  <a:t>= 4</a:t>
                </a:r>
                <a:endParaRPr lang="en-US" altLang="en-US" dirty="0">
                  <a:solidFill>
                    <a:schemeClr val="accent2"/>
                  </a:solidFill>
                  <a:latin typeface="Consolas" panose="020B0609020204030204" pitchFamily="49" charset="0"/>
                </a:endParaRPr>
              </a:p>
            </p:txBody>
          </p:sp>
          <p:sp>
            <p:nvSpPr>
              <p:cNvPr id="40" name="Freeform 56">
                <a:extLst>
                  <a:ext uri="{FF2B5EF4-FFF2-40B4-BE49-F238E27FC236}">
                    <a16:creationId xmlns:a16="http://schemas.microsoft.com/office/drawing/2014/main" id="{92A8E21B-654F-405C-804E-73A46FCAF831}"/>
                  </a:ext>
                </a:extLst>
              </p:cNvPr>
              <p:cNvSpPr>
                <a:spLocks/>
              </p:cNvSpPr>
              <p:nvPr/>
            </p:nvSpPr>
            <p:spPr bwMode="auto">
              <a:xfrm>
                <a:off x="3504" y="3648"/>
                <a:ext cx="242" cy="242"/>
              </a:xfrm>
              <a:custGeom>
                <a:avLst/>
                <a:gdLst>
                  <a:gd name="T0" fmla="*/ 248 w 240"/>
                  <a:gd name="T1" fmla="*/ 248 h 240"/>
                  <a:gd name="T2" fmla="*/ 48 w 240"/>
                  <a:gd name="T3" fmla="*/ 200 h 240"/>
                  <a:gd name="T4" fmla="*/ 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240" y="240"/>
                    </a:moveTo>
                    <a:cubicBezTo>
                      <a:pt x="164" y="236"/>
                      <a:pt x="88" y="232"/>
                      <a:pt x="48" y="192"/>
                    </a:cubicBezTo>
                    <a:cubicBezTo>
                      <a:pt x="8" y="152"/>
                      <a:pt x="4" y="76"/>
                      <a:pt x="0" y="0"/>
                    </a:cubicBezTo>
                  </a:path>
                </a:pathLst>
              </a:custGeom>
              <a:noFill/>
              <a:ln w="19050"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44" name="Rectangle 27">
            <a:extLst>
              <a:ext uri="{FF2B5EF4-FFF2-40B4-BE49-F238E27FC236}">
                <a16:creationId xmlns:a16="http://schemas.microsoft.com/office/drawing/2014/main" id="{5AB037B2-1AE7-41AD-A1EA-F371CF9A4F91}"/>
              </a:ext>
            </a:extLst>
          </p:cNvPr>
          <p:cNvSpPr txBox="1">
            <a:spLocks noChangeArrowheads="1"/>
          </p:cNvSpPr>
          <p:nvPr/>
        </p:nvSpPr>
        <p:spPr>
          <a:xfrm>
            <a:off x="228600" y="3384614"/>
            <a:ext cx="8686800" cy="2957744"/>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altLang="en-US" sz="2400" dirty="0"/>
              <a:t>Dequeue(Q) : </a:t>
            </a:r>
            <a:r>
              <a:rPr lang="en-US" altLang="en-US" sz="2400" dirty="0">
                <a:solidFill>
                  <a:schemeClr val="accent2"/>
                </a:solidFill>
                <a:latin typeface="Consolas" panose="020B0609020204030204" pitchFamily="49" charset="0"/>
              </a:rPr>
              <a:t>if (rear == front) return ‘queue is                     empty’;</a:t>
            </a:r>
          </a:p>
          <a:p>
            <a:pPr marL="0" indent="0" eaLnBrk="1" hangingPunct="1">
              <a:buNone/>
            </a:pPr>
            <a:r>
              <a:rPr lang="en-US" altLang="en-US" sz="2400" dirty="0">
                <a:solidFill>
                  <a:schemeClr val="accent2"/>
                </a:solidFill>
                <a:latin typeface="Consolas" panose="020B0609020204030204" pitchFamily="49" charset="0"/>
              </a:rPr>
              <a:t>           else front = (front + 1) % n; Dequeue Q[front];</a:t>
            </a:r>
            <a:endParaRPr lang="en-US" altLang="en-US" sz="1600" dirty="0">
              <a:solidFill>
                <a:schemeClr val="accent2"/>
              </a:solidFill>
              <a:latin typeface="Consolas" panose="020B0609020204030204" pitchFamily="49" charset="0"/>
            </a:endParaRPr>
          </a:p>
          <a:p>
            <a:pPr eaLnBrk="1" hangingPunct="1"/>
            <a:r>
              <a:rPr lang="en-US" altLang="en-US" sz="2400" dirty="0"/>
              <a:t>Enqueue(</a:t>
            </a:r>
            <a:r>
              <a:rPr lang="en-US" altLang="en-US" sz="2400" dirty="0" err="1"/>
              <a:t>Q,x</a:t>
            </a:r>
            <a:r>
              <a:rPr lang="en-US" altLang="en-US" sz="2400" dirty="0"/>
              <a:t>): </a:t>
            </a:r>
            <a:r>
              <a:rPr lang="en-US" altLang="en-US" sz="2400" dirty="0">
                <a:solidFill>
                  <a:schemeClr val="accent2"/>
                </a:solidFill>
                <a:latin typeface="Consolas" panose="020B0609020204030204" pitchFamily="49" charset="0"/>
              </a:rPr>
              <a:t>if (rear+1 == front) return ‘queue is full’;</a:t>
            </a:r>
          </a:p>
          <a:p>
            <a:pPr marL="0" indent="0" eaLnBrk="1" hangingPunct="1">
              <a:buNone/>
            </a:pPr>
            <a:r>
              <a:rPr lang="en-US" altLang="en-US" sz="2400" dirty="0">
                <a:solidFill>
                  <a:schemeClr val="accent2"/>
                </a:solidFill>
                <a:latin typeface="Consolas" panose="020B0609020204030204" pitchFamily="49" charset="0"/>
              </a:rPr>
              <a:t>               else rear = (rear + 1) % n; Q[rear] = x; </a:t>
            </a:r>
          </a:p>
        </p:txBody>
      </p:sp>
    </p:spTree>
    <p:extLst>
      <p:ext uri="{BB962C8B-B14F-4D97-AF65-F5344CB8AC3E}">
        <p14:creationId xmlns:p14="http://schemas.microsoft.com/office/powerpoint/2010/main" val="4970989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4287" y="0"/>
            <a:ext cx="9158287" cy="838200"/>
          </a:xfrm>
        </p:spPr>
        <p:txBody>
          <a:bodyPr/>
          <a:lstStyle/>
          <a:p>
            <a:r>
              <a:rPr lang="en-US" altLang="en-US" dirty="0"/>
              <a:t>Implementing a Queue using Array: Examples</a:t>
            </a:r>
          </a:p>
        </p:txBody>
      </p:sp>
      <p:sp>
        <p:nvSpPr>
          <p:cNvPr id="27652" name="Rectangle 3"/>
          <p:cNvSpPr>
            <a:spLocks noGrp="1" noChangeArrowheads="1"/>
          </p:cNvSpPr>
          <p:nvPr>
            <p:ph type="body" idx="1"/>
          </p:nvPr>
        </p:nvSpPr>
        <p:spPr>
          <a:xfrm>
            <a:off x="-14287" y="829734"/>
            <a:ext cx="9144000" cy="447302"/>
          </a:xfrm>
        </p:spPr>
        <p:txBody>
          <a:bodyPr/>
          <a:lstStyle/>
          <a:p>
            <a:r>
              <a:rPr lang="en-US" altLang="en-US" sz="1800" dirty="0">
                <a:latin typeface="Times" panose="02020603050405020304" pitchFamily="18" charset="0"/>
                <a:cs typeface="Times" panose="02020603050405020304" pitchFamily="18" charset="0"/>
              </a:rPr>
              <a:t>Circular queue [“wrap around”]</a:t>
            </a:r>
          </a:p>
          <a:p>
            <a:pPr marL="0" indent="0">
              <a:buNone/>
            </a:pPr>
            <a:r>
              <a:rPr lang="en-US" altLang="en-US" sz="1800" dirty="0">
                <a:latin typeface="Times" panose="02020603050405020304" pitchFamily="18" charset="0"/>
                <a:cs typeface="Times" panose="02020603050405020304" pitchFamily="18" charset="0"/>
              </a:rPr>
              <a:t>Example 1: The array used to represent queue has </a:t>
            </a:r>
            <a:r>
              <a:rPr lang="en-US" altLang="en-US" sz="1800" dirty="0" err="1">
                <a:latin typeface="Times" panose="02020603050405020304" pitchFamily="18" charset="0"/>
                <a:cs typeface="Times" panose="02020603050405020304" pitchFamily="18" charset="0"/>
              </a:rPr>
              <a:t>maxSize</a:t>
            </a:r>
            <a:r>
              <a:rPr lang="en-US" altLang="en-US" sz="1800" dirty="0">
                <a:latin typeface="Times" panose="02020603050405020304" pitchFamily="18" charset="0"/>
                <a:cs typeface="Times" panose="02020603050405020304" pitchFamily="18" charset="0"/>
              </a:rPr>
              <a:t> = 4 </a:t>
            </a:r>
          </a:p>
          <a:p>
            <a:pPr marL="0" indent="0">
              <a:buNone/>
            </a:pPr>
            <a:r>
              <a:rPr lang="en-US" altLang="en-US" sz="1800" dirty="0">
                <a:latin typeface="Times" panose="02020603050405020304" pitchFamily="18" charset="0"/>
                <a:cs typeface="Times" panose="02020603050405020304" pitchFamily="18" charset="0"/>
              </a:rPr>
              <a:t>                initialize:   Q is empty: front = 0; rear = -1; </a:t>
            </a:r>
          </a:p>
          <a:p>
            <a:pPr marL="0" indent="0">
              <a:buNone/>
            </a:pPr>
            <a:r>
              <a:rPr lang="en-US" altLang="en-US" sz="1800" dirty="0">
                <a:latin typeface="Times" panose="02020603050405020304" pitchFamily="18" charset="0"/>
                <a:cs typeface="Times" panose="02020603050405020304" pitchFamily="18" charset="0"/>
              </a:rPr>
              <a:t>                                   </a:t>
            </a:r>
          </a:p>
        </p:txBody>
      </p:sp>
      <p:pic>
        <p:nvPicPr>
          <p:cNvPr id="4" name="Picture 3"/>
          <p:cNvPicPr>
            <a:picLocks noChangeAspect="1"/>
          </p:cNvPicPr>
          <p:nvPr/>
        </p:nvPicPr>
        <p:blipFill>
          <a:blip r:embed="rId2"/>
          <a:stretch>
            <a:fillRect/>
          </a:stretch>
        </p:blipFill>
        <p:spPr>
          <a:xfrm>
            <a:off x="152400" y="2228165"/>
            <a:ext cx="1143000" cy="1167908"/>
          </a:xfrm>
          <a:prstGeom prst="rect">
            <a:avLst/>
          </a:prstGeom>
        </p:spPr>
      </p:pic>
      <p:sp>
        <p:nvSpPr>
          <p:cNvPr id="5" name="TextBox 4"/>
          <p:cNvSpPr txBox="1"/>
          <p:nvPr/>
        </p:nvSpPr>
        <p:spPr>
          <a:xfrm>
            <a:off x="76200" y="1905000"/>
            <a:ext cx="1524000" cy="323165"/>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enqueue</a:t>
            </a:r>
            <a:r>
              <a:rPr lang="en-US" sz="1500" dirty="0">
                <a:latin typeface="Times" panose="02020603050405020304" pitchFamily="18" charset="0"/>
                <a:cs typeface="Times" panose="02020603050405020304" pitchFamily="18" charset="0"/>
              </a:rPr>
              <a:t>(Q,2)</a:t>
            </a:r>
          </a:p>
        </p:txBody>
      </p:sp>
      <p:sp>
        <p:nvSpPr>
          <p:cNvPr id="34" name="TextBox 33"/>
          <p:cNvSpPr txBox="1"/>
          <p:nvPr/>
        </p:nvSpPr>
        <p:spPr>
          <a:xfrm>
            <a:off x="76200" y="3396073"/>
            <a:ext cx="1600200" cy="784830"/>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rear ++;</a:t>
            </a:r>
          </a:p>
          <a:p>
            <a:r>
              <a:rPr lang="en-US" sz="1500" dirty="0">
                <a:latin typeface="Times" panose="02020603050405020304" pitchFamily="18" charset="0"/>
                <a:cs typeface="Times" panose="02020603050405020304" pitchFamily="18" charset="0"/>
              </a:rPr>
              <a:t>Q[rear] = 2;</a:t>
            </a:r>
          </a:p>
          <a:p>
            <a:r>
              <a:rPr lang="en-US" sz="1500" dirty="0">
                <a:latin typeface="Times" panose="02020603050405020304" pitchFamily="18" charset="0"/>
                <a:cs typeface="Times" panose="02020603050405020304" pitchFamily="18" charset="0"/>
              </a:rPr>
              <a:t>Q = (2)</a:t>
            </a:r>
          </a:p>
        </p:txBody>
      </p:sp>
      <p:sp>
        <p:nvSpPr>
          <p:cNvPr id="35" name="TextBox 34"/>
          <p:cNvSpPr txBox="1"/>
          <p:nvPr/>
        </p:nvSpPr>
        <p:spPr>
          <a:xfrm>
            <a:off x="1597515" y="1923365"/>
            <a:ext cx="1524000" cy="323165"/>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enqueue</a:t>
            </a:r>
            <a:r>
              <a:rPr lang="en-US" sz="1500" dirty="0">
                <a:latin typeface="Times" panose="02020603050405020304" pitchFamily="18" charset="0"/>
                <a:cs typeface="Times" panose="02020603050405020304" pitchFamily="18" charset="0"/>
              </a:rPr>
              <a:t>(Q,3)</a:t>
            </a:r>
          </a:p>
        </p:txBody>
      </p:sp>
      <p:pic>
        <p:nvPicPr>
          <p:cNvPr id="7" name="Picture 6"/>
          <p:cNvPicPr>
            <a:picLocks noChangeAspect="1"/>
          </p:cNvPicPr>
          <p:nvPr/>
        </p:nvPicPr>
        <p:blipFill>
          <a:blip r:embed="rId3"/>
          <a:stretch>
            <a:fillRect/>
          </a:stretch>
        </p:blipFill>
        <p:spPr>
          <a:xfrm>
            <a:off x="1673715" y="2228165"/>
            <a:ext cx="974677" cy="1169613"/>
          </a:xfrm>
          <a:prstGeom prst="rect">
            <a:avLst/>
          </a:prstGeom>
        </p:spPr>
      </p:pic>
      <p:sp>
        <p:nvSpPr>
          <p:cNvPr id="38" name="TextBox 37"/>
          <p:cNvSpPr txBox="1"/>
          <p:nvPr/>
        </p:nvSpPr>
        <p:spPr>
          <a:xfrm>
            <a:off x="1600200" y="3396073"/>
            <a:ext cx="1524000" cy="784830"/>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rear++;</a:t>
            </a:r>
          </a:p>
          <a:p>
            <a:r>
              <a:rPr lang="en-US" sz="1500" dirty="0">
                <a:latin typeface="Times" panose="02020603050405020304" pitchFamily="18" charset="0"/>
                <a:cs typeface="Times" panose="02020603050405020304" pitchFamily="18" charset="0"/>
              </a:rPr>
              <a:t>Q[rear] = 3;</a:t>
            </a:r>
          </a:p>
          <a:p>
            <a:r>
              <a:rPr lang="en-US" sz="1500" dirty="0">
                <a:latin typeface="Times" panose="02020603050405020304" pitchFamily="18" charset="0"/>
                <a:cs typeface="Times" panose="02020603050405020304" pitchFamily="18" charset="0"/>
              </a:rPr>
              <a:t>Q = (2, 3)</a:t>
            </a:r>
          </a:p>
        </p:txBody>
      </p:sp>
      <p:pic>
        <p:nvPicPr>
          <p:cNvPr id="9" name="Picture 8"/>
          <p:cNvPicPr>
            <a:picLocks noChangeAspect="1"/>
          </p:cNvPicPr>
          <p:nvPr/>
        </p:nvPicPr>
        <p:blipFill>
          <a:blip r:embed="rId4"/>
          <a:stretch>
            <a:fillRect/>
          </a:stretch>
        </p:blipFill>
        <p:spPr>
          <a:xfrm>
            <a:off x="3103388" y="2235215"/>
            <a:ext cx="977990" cy="1153808"/>
          </a:xfrm>
          <a:prstGeom prst="rect">
            <a:avLst/>
          </a:prstGeom>
        </p:spPr>
      </p:pic>
      <p:sp>
        <p:nvSpPr>
          <p:cNvPr id="41" name="TextBox 40"/>
          <p:cNvSpPr txBox="1"/>
          <p:nvPr/>
        </p:nvSpPr>
        <p:spPr>
          <a:xfrm>
            <a:off x="3048000" y="1923365"/>
            <a:ext cx="1524000" cy="323165"/>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enqueue</a:t>
            </a:r>
            <a:r>
              <a:rPr lang="en-US" sz="1500" dirty="0">
                <a:latin typeface="Times" panose="02020603050405020304" pitchFamily="18" charset="0"/>
                <a:cs typeface="Times" panose="02020603050405020304" pitchFamily="18" charset="0"/>
              </a:rPr>
              <a:t>(Q,5)</a:t>
            </a:r>
          </a:p>
        </p:txBody>
      </p:sp>
      <p:sp>
        <p:nvSpPr>
          <p:cNvPr id="42" name="TextBox 41"/>
          <p:cNvSpPr txBox="1"/>
          <p:nvPr/>
        </p:nvSpPr>
        <p:spPr>
          <a:xfrm>
            <a:off x="3048000" y="3396073"/>
            <a:ext cx="1524000" cy="784830"/>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rear++;</a:t>
            </a:r>
          </a:p>
          <a:p>
            <a:r>
              <a:rPr lang="en-US" sz="1500" dirty="0">
                <a:latin typeface="Times" panose="02020603050405020304" pitchFamily="18" charset="0"/>
                <a:cs typeface="Times" panose="02020603050405020304" pitchFamily="18" charset="0"/>
              </a:rPr>
              <a:t>Q[rear] = 5;</a:t>
            </a:r>
          </a:p>
          <a:p>
            <a:r>
              <a:rPr lang="en-US" sz="1500" dirty="0">
                <a:latin typeface="Times" panose="02020603050405020304" pitchFamily="18" charset="0"/>
                <a:cs typeface="Times" panose="02020603050405020304" pitchFamily="18" charset="0"/>
              </a:rPr>
              <a:t>Q = (2, 3, 5)</a:t>
            </a:r>
          </a:p>
        </p:txBody>
      </p:sp>
      <p:pic>
        <p:nvPicPr>
          <p:cNvPr id="10" name="Picture 9"/>
          <p:cNvPicPr>
            <a:picLocks noChangeAspect="1"/>
          </p:cNvPicPr>
          <p:nvPr/>
        </p:nvPicPr>
        <p:blipFill>
          <a:blip r:embed="rId5"/>
          <a:stretch>
            <a:fillRect/>
          </a:stretch>
        </p:blipFill>
        <p:spPr>
          <a:xfrm>
            <a:off x="4727085" y="2235213"/>
            <a:ext cx="990600" cy="1236157"/>
          </a:xfrm>
          <a:prstGeom prst="rect">
            <a:avLst/>
          </a:prstGeom>
        </p:spPr>
      </p:pic>
      <p:sp>
        <p:nvSpPr>
          <p:cNvPr id="44" name="TextBox 43"/>
          <p:cNvSpPr txBox="1"/>
          <p:nvPr/>
        </p:nvSpPr>
        <p:spPr>
          <a:xfrm>
            <a:off x="4650885" y="1923364"/>
            <a:ext cx="1524000" cy="323165"/>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(Q)</a:t>
            </a:r>
          </a:p>
        </p:txBody>
      </p:sp>
      <p:sp>
        <p:nvSpPr>
          <p:cNvPr id="45" name="TextBox 44"/>
          <p:cNvSpPr txBox="1"/>
          <p:nvPr/>
        </p:nvSpPr>
        <p:spPr>
          <a:xfrm>
            <a:off x="4572000" y="3462033"/>
            <a:ext cx="1585264" cy="784830"/>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 Q[front]</a:t>
            </a:r>
          </a:p>
          <a:p>
            <a:r>
              <a:rPr lang="en-US" sz="1500" dirty="0">
                <a:latin typeface="Times" panose="02020603050405020304" pitchFamily="18" charset="0"/>
                <a:cs typeface="Times" panose="02020603050405020304" pitchFamily="18" charset="0"/>
              </a:rPr>
              <a:t>Q = (3, 5)</a:t>
            </a:r>
          </a:p>
          <a:p>
            <a:r>
              <a:rPr lang="en-US" sz="1500" dirty="0">
                <a:latin typeface="Times" panose="02020603050405020304" pitchFamily="18" charset="0"/>
                <a:cs typeface="Times" panose="02020603050405020304" pitchFamily="18" charset="0"/>
              </a:rPr>
              <a:t>front++;</a:t>
            </a:r>
          </a:p>
        </p:txBody>
      </p:sp>
      <p:pic>
        <p:nvPicPr>
          <p:cNvPr id="12" name="Picture 11"/>
          <p:cNvPicPr>
            <a:picLocks noChangeAspect="1"/>
          </p:cNvPicPr>
          <p:nvPr/>
        </p:nvPicPr>
        <p:blipFill>
          <a:blip r:embed="rId6"/>
          <a:stretch>
            <a:fillRect/>
          </a:stretch>
        </p:blipFill>
        <p:spPr>
          <a:xfrm>
            <a:off x="6324263" y="2240685"/>
            <a:ext cx="1066800" cy="1264254"/>
          </a:xfrm>
          <a:prstGeom prst="rect">
            <a:avLst/>
          </a:prstGeom>
        </p:spPr>
      </p:pic>
      <p:sp>
        <p:nvSpPr>
          <p:cNvPr id="48" name="TextBox 47"/>
          <p:cNvSpPr txBox="1"/>
          <p:nvPr/>
        </p:nvSpPr>
        <p:spPr>
          <a:xfrm>
            <a:off x="6245378" y="1923365"/>
            <a:ext cx="1524000" cy="323165"/>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(Q)</a:t>
            </a:r>
          </a:p>
        </p:txBody>
      </p:sp>
      <p:sp>
        <p:nvSpPr>
          <p:cNvPr id="49" name="TextBox 48"/>
          <p:cNvSpPr txBox="1"/>
          <p:nvPr/>
        </p:nvSpPr>
        <p:spPr>
          <a:xfrm>
            <a:off x="6156370" y="3462033"/>
            <a:ext cx="1749915" cy="815608"/>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 Q[front]</a:t>
            </a:r>
          </a:p>
          <a:p>
            <a:r>
              <a:rPr lang="en-US" sz="1600" dirty="0">
                <a:latin typeface="Times" panose="02020603050405020304" pitchFamily="18" charset="0"/>
                <a:cs typeface="Times" panose="02020603050405020304" pitchFamily="18" charset="0"/>
              </a:rPr>
              <a:t>Q = (5)</a:t>
            </a:r>
          </a:p>
          <a:p>
            <a:r>
              <a:rPr lang="en-US" sz="1500" dirty="0">
                <a:latin typeface="Times" panose="02020603050405020304" pitchFamily="18" charset="0"/>
                <a:cs typeface="Times" panose="02020603050405020304" pitchFamily="18" charset="0"/>
              </a:rPr>
              <a:t>front++;</a:t>
            </a:r>
          </a:p>
        </p:txBody>
      </p:sp>
      <p:pic>
        <p:nvPicPr>
          <p:cNvPr id="14" name="Picture 13"/>
          <p:cNvPicPr>
            <a:picLocks noChangeAspect="1"/>
          </p:cNvPicPr>
          <p:nvPr/>
        </p:nvPicPr>
        <p:blipFill>
          <a:blip r:embed="rId7"/>
          <a:stretch>
            <a:fillRect/>
          </a:stretch>
        </p:blipFill>
        <p:spPr>
          <a:xfrm>
            <a:off x="7808882" y="2239098"/>
            <a:ext cx="1081006" cy="1265841"/>
          </a:xfrm>
          <a:prstGeom prst="rect">
            <a:avLst/>
          </a:prstGeom>
        </p:spPr>
      </p:pic>
      <p:sp>
        <p:nvSpPr>
          <p:cNvPr id="52" name="TextBox 51"/>
          <p:cNvSpPr txBox="1"/>
          <p:nvPr/>
        </p:nvSpPr>
        <p:spPr>
          <a:xfrm>
            <a:off x="7769378" y="1885797"/>
            <a:ext cx="1524000" cy="323165"/>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enqueue</a:t>
            </a:r>
            <a:r>
              <a:rPr lang="en-US" sz="1500" dirty="0">
                <a:latin typeface="Times" panose="02020603050405020304" pitchFamily="18" charset="0"/>
                <a:cs typeface="Times" panose="02020603050405020304" pitchFamily="18" charset="0"/>
              </a:rPr>
              <a:t>(Q,10)</a:t>
            </a:r>
          </a:p>
        </p:txBody>
      </p:sp>
      <p:sp>
        <p:nvSpPr>
          <p:cNvPr id="53" name="TextBox 52"/>
          <p:cNvSpPr txBox="1"/>
          <p:nvPr/>
        </p:nvSpPr>
        <p:spPr>
          <a:xfrm>
            <a:off x="7760149" y="3462033"/>
            <a:ext cx="1524000" cy="784830"/>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rear++;</a:t>
            </a:r>
          </a:p>
          <a:p>
            <a:r>
              <a:rPr lang="en-US" sz="1500" dirty="0">
                <a:latin typeface="Times" panose="02020603050405020304" pitchFamily="18" charset="0"/>
                <a:cs typeface="Times" panose="02020603050405020304" pitchFamily="18" charset="0"/>
              </a:rPr>
              <a:t>Q[rear] = 10;</a:t>
            </a:r>
          </a:p>
          <a:p>
            <a:r>
              <a:rPr lang="en-US" sz="1500" dirty="0">
                <a:latin typeface="Times" panose="02020603050405020304" pitchFamily="18" charset="0"/>
                <a:cs typeface="Times" panose="02020603050405020304" pitchFamily="18" charset="0"/>
              </a:rPr>
              <a:t>Q = (5,10)</a:t>
            </a:r>
          </a:p>
        </p:txBody>
      </p:sp>
      <p:pic>
        <p:nvPicPr>
          <p:cNvPr id="16" name="Picture 15"/>
          <p:cNvPicPr>
            <a:picLocks noChangeAspect="1"/>
          </p:cNvPicPr>
          <p:nvPr/>
        </p:nvPicPr>
        <p:blipFill>
          <a:blip r:embed="rId8"/>
          <a:stretch>
            <a:fillRect/>
          </a:stretch>
        </p:blipFill>
        <p:spPr>
          <a:xfrm>
            <a:off x="62102" y="4547244"/>
            <a:ext cx="1281619" cy="1459622"/>
          </a:xfrm>
          <a:prstGeom prst="rect">
            <a:avLst/>
          </a:prstGeom>
        </p:spPr>
      </p:pic>
      <p:sp>
        <p:nvSpPr>
          <p:cNvPr id="56" name="TextBox 55"/>
          <p:cNvSpPr txBox="1"/>
          <p:nvPr/>
        </p:nvSpPr>
        <p:spPr>
          <a:xfrm>
            <a:off x="24002" y="4230622"/>
            <a:ext cx="1752600" cy="323165"/>
          </a:xfrm>
          <a:prstGeom prst="rect">
            <a:avLst/>
          </a:prstGeom>
          <a:noFill/>
        </p:spPr>
        <p:txBody>
          <a:bodyPr wrap="square" rtlCol="0">
            <a:spAutoFit/>
          </a:bodyPr>
          <a:lstStyle/>
          <a:p>
            <a:r>
              <a:rPr lang="en-US" sz="1500" dirty="0" err="1">
                <a:solidFill>
                  <a:srgbClr val="FF0000"/>
                </a:solidFill>
                <a:latin typeface="Times" panose="02020603050405020304" pitchFamily="18" charset="0"/>
                <a:cs typeface="Times" panose="02020603050405020304" pitchFamily="18" charset="0"/>
              </a:rPr>
              <a:t>enqueue</a:t>
            </a:r>
            <a:r>
              <a:rPr lang="en-US" sz="1500" dirty="0">
                <a:solidFill>
                  <a:srgbClr val="FF0000"/>
                </a:solidFill>
                <a:latin typeface="Times" panose="02020603050405020304" pitchFamily="18" charset="0"/>
                <a:cs typeface="Times" panose="02020603050405020304" pitchFamily="18" charset="0"/>
              </a:rPr>
              <a:t>(Q,20) ???</a:t>
            </a:r>
          </a:p>
        </p:txBody>
      </p:sp>
      <p:sp>
        <p:nvSpPr>
          <p:cNvPr id="57" name="TextBox 56"/>
          <p:cNvSpPr txBox="1"/>
          <p:nvPr/>
        </p:nvSpPr>
        <p:spPr>
          <a:xfrm>
            <a:off x="2313907" y="4512938"/>
            <a:ext cx="1981200" cy="553998"/>
          </a:xfrm>
          <a:prstGeom prst="rect">
            <a:avLst/>
          </a:prstGeom>
          <a:noFill/>
        </p:spPr>
        <p:txBody>
          <a:bodyPr wrap="square" rtlCol="0">
            <a:spAutoFit/>
          </a:bodyPr>
          <a:lstStyle/>
          <a:p>
            <a:pPr algn="ctr"/>
            <a:r>
              <a:rPr lang="en-US" sz="1500" dirty="0">
                <a:solidFill>
                  <a:srgbClr val="FF0000"/>
                </a:solidFill>
                <a:latin typeface="Times" panose="02020603050405020304" pitchFamily="18" charset="0"/>
                <a:cs typeface="Times" panose="02020603050405020304" pitchFamily="18" charset="0"/>
              </a:rPr>
              <a:t>Let the queue elements </a:t>
            </a:r>
          </a:p>
          <a:p>
            <a:pPr algn="ctr"/>
            <a:r>
              <a:rPr lang="en-US" sz="1500" dirty="0">
                <a:solidFill>
                  <a:srgbClr val="FF0000"/>
                </a:solidFill>
                <a:latin typeface="Times" panose="02020603050405020304" pitchFamily="18" charset="0"/>
                <a:cs typeface="Times" panose="02020603050405020304" pitchFamily="18" charset="0"/>
              </a:rPr>
              <a:t>“wrap around”</a:t>
            </a:r>
          </a:p>
        </p:txBody>
      </p:sp>
      <p:sp>
        <p:nvSpPr>
          <p:cNvPr id="58" name="TextBox 57"/>
          <p:cNvSpPr txBox="1"/>
          <p:nvPr/>
        </p:nvSpPr>
        <p:spPr>
          <a:xfrm>
            <a:off x="1780462" y="5250553"/>
            <a:ext cx="3124200" cy="1015663"/>
          </a:xfrm>
          <a:prstGeom prst="rect">
            <a:avLst/>
          </a:prstGeom>
          <a:noFill/>
        </p:spPr>
        <p:txBody>
          <a:bodyPr wrap="square" rtlCol="0">
            <a:spAutoFit/>
          </a:bodyPr>
          <a:lstStyle/>
          <a:p>
            <a:r>
              <a:rPr lang="en-US" sz="1500" dirty="0">
                <a:solidFill>
                  <a:srgbClr val="FF0000"/>
                </a:solidFill>
                <a:latin typeface="Courier"/>
                <a:cs typeface="Times" panose="02020603050405020304" pitchFamily="18" charset="0"/>
              </a:rPr>
              <a:t>If (rear == </a:t>
            </a:r>
            <a:r>
              <a:rPr lang="en-US" sz="1500" dirty="0" err="1">
                <a:solidFill>
                  <a:srgbClr val="FF0000"/>
                </a:solidFill>
                <a:latin typeface="Courier"/>
                <a:cs typeface="Times" panose="02020603050405020304" pitchFamily="18" charset="0"/>
              </a:rPr>
              <a:t>maxSize</a:t>
            </a:r>
            <a:r>
              <a:rPr lang="en-US" sz="1500" dirty="0">
                <a:solidFill>
                  <a:srgbClr val="FF0000"/>
                </a:solidFill>
                <a:latin typeface="Courier"/>
                <a:cs typeface="Times" panose="02020603050405020304" pitchFamily="18" charset="0"/>
              </a:rPr>
              <a:t> -1)</a:t>
            </a:r>
          </a:p>
          <a:p>
            <a:r>
              <a:rPr lang="en-US" sz="1500" dirty="0">
                <a:solidFill>
                  <a:srgbClr val="FF0000"/>
                </a:solidFill>
                <a:latin typeface="Courier"/>
                <a:cs typeface="Times" panose="02020603050405020304" pitchFamily="18" charset="0"/>
              </a:rPr>
              <a:t>     rear = 0;</a:t>
            </a:r>
          </a:p>
          <a:p>
            <a:r>
              <a:rPr lang="en-US" sz="1500" dirty="0">
                <a:solidFill>
                  <a:srgbClr val="FF0000"/>
                </a:solidFill>
                <a:latin typeface="Courier"/>
                <a:cs typeface="Times" panose="02020603050405020304" pitchFamily="18" charset="0"/>
              </a:rPr>
              <a:t>else </a:t>
            </a:r>
          </a:p>
          <a:p>
            <a:r>
              <a:rPr lang="en-US" sz="1500" dirty="0">
                <a:solidFill>
                  <a:srgbClr val="FF0000"/>
                </a:solidFill>
                <a:latin typeface="Courier"/>
                <a:cs typeface="Times" panose="02020603050405020304" pitchFamily="18" charset="0"/>
              </a:rPr>
              <a:t>      rear = rear +1;</a:t>
            </a:r>
          </a:p>
        </p:txBody>
      </p:sp>
      <p:sp>
        <p:nvSpPr>
          <p:cNvPr id="61" name="TextBox 60"/>
          <p:cNvSpPr txBox="1"/>
          <p:nvPr/>
        </p:nvSpPr>
        <p:spPr>
          <a:xfrm>
            <a:off x="2057399" y="6288371"/>
            <a:ext cx="3914397" cy="523220"/>
          </a:xfrm>
          <a:prstGeom prst="rect">
            <a:avLst/>
          </a:prstGeom>
          <a:noFill/>
        </p:spPr>
        <p:txBody>
          <a:bodyPr wrap="square" rtlCol="0">
            <a:spAutoFit/>
          </a:bodyPr>
          <a:lstStyle/>
          <a:p>
            <a:r>
              <a:rPr lang="en-US" sz="1400" dirty="0">
                <a:solidFill>
                  <a:srgbClr val="FF0000"/>
                </a:solidFill>
                <a:latin typeface="Courier"/>
                <a:cs typeface="Times" panose="02020603050405020304" pitchFamily="18" charset="0"/>
              </a:rPr>
              <a:t>Or</a:t>
            </a:r>
          </a:p>
          <a:p>
            <a:r>
              <a:rPr lang="en-US" sz="1400" dirty="0">
                <a:solidFill>
                  <a:srgbClr val="FF0000"/>
                </a:solidFill>
                <a:latin typeface="Courier"/>
                <a:cs typeface="Times" panose="02020603050405020304" pitchFamily="18" charset="0"/>
              </a:rPr>
              <a:t>rear = (rear + 1) % </a:t>
            </a:r>
            <a:r>
              <a:rPr lang="en-US" sz="1400" dirty="0" err="1">
                <a:solidFill>
                  <a:srgbClr val="FF0000"/>
                </a:solidFill>
                <a:latin typeface="Courier"/>
                <a:cs typeface="Times" panose="02020603050405020304" pitchFamily="18" charset="0"/>
              </a:rPr>
              <a:t>maxSize</a:t>
            </a:r>
            <a:r>
              <a:rPr lang="en-US" sz="1400" dirty="0">
                <a:solidFill>
                  <a:srgbClr val="FF0000"/>
                </a:solidFill>
                <a:latin typeface="Courier"/>
                <a:cs typeface="Times" panose="02020603050405020304" pitchFamily="18" charset="0"/>
              </a:rPr>
              <a:t>;</a:t>
            </a:r>
          </a:p>
        </p:txBody>
      </p:sp>
      <p:sp>
        <p:nvSpPr>
          <p:cNvPr id="19" name="Rounded Rectangle 18"/>
          <p:cNvSpPr/>
          <p:nvPr/>
        </p:nvSpPr>
        <p:spPr>
          <a:xfrm>
            <a:off x="1828873" y="5259307"/>
            <a:ext cx="2822012" cy="10421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9"/>
          <a:stretch>
            <a:fillRect/>
          </a:stretch>
        </p:blipFill>
        <p:spPr>
          <a:xfrm>
            <a:off x="5666752" y="4505889"/>
            <a:ext cx="1467421" cy="1587702"/>
          </a:xfrm>
          <a:prstGeom prst="rect">
            <a:avLst/>
          </a:prstGeom>
        </p:spPr>
      </p:pic>
      <p:sp>
        <p:nvSpPr>
          <p:cNvPr id="22" name="Right Arrow 21"/>
          <p:cNvSpPr/>
          <p:nvPr/>
        </p:nvSpPr>
        <p:spPr>
          <a:xfrm>
            <a:off x="1789302" y="4998374"/>
            <a:ext cx="3287510" cy="25885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5867400" y="6096000"/>
            <a:ext cx="1524000" cy="323165"/>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Q = (5,10, 20)</a:t>
            </a:r>
          </a:p>
        </p:txBody>
      </p:sp>
      <p:sp>
        <p:nvSpPr>
          <p:cNvPr id="68" name="TextBox 67"/>
          <p:cNvSpPr txBox="1"/>
          <p:nvPr/>
        </p:nvSpPr>
        <p:spPr>
          <a:xfrm>
            <a:off x="0" y="6013103"/>
            <a:ext cx="2424302" cy="892552"/>
          </a:xfrm>
          <a:prstGeom prst="rect">
            <a:avLst/>
          </a:prstGeom>
          <a:noFill/>
        </p:spPr>
        <p:txBody>
          <a:bodyPr wrap="square" rtlCol="0">
            <a:spAutoFit/>
          </a:bodyPr>
          <a:lstStyle/>
          <a:p>
            <a:r>
              <a:rPr lang="en-US" sz="1300" dirty="0">
                <a:latin typeface="Times" panose="02020603050405020304" pitchFamily="18" charset="0"/>
                <a:cs typeface="Times" panose="02020603050405020304" pitchFamily="18" charset="0"/>
              </a:rPr>
              <a:t>rear ++;</a:t>
            </a:r>
          </a:p>
          <a:p>
            <a:r>
              <a:rPr lang="en-US" sz="1300" dirty="0">
                <a:latin typeface="Times" panose="02020603050405020304" pitchFamily="18" charset="0"/>
                <a:cs typeface="Times" panose="02020603050405020304" pitchFamily="18" charset="0"/>
              </a:rPr>
              <a:t>Q[rear] = 20; </a:t>
            </a:r>
          </a:p>
          <a:p>
            <a:pPr marL="285750" indent="-285750">
              <a:buFont typeface="Wingdings" panose="05000000000000000000" pitchFamily="2" charset="2"/>
              <a:buChar char="è"/>
            </a:pPr>
            <a:r>
              <a:rPr lang="en-US" sz="1300" dirty="0">
                <a:latin typeface="Times" panose="02020603050405020304" pitchFamily="18" charset="0"/>
                <a:cs typeface="Times" panose="02020603050405020304" pitchFamily="18" charset="0"/>
                <a:sym typeface="Wingdings" panose="05000000000000000000" pitchFamily="2" charset="2"/>
              </a:rPr>
              <a:t>rear = 4 = </a:t>
            </a:r>
            <a:r>
              <a:rPr lang="en-US" sz="1300" dirty="0" err="1">
                <a:latin typeface="Times" panose="02020603050405020304" pitchFamily="18" charset="0"/>
                <a:cs typeface="Times" panose="02020603050405020304" pitchFamily="18" charset="0"/>
                <a:sym typeface="Wingdings" panose="05000000000000000000" pitchFamily="2" charset="2"/>
              </a:rPr>
              <a:t>maxSize</a:t>
            </a:r>
            <a:endParaRPr lang="en-US" sz="1300" dirty="0">
              <a:latin typeface="Times" panose="02020603050405020304" pitchFamily="18" charset="0"/>
              <a:cs typeface="Times" panose="02020603050405020304" pitchFamily="18" charset="0"/>
              <a:sym typeface="Wingdings" panose="05000000000000000000" pitchFamily="2" charset="2"/>
            </a:endParaRPr>
          </a:p>
          <a:p>
            <a:pPr marL="285750" indent="-285750">
              <a:buFont typeface="Wingdings" panose="05000000000000000000" pitchFamily="2" charset="2"/>
              <a:buChar char="è"/>
            </a:pPr>
            <a:r>
              <a:rPr lang="en-US" sz="1300" dirty="0">
                <a:latin typeface="Times" panose="02020603050405020304" pitchFamily="18" charset="0"/>
                <a:cs typeface="Times" panose="02020603050405020304" pitchFamily="18" charset="0"/>
                <a:sym typeface="Wingdings" panose="05000000000000000000" pitchFamily="2" charset="2"/>
              </a:rPr>
              <a:t>Array Q over flow</a:t>
            </a:r>
            <a:endParaRPr lang="en-US" sz="1300" dirty="0">
              <a:latin typeface="Times" panose="02020603050405020304" pitchFamily="18" charset="0"/>
              <a:cs typeface="Times" panose="02020603050405020304" pitchFamily="18" charset="0"/>
            </a:endParaRPr>
          </a:p>
        </p:txBody>
      </p:sp>
      <p:pic>
        <p:nvPicPr>
          <p:cNvPr id="24" name="Picture 23"/>
          <p:cNvPicPr>
            <a:picLocks noChangeAspect="1"/>
          </p:cNvPicPr>
          <p:nvPr/>
        </p:nvPicPr>
        <p:blipFill>
          <a:blip r:embed="rId10"/>
          <a:stretch>
            <a:fillRect/>
          </a:stretch>
        </p:blipFill>
        <p:spPr>
          <a:xfrm>
            <a:off x="7416113" y="4553787"/>
            <a:ext cx="1538288" cy="1529327"/>
          </a:xfrm>
          <a:prstGeom prst="rect">
            <a:avLst/>
          </a:prstGeom>
        </p:spPr>
      </p:pic>
      <p:sp>
        <p:nvSpPr>
          <p:cNvPr id="72" name="TextBox 71"/>
          <p:cNvSpPr txBox="1"/>
          <p:nvPr/>
        </p:nvSpPr>
        <p:spPr>
          <a:xfrm>
            <a:off x="7620000" y="6096000"/>
            <a:ext cx="1524000" cy="323165"/>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Circular queue</a:t>
            </a:r>
          </a:p>
        </p:txBody>
      </p:sp>
      <p:sp>
        <p:nvSpPr>
          <p:cNvPr id="2" name="TextBox 1"/>
          <p:cNvSpPr txBox="1"/>
          <p:nvPr/>
        </p:nvSpPr>
        <p:spPr>
          <a:xfrm>
            <a:off x="5867400" y="807550"/>
            <a:ext cx="3349409" cy="938719"/>
          </a:xfrm>
          <a:prstGeom prst="rect">
            <a:avLst/>
          </a:prstGeom>
          <a:noFill/>
        </p:spPr>
        <p:txBody>
          <a:bodyPr wrap="square" rtlCol="0">
            <a:spAutoFit/>
          </a:bodyPr>
          <a:lstStyle/>
          <a:p>
            <a:pPr marL="171450" indent="-171450">
              <a:buFont typeface="Arial" panose="020B0604020202020204" pitchFamily="34" charset="0"/>
              <a:buChar char="•"/>
            </a:pP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Q[front]: the first item of the queue</a:t>
            </a:r>
          </a:p>
          <a:p>
            <a:pPr marL="171450" indent="-171450">
              <a:buFont typeface="Arial" panose="020B0604020202020204" pitchFamily="34" charset="0"/>
              <a:buChar char="•"/>
            </a:pP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Q[rear]: the last item of the queue</a:t>
            </a:r>
          </a:p>
          <a:p>
            <a:pPr marL="171450" indent="-171450">
              <a:buFont typeface="Arial" panose="020B0604020202020204" pitchFamily="34" charset="0"/>
              <a:buChar char="•"/>
            </a:pP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Add item to the Q (</a:t>
            </a:r>
            <a:r>
              <a:rPr lang="en-US" sz="1100" dirty="0" err="1">
                <a:solidFill>
                  <a:srgbClr val="FF0000"/>
                </a:solidFill>
                <a:latin typeface="Times" panose="02020603050405020304" pitchFamily="18" charset="0"/>
                <a:ea typeface="Tahoma" panose="020B0604030504040204" pitchFamily="34" charset="0"/>
                <a:cs typeface="Times" panose="02020603050405020304" pitchFamily="18" charset="0"/>
              </a:rPr>
              <a:t>Enqueue</a:t>
            </a: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 rear+=1;Q[rear]=item;</a:t>
            </a:r>
          </a:p>
          <a:p>
            <a:pPr marL="171450" indent="-171450">
              <a:buFont typeface="Arial" panose="020B0604020202020204" pitchFamily="34" charset="0"/>
              <a:buChar char="•"/>
            </a:pP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Remove item from Q (</a:t>
            </a:r>
            <a:r>
              <a:rPr lang="en-US" sz="1100" dirty="0" err="1">
                <a:solidFill>
                  <a:srgbClr val="FF0000"/>
                </a:solidFill>
                <a:latin typeface="Times" panose="02020603050405020304" pitchFamily="18" charset="0"/>
                <a:ea typeface="Tahoma" panose="020B0604030504040204" pitchFamily="34" charset="0"/>
                <a:cs typeface="Times" panose="02020603050405020304" pitchFamily="18" charset="0"/>
              </a:rPr>
              <a:t>Dequeue</a:t>
            </a: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 remove Q[front]; then front+=1</a:t>
            </a:r>
          </a:p>
        </p:txBody>
      </p:sp>
    </p:spTree>
    <p:extLst>
      <p:ext uri="{BB962C8B-B14F-4D97-AF65-F5344CB8AC3E}">
        <p14:creationId xmlns:p14="http://schemas.microsoft.com/office/powerpoint/2010/main" val="44074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0-#ppt_w/2"/>
                                          </p:val>
                                        </p:tav>
                                        <p:tav tm="100000">
                                          <p:val>
                                            <p:strVal val="#ppt_x"/>
                                          </p:val>
                                        </p:tav>
                                      </p:tavLst>
                                    </p:anim>
                                    <p:anim calcmode="lin" valueType="num">
                                      <p:cBhvr additive="base">
                                        <p:cTn id="18"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0-#ppt_w/2"/>
                                          </p:val>
                                        </p:tav>
                                        <p:tav tm="100000">
                                          <p:val>
                                            <p:strVal val="#ppt_x"/>
                                          </p:val>
                                        </p:tav>
                                      </p:tavLst>
                                    </p:anim>
                                    <p:anim calcmode="lin" valueType="num">
                                      <p:cBhvr additive="base">
                                        <p:cTn id="32"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500" fill="hold"/>
                                        <p:tgtEl>
                                          <p:spTgt spid="41"/>
                                        </p:tgtEl>
                                        <p:attrNameLst>
                                          <p:attrName>ppt_x</p:attrName>
                                        </p:attrNameLst>
                                      </p:cBhvr>
                                      <p:tavLst>
                                        <p:tav tm="0">
                                          <p:val>
                                            <p:strVal val="0-#ppt_w/2"/>
                                          </p:val>
                                        </p:tav>
                                        <p:tav tm="100000">
                                          <p:val>
                                            <p:strVal val="#ppt_x"/>
                                          </p:val>
                                        </p:tav>
                                      </p:tavLst>
                                    </p:anim>
                                    <p:anim calcmode="lin" valueType="num">
                                      <p:cBhvr additive="base">
                                        <p:cTn id="38" dur="500" fill="hold"/>
                                        <p:tgtEl>
                                          <p:spTgt spid="41"/>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0-#ppt_w/2"/>
                                          </p:val>
                                        </p:tav>
                                        <p:tav tm="100000">
                                          <p:val>
                                            <p:strVal val="#ppt_x"/>
                                          </p:val>
                                        </p:tav>
                                      </p:tavLst>
                                    </p:anim>
                                    <p:anim calcmode="lin" valueType="num">
                                      <p:cBhvr additive="base">
                                        <p:cTn id="42" dur="500" fill="hold"/>
                                        <p:tgtEl>
                                          <p:spTgt spid="9"/>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 calcmode="lin" valueType="num">
                                      <p:cBhvr additive="base">
                                        <p:cTn id="45" dur="500" fill="hold"/>
                                        <p:tgtEl>
                                          <p:spTgt spid="42"/>
                                        </p:tgtEl>
                                        <p:attrNameLst>
                                          <p:attrName>ppt_x</p:attrName>
                                        </p:attrNameLst>
                                      </p:cBhvr>
                                      <p:tavLst>
                                        <p:tav tm="0">
                                          <p:val>
                                            <p:strVal val="0-#ppt_w/2"/>
                                          </p:val>
                                        </p:tav>
                                        <p:tav tm="100000">
                                          <p:val>
                                            <p:strVal val="#ppt_x"/>
                                          </p:val>
                                        </p:tav>
                                      </p:tavLst>
                                    </p:anim>
                                    <p:anim calcmode="lin" valueType="num">
                                      <p:cBhvr additive="base">
                                        <p:cTn id="46"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0-#ppt_w/2"/>
                                          </p:val>
                                        </p:tav>
                                        <p:tav tm="100000">
                                          <p:val>
                                            <p:strVal val="#ppt_x"/>
                                          </p:val>
                                        </p:tav>
                                      </p:tavLst>
                                    </p:anim>
                                    <p:anim calcmode="lin" valueType="num">
                                      <p:cBhvr additive="base">
                                        <p:cTn id="52" dur="500" fill="hold"/>
                                        <p:tgtEl>
                                          <p:spTgt spid="44"/>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0-#ppt_w/2"/>
                                          </p:val>
                                        </p:tav>
                                        <p:tav tm="100000">
                                          <p:val>
                                            <p:strVal val="#ppt_x"/>
                                          </p:val>
                                        </p:tav>
                                      </p:tavLst>
                                    </p:anim>
                                    <p:anim calcmode="lin" valueType="num">
                                      <p:cBhvr additive="base">
                                        <p:cTn id="56" dur="500" fill="hold"/>
                                        <p:tgtEl>
                                          <p:spTgt spid="10"/>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additive="base">
                                        <p:cTn id="59" dur="500" fill="hold"/>
                                        <p:tgtEl>
                                          <p:spTgt spid="45"/>
                                        </p:tgtEl>
                                        <p:attrNameLst>
                                          <p:attrName>ppt_x</p:attrName>
                                        </p:attrNameLst>
                                      </p:cBhvr>
                                      <p:tavLst>
                                        <p:tav tm="0">
                                          <p:val>
                                            <p:strVal val="0-#ppt_w/2"/>
                                          </p:val>
                                        </p:tav>
                                        <p:tav tm="100000">
                                          <p:val>
                                            <p:strVal val="#ppt_x"/>
                                          </p:val>
                                        </p:tav>
                                      </p:tavLst>
                                    </p:anim>
                                    <p:anim calcmode="lin" valueType="num">
                                      <p:cBhvr additive="base">
                                        <p:cTn id="60"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48"/>
                                        </p:tgtEl>
                                        <p:attrNameLst>
                                          <p:attrName>style.visibility</p:attrName>
                                        </p:attrNameLst>
                                      </p:cBhvr>
                                      <p:to>
                                        <p:strVal val="visible"/>
                                      </p:to>
                                    </p:set>
                                    <p:anim calcmode="lin" valueType="num">
                                      <p:cBhvr additive="base">
                                        <p:cTn id="65" dur="500" fill="hold"/>
                                        <p:tgtEl>
                                          <p:spTgt spid="48"/>
                                        </p:tgtEl>
                                        <p:attrNameLst>
                                          <p:attrName>ppt_x</p:attrName>
                                        </p:attrNameLst>
                                      </p:cBhvr>
                                      <p:tavLst>
                                        <p:tav tm="0">
                                          <p:val>
                                            <p:strVal val="0-#ppt_w/2"/>
                                          </p:val>
                                        </p:tav>
                                        <p:tav tm="100000">
                                          <p:val>
                                            <p:strVal val="#ppt_x"/>
                                          </p:val>
                                        </p:tav>
                                      </p:tavLst>
                                    </p:anim>
                                    <p:anim calcmode="lin" valueType="num">
                                      <p:cBhvr additive="base">
                                        <p:cTn id="66" dur="500" fill="hold"/>
                                        <p:tgtEl>
                                          <p:spTgt spid="48"/>
                                        </p:tgtEl>
                                        <p:attrNameLst>
                                          <p:attrName>ppt_y</p:attrName>
                                        </p:attrNameLst>
                                      </p:cBhvr>
                                      <p:tavLst>
                                        <p:tav tm="0">
                                          <p:val>
                                            <p:strVal val="#ppt_y"/>
                                          </p:val>
                                        </p:tav>
                                        <p:tav tm="100000">
                                          <p:val>
                                            <p:strVal val="#ppt_y"/>
                                          </p:val>
                                        </p:tav>
                                      </p:tavLst>
                                    </p:anim>
                                  </p:childTnLst>
                                </p:cTn>
                              </p:par>
                              <p:par>
                                <p:cTn id="67" presetID="2" presetClass="entr" presetSubtype="8" fill="hold" nodeType="with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additive="base">
                                        <p:cTn id="69" dur="500" fill="hold"/>
                                        <p:tgtEl>
                                          <p:spTgt spid="12"/>
                                        </p:tgtEl>
                                        <p:attrNameLst>
                                          <p:attrName>ppt_x</p:attrName>
                                        </p:attrNameLst>
                                      </p:cBhvr>
                                      <p:tavLst>
                                        <p:tav tm="0">
                                          <p:val>
                                            <p:strVal val="0-#ppt_w/2"/>
                                          </p:val>
                                        </p:tav>
                                        <p:tav tm="100000">
                                          <p:val>
                                            <p:strVal val="#ppt_x"/>
                                          </p:val>
                                        </p:tav>
                                      </p:tavLst>
                                    </p:anim>
                                    <p:anim calcmode="lin" valueType="num">
                                      <p:cBhvr additive="base">
                                        <p:cTn id="70" dur="500" fill="hold"/>
                                        <p:tgtEl>
                                          <p:spTgt spid="12"/>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500" fill="hold"/>
                                        <p:tgtEl>
                                          <p:spTgt spid="49"/>
                                        </p:tgtEl>
                                        <p:attrNameLst>
                                          <p:attrName>ppt_x</p:attrName>
                                        </p:attrNameLst>
                                      </p:cBhvr>
                                      <p:tavLst>
                                        <p:tav tm="0">
                                          <p:val>
                                            <p:strVal val="0-#ppt_w/2"/>
                                          </p:val>
                                        </p:tav>
                                        <p:tav tm="100000">
                                          <p:val>
                                            <p:strVal val="#ppt_x"/>
                                          </p:val>
                                        </p:tav>
                                      </p:tavLst>
                                    </p:anim>
                                    <p:anim calcmode="lin" valueType="num">
                                      <p:cBhvr additive="base">
                                        <p:cTn id="74"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52"/>
                                        </p:tgtEl>
                                        <p:attrNameLst>
                                          <p:attrName>style.visibility</p:attrName>
                                        </p:attrNameLst>
                                      </p:cBhvr>
                                      <p:to>
                                        <p:strVal val="visible"/>
                                      </p:to>
                                    </p:set>
                                    <p:anim calcmode="lin" valueType="num">
                                      <p:cBhvr additive="base">
                                        <p:cTn id="79" dur="500" fill="hold"/>
                                        <p:tgtEl>
                                          <p:spTgt spid="52"/>
                                        </p:tgtEl>
                                        <p:attrNameLst>
                                          <p:attrName>ppt_x</p:attrName>
                                        </p:attrNameLst>
                                      </p:cBhvr>
                                      <p:tavLst>
                                        <p:tav tm="0">
                                          <p:val>
                                            <p:strVal val="0-#ppt_w/2"/>
                                          </p:val>
                                        </p:tav>
                                        <p:tav tm="100000">
                                          <p:val>
                                            <p:strVal val="#ppt_x"/>
                                          </p:val>
                                        </p:tav>
                                      </p:tavLst>
                                    </p:anim>
                                    <p:anim calcmode="lin" valueType="num">
                                      <p:cBhvr additive="base">
                                        <p:cTn id="80" dur="500" fill="hold"/>
                                        <p:tgtEl>
                                          <p:spTgt spid="52"/>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additive="base">
                                        <p:cTn id="83" dur="500" fill="hold"/>
                                        <p:tgtEl>
                                          <p:spTgt spid="14"/>
                                        </p:tgtEl>
                                        <p:attrNameLst>
                                          <p:attrName>ppt_x</p:attrName>
                                        </p:attrNameLst>
                                      </p:cBhvr>
                                      <p:tavLst>
                                        <p:tav tm="0">
                                          <p:val>
                                            <p:strVal val="0-#ppt_w/2"/>
                                          </p:val>
                                        </p:tav>
                                        <p:tav tm="100000">
                                          <p:val>
                                            <p:strVal val="#ppt_x"/>
                                          </p:val>
                                        </p:tav>
                                      </p:tavLst>
                                    </p:anim>
                                    <p:anim calcmode="lin" valueType="num">
                                      <p:cBhvr additive="base">
                                        <p:cTn id="84" dur="500" fill="hold"/>
                                        <p:tgtEl>
                                          <p:spTgt spid="14"/>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 calcmode="lin" valueType="num">
                                      <p:cBhvr additive="base">
                                        <p:cTn id="87" dur="500" fill="hold"/>
                                        <p:tgtEl>
                                          <p:spTgt spid="53"/>
                                        </p:tgtEl>
                                        <p:attrNameLst>
                                          <p:attrName>ppt_x</p:attrName>
                                        </p:attrNameLst>
                                      </p:cBhvr>
                                      <p:tavLst>
                                        <p:tav tm="0">
                                          <p:val>
                                            <p:strVal val="0-#ppt_w/2"/>
                                          </p:val>
                                        </p:tav>
                                        <p:tav tm="100000">
                                          <p:val>
                                            <p:strVal val="#ppt_x"/>
                                          </p:val>
                                        </p:tav>
                                      </p:tavLst>
                                    </p:anim>
                                    <p:anim calcmode="lin" valueType="num">
                                      <p:cBhvr additive="base">
                                        <p:cTn id="88"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56"/>
                                        </p:tgtEl>
                                        <p:attrNameLst>
                                          <p:attrName>style.visibility</p:attrName>
                                        </p:attrNameLst>
                                      </p:cBhvr>
                                      <p:to>
                                        <p:strVal val="visible"/>
                                      </p:to>
                                    </p:set>
                                    <p:animEffect transition="in" filter="wipe(up)">
                                      <p:cBhvr>
                                        <p:cTn id="93" dur="500"/>
                                        <p:tgtEl>
                                          <p:spTgt spid="56"/>
                                        </p:tgtEl>
                                      </p:cBhvr>
                                    </p:animEffect>
                                  </p:childTnLst>
                                </p:cTn>
                              </p:par>
                              <p:par>
                                <p:cTn id="94" presetID="22" presetClass="entr" presetSubtype="1" fill="hold" nodeType="with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wipe(up)">
                                      <p:cBhvr>
                                        <p:cTn id="96" dur="500"/>
                                        <p:tgtEl>
                                          <p:spTgt spid="16"/>
                                        </p:tgtEl>
                                      </p:cBhvr>
                                    </p:animEffect>
                                  </p:childTnLst>
                                </p:cTn>
                              </p:par>
                              <p:par>
                                <p:cTn id="97" presetID="2" presetClass="entr" presetSubtype="8" fill="hold" grpId="0" nodeType="withEffect">
                                  <p:stCondLst>
                                    <p:cond delay="0"/>
                                  </p:stCondLst>
                                  <p:childTnLst>
                                    <p:set>
                                      <p:cBhvr>
                                        <p:cTn id="98" dur="1" fill="hold">
                                          <p:stCondLst>
                                            <p:cond delay="0"/>
                                          </p:stCondLst>
                                        </p:cTn>
                                        <p:tgtEl>
                                          <p:spTgt spid="68"/>
                                        </p:tgtEl>
                                        <p:attrNameLst>
                                          <p:attrName>style.visibility</p:attrName>
                                        </p:attrNameLst>
                                      </p:cBhvr>
                                      <p:to>
                                        <p:strVal val="visible"/>
                                      </p:to>
                                    </p:set>
                                    <p:anim calcmode="lin" valueType="num">
                                      <p:cBhvr additive="base">
                                        <p:cTn id="99" dur="500" fill="hold"/>
                                        <p:tgtEl>
                                          <p:spTgt spid="68"/>
                                        </p:tgtEl>
                                        <p:attrNameLst>
                                          <p:attrName>ppt_x</p:attrName>
                                        </p:attrNameLst>
                                      </p:cBhvr>
                                      <p:tavLst>
                                        <p:tav tm="0">
                                          <p:val>
                                            <p:strVal val="0-#ppt_w/2"/>
                                          </p:val>
                                        </p:tav>
                                        <p:tav tm="100000">
                                          <p:val>
                                            <p:strVal val="#ppt_x"/>
                                          </p:val>
                                        </p:tav>
                                      </p:tavLst>
                                    </p:anim>
                                    <p:anim calcmode="lin" valueType="num">
                                      <p:cBhvr additive="base">
                                        <p:cTn id="100"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wipe(left)">
                                      <p:cBhvr>
                                        <p:cTn id="105" dur="500"/>
                                        <p:tgtEl>
                                          <p:spTgt spid="21"/>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wipe(left)">
                                      <p:cBhvr>
                                        <p:cTn id="108" dur="500"/>
                                        <p:tgtEl>
                                          <p:spTgt spid="22"/>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left)">
                                      <p:cBhvr>
                                        <p:cTn id="113" dur="500"/>
                                        <p:tgtEl>
                                          <p:spTgt spid="57"/>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58"/>
                                        </p:tgtEl>
                                        <p:attrNameLst>
                                          <p:attrName>style.visibility</p:attrName>
                                        </p:attrNameLst>
                                      </p:cBhvr>
                                      <p:to>
                                        <p:strVal val="visible"/>
                                      </p:to>
                                    </p:set>
                                    <p:animEffect transition="in" filter="wipe(left)">
                                      <p:cBhvr>
                                        <p:cTn id="116" dur="500"/>
                                        <p:tgtEl>
                                          <p:spTgt spid="58"/>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9"/>
                                        </p:tgtEl>
                                        <p:attrNameLst>
                                          <p:attrName>style.visibility</p:attrName>
                                        </p:attrNameLst>
                                      </p:cBhvr>
                                      <p:to>
                                        <p:strVal val="visible"/>
                                      </p:to>
                                    </p:set>
                                    <p:animEffect transition="in" filter="wipe(left)">
                                      <p:cBhvr>
                                        <p:cTn id="121" dur="500"/>
                                        <p:tgtEl>
                                          <p:spTgt spid="19"/>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61"/>
                                        </p:tgtEl>
                                        <p:attrNameLst>
                                          <p:attrName>style.visibility</p:attrName>
                                        </p:attrNameLst>
                                      </p:cBhvr>
                                      <p:to>
                                        <p:strVal val="visible"/>
                                      </p:to>
                                    </p:set>
                                    <p:animEffect transition="in" filter="wipe(left)">
                                      <p:cBhvr>
                                        <p:cTn id="124" dur="500"/>
                                        <p:tgtEl>
                                          <p:spTgt spid="61"/>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8" fill="hold" grpId="0" nodeType="clickEffect">
                                  <p:stCondLst>
                                    <p:cond delay="0"/>
                                  </p:stCondLst>
                                  <p:childTnLst>
                                    <p:set>
                                      <p:cBhvr>
                                        <p:cTn id="128" dur="1" fill="hold">
                                          <p:stCondLst>
                                            <p:cond delay="0"/>
                                          </p:stCondLst>
                                        </p:cTn>
                                        <p:tgtEl>
                                          <p:spTgt spid="66"/>
                                        </p:tgtEl>
                                        <p:attrNameLst>
                                          <p:attrName>style.visibility</p:attrName>
                                        </p:attrNameLst>
                                      </p:cBhvr>
                                      <p:to>
                                        <p:strVal val="visible"/>
                                      </p:to>
                                    </p:set>
                                    <p:anim calcmode="lin" valueType="num">
                                      <p:cBhvr additive="base">
                                        <p:cTn id="129" dur="500" fill="hold"/>
                                        <p:tgtEl>
                                          <p:spTgt spid="66"/>
                                        </p:tgtEl>
                                        <p:attrNameLst>
                                          <p:attrName>ppt_x</p:attrName>
                                        </p:attrNameLst>
                                      </p:cBhvr>
                                      <p:tavLst>
                                        <p:tav tm="0">
                                          <p:val>
                                            <p:strVal val="0-#ppt_w/2"/>
                                          </p:val>
                                        </p:tav>
                                        <p:tav tm="100000">
                                          <p:val>
                                            <p:strVal val="#ppt_x"/>
                                          </p:val>
                                        </p:tav>
                                      </p:tavLst>
                                    </p:anim>
                                    <p:anim calcmode="lin" valueType="num">
                                      <p:cBhvr additive="base">
                                        <p:cTn id="130"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72"/>
                                        </p:tgtEl>
                                        <p:attrNameLst>
                                          <p:attrName>style.visibility</p:attrName>
                                        </p:attrNameLst>
                                      </p:cBhvr>
                                      <p:to>
                                        <p:strVal val="visible"/>
                                      </p:to>
                                    </p:set>
                                    <p:anim calcmode="lin" valueType="num">
                                      <p:cBhvr additive="base">
                                        <p:cTn id="135" dur="500" fill="hold"/>
                                        <p:tgtEl>
                                          <p:spTgt spid="72"/>
                                        </p:tgtEl>
                                        <p:attrNameLst>
                                          <p:attrName>ppt_x</p:attrName>
                                        </p:attrNameLst>
                                      </p:cBhvr>
                                      <p:tavLst>
                                        <p:tav tm="0">
                                          <p:val>
                                            <p:strVal val="#ppt_x"/>
                                          </p:val>
                                        </p:tav>
                                        <p:tav tm="100000">
                                          <p:val>
                                            <p:strVal val="#ppt_x"/>
                                          </p:val>
                                        </p:tav>
                                      </p:tavLst>
                                    </p:anim>
                                    <p:anim calcmode="lin" valueType="num">
                                      <p:cBhvr additive="base">
                                        <p:cTn id="136" dur="500" fill="hold"/>
                                        <p:tgtEl>
                                          <p:spTgt spid="72"/>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24"/>
                                        </p:tgtEl>
                                        <p:attrNameLst>
                                          <p:attrName>style.visibility</p:attrName>
                                        </p:attrNameLst>
                                      </p:cBhvr>
                                      <p:to>
                                        <p:strVal val="visible"/>
                                      </p:to>
                                    </p:set>
                                    <p:anim calcmode="lin" valueType="num">
                                      <p:cBhvr additive="base">
                                        <p:cTn id="139" dur="500" fill="hold"/>
                                        <p:tgtEl>
                                          <p:spTgt spid="24"/>
                                        </p:tgtEl>
                                        <p:attrNameLst>
                                          <p:attrName>ppt_x</p:attrName>
                                        </p:attrNameLst>
                                      </p:cBhvr>
                                      <p:tavLst>
                                        <p:tav tm="0">
                                          <p:val>
                                            <p:strVal val="#ppt_x"/>
                                          </p:val>
                                        </p:tav>
                                        <p:tav tm="100000">
                                          <p:val>
                                            <p:strVal val="#ppt_x"/>
                                          </p:val>
                                        </p:tav>
                                      </p:tavLst>
                                    </p:anim>
                                    <p:anim calcmode="lin" valueType="num">
                                      <p:cBhvr additive="base">
                                        <p:cTn id="14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4" grpId="0"/>
      <p:bldP spid="35" grpId="0"/>
      <p:bldP spid="38" grpId="0"/>
      <p:bldP spid="41" grpId="0"/>
      <p:bldP spid="42" grpId="0"/>
      <p:bldP spid="44" grpId="0"/>
      <p:bldP spid="45" grpId="0"/>
      <p:bldP spid="48" grpId="0"/>
      <p:bldP spid="49" grpId="0"/>
      <p:bldP spid="52" grpId="0"/>
      <p:bldP spid="53" grpId="0"/>
      <p:bldP spid="56" grpId="0"/>
      <p:bldP spid="57" grpId="0"/>
      <p:bldP spid="58" grpId="0"/>
      <p:bldP spid="61" grpId="0"/>
      <p:bldP spid="19" grpId="0" animBg="1"/>
      <p:bldP spid="22" grpId="0" animBg="1"/>
      <p:bldP spid="66" grpId="0"/>
      <p:bldP spid="68" grpId="0"/>
      <p:bldP spid="72"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4287" y="0"/>
            <a:ext cx="9158287" cy="838200"/>
          </a:xfrm>
        </p:spPr>
        <p:txBody>
          <a:bodyPr/>
          <a:lstStyle/>
          <a:p>
            <a:r>
              <a:rPr lang="en-US" altLang="en-US" dirty="0"/>
              <a:t>Implementing a Queue: using Array</a:t>
            </a:r>
          </a:p>
        </p:txBody>
      </p:sp>
      <p:sp>
        <p:nvSpPr>
          <p:cNvPr id="27652" name="Rectangle 3"/>
          <p:cNvSpPr>
            <a:spLocks noGrp="1" noChangeArrowheads="1"/>
          </p:cNvSpPr>
          <p:nvPr>
            <p:ph type="body" idx="1"/>
          </p:nvPr>
        </p:nvSpPr>
        <p:spPr>
          <a:xfrm>
            <a:off x="-14287" y="829734"/>
            <a:ext cx="9144000" cy="447302"/>
          </a:xfrm>
        </p:spPr>
        <p:txBody>
          <a:bodyPr/>
          <a:lstStyle/>
          <a:p>
            <a:r>
              <a:rPr lang="en-US" altLang="en-US" sz="1800" dirty="0">
                <a:latin typeface="Times" panose="02020603050405020304" pitchFamily="18" charset="0"/>
                <a:cs typeface="Times" panose="02020603050405020304" pitchFamily="18" charset="0"/>
              </a:rPr>
              <a:t> Circular queue [“wrap around”]</a:t>
            </a:r>
          </a:p>
          <a:p>
            <a:pPr marL="0" indent="0">
              <a:buNone/>
            </a:pPr>
            <a:r>
              <a:rPr lang="en-US" altLang="en-US" sz="1800" dirty="0">
                <a:latin typeface="Times" panose="02020603050405020304" pitchFamily="18" charset="0"/>
                <a:cs typeface="Times" panose="02020603050405020304" pitchFamily="18" charset="0"/>
              </a:rPr>
              <a:t>Example 2: The array used to represent queue has </a:t>
            </a:r>
            <a:r>
              <a:rPr lang="en-US" altLang="en-US" sz="1800" dirty="0" err="1">
                <a:latin typeface="Times" panose="02020603050405020304" pitchFamily="18" charset="0"/>
                <a:cs typeface="Times" panose="02020603050405020304" pitchFamily="18" charset="0"/>
              </a:rPr>
              <a:t>maxSize</a:t>
            </a:r>
            <a:r>
              <a:rPr lang="en-US" altLang="en-US" sz="1800" dirty="0">
                <a:latin typeface="Times" panose="02020603050405020304" pitchFamily="18" charset="0"/>
                <a:cs typeface="Times" panose="02020603050405020304" pitchFamily="18" charset="0"/>
              </a:rPr>
              <a:t> = 4 </a:t>
            </a:r>
          </a:p>
          <a:p>
            <a:pPr marL="0" indent="0">
              <a:buNone/>
            </a:pPr>
            <a:r>
              <a:rPr lang="en-US" altLang="en-US" sz="1800" dirty="0">
                <a:latin typeface="Times" panose="02020603050405020304" pitchFamily="18" charset="0"/>
                <a:cs typeface="Times" panose="02020603050405020304" pitchFamily="18" charset="0"/>
              </a:rPr>
              <a:t>                 Q consists of 3 elements: Q = (5, 10, 20) </a:t>
            </a:r>
          </a:p>
          <a:p>
            <a:pPr marL="0" indent="0">
              <a:buNone/>
            </a:pPr>
            <a:r>
              <a:rPr lang="en-US" altLang="en-US" sz="1800" dirty="0">
                <a:latin typeface="Times" panose="02020603050405020304" pitchFamily="18" charset="0"/>
                <a:cs typeface="Times" panose="02020603050405020304" pitchFamily="18" charset="0"/>
              </a:rPr>
              <a:t>                                   </a:t>
            </a:r>
          </a:p>
        </p:txBody>
      </p:sp>
      <p:sp>
        <p:nvSpPr>
          <p:cNvPr id="35" name="TextBox 34"/>
          <p:cNvSpPr txBox="1"/>
          <p:nvPr/>
        </p:nvSpPr>
        <p:spPr>
          <a:xfrm>
            <a:off x="1597515" y="1752600"/>
            <a:ext cx="1524000" cy="323165"/>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enqueue</a:t>
            </a:r>
            <a:r>
              <a:rPr lang="en-US" sz="1500" dirty="0">
                <a:latin typeface="Times" panose="02020603050405020304" pitchFamily="18" charset="0"/>
                <a:cs typeface="Times" panose="02020603050405020304" pitchFamily="18" charset="0"/>
              </a:rPr>
              <a:t>(Q,30)</a:t>
            </a:r>
          </a:p>
        </p:txBody>
      </p:sp>
      <p:sp>
        <p:nvSpPr>
          <p:cNvPr id="38" name="TextBox 37"/>
          <p:cNvSpPr txBox="1"/>
          <p:nvPr/>
        </p:nvSpPr>
        <p:spPr>
          <a:xfrm>
            <a:off x="1509401" y="3225308"/>
            <a:ext cx="1614799" cy="784830"/>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rear++;</a:t>
            </a:r>
          </a:p>
          <a:p>
            <a:r>
              <a:rPr lang="en-US" sz="1500" dirty="0">
                <a:latin typeface="Times" panose="02020603050405020304" pitchFamily="18" charset="0"/>
                <a:cs typeface="Times" panose="02020603050405020304" pitchFamily="18" charset="0"/>
              </a:rPr>
              <a:t>Q[rear] = 30;</a:t>
            </a:r>
          </a:p>
          <a:p>
            <a:r>
              <a:rPr lang="en-US" sz="1500" dirty="0">
                <a:latin typeface="Times" panose="02020603050405020304" pitchFamily="18" charset="0"/>
                <a:cs typeface="Times" panose="02020603050405020304" pitchFamily="18" charset="0"/>
              </a:rPr>
              <a:t>Q = (5, 10, 20, 30)</a:t>
            </a:r>
          </a:p>
        </p:txBody>
      </p:sp>
      <p:sp>
        <p:nvSpPr>
          <p:cNvPr id="41" name="TextBox 40"/>
          <p:cNvSpPr txBox="1"/>
          <p:nvPr/>
        </p:nvSpPr>
        <p:spPr>
          <a:xfrm>
            <a:off x="3048000" y="1752600"/>
            <a:ext cx="3733800" cy="323165"/>
          </a:xfrm>
          <a:prstGeom prst="rect">
            <a:avLst/>
          </a:prstGeom>
          <a:noFill/>
        </p:spPr>
        <p:txBody>
          <a:bodyPr wrap="square" rtlCol="0">
            <a:spAutoFit/>
          </a:bodyPr>
          <a:lstStyle/>
          <a:p>
            <a:r>
              <a:rPr lang="en-US" sz="1500" dirty="0" err="1">
                <a:solidFill>
                  <a:srgbClr val="FF0000"/>
                </a:solidFill>
                <a:latin typeface="Times" panose="02020603050405020304" pitchFamily="18" charset="0"/>
                <a:cs typeface="Times" panose="02020603050405020304" pitchFamily="18" charset="0"/>
              </a:rPr>
              <a:t>enqueue</a:t>
            </a:r>
            <a:r>
              <a:rPr lang="en-US" sz="1500" dirty="0">
                <a:solidFill>
                  <a:srgbClr val="FF0000"/>
                </a:solidFill>
                <a:latin typeface="Times" panose="02020603050405020304" pitchFamily="18" charset="0"/>
                <a:cs typeface="Times" panose="02020603050405020304" pitchFamily="18" charset="0"/>
              </a:rPr>
              <a:t>(Q,50) ?? When Q is full already</a:t>
            </a:r>
          </a:p>
        </p:txBody>
      </p:sp>
      <p:sp>
        <p:nvSpPr>
          <p:cNvPr id="42" name="TextBox 41"/>
          <p:cNvSpPr txBox="1"/>
          <p:nvPr/>
        </p:nvSpPr>
        <p:spPr>
          <a:xfrm>
            <a:off x="3047999" y="3225309"/>
            <a:ext cx="1829795" cy="784830"/>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rear++;</a:t>
            </a:r>
          </a:p>
          <a:p>
            <a:r>
              <a:rPr lang="en-US" sz="1500" dirty="0">
                <a:latin typeface="Times" panose="02020603050405020304" pitchFamily="18" charset="0"/>
                <a:cs typeface="Times" panose="02020603050405020304" pitchFamily="18" charset="0"/>
              </a:rPr>
              <a:t>Q[rear] = 50;</a:t>
            </a:r>
          </a:p>
          <a:p>
            <a:pPr marL="285750" indent="-285750">
              <a:buFont typeface="Wingdings" panose="05000000000000000000" pitchFamily="2" charset="2"/>
              <a:buChar char="è"/>
            </a:pPr>
            <a:r>
              <a:rPr lang="en-US" sz="1500" b="1" dirty="0">
                <a:solidFill>
                  <a:srgbClr val="FF0000"/>
                </a:solidFill>
                <a:latin typeface="Times" panose="02020603050405020304" pitchFamily="18" charset="0"/>
                <a:cs typeface="Times" panose="02020603050405020304" pitchFamily="18" charset="0"/>
                <a:sym typeface="Wingdings" panose="05000000000000000000" pitchFamily="2" charset="2"/>
              </a:rPr>
              <a:t>rear = 2 = front</a:t>
            </a:r>
          </a:p>
        </p:txBody>
      </p:sp>
      <p:sp>
        <p:nvSpPr>
          <p:cNvPr id="44" name="TextBox 43"/>
          <p:cNvSpPr txBox="1"/>
          <p:nvPr/>
        </p:nvSpPr>
        <p:spPr>
          <a:xfrm>
            <a:off x="4491420" y="2188697"/>
            <a:ext cx="4569316" cy="553998"/>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The queue Q is full!!!</a:t>
            </a:r>
          </a:p>
          <a:p>
            <a:r>
              <a:rPr lang="en-US" sz="1500" dirty="0">
                <a:latin typeface="Times" panose="02020603050405020304" pitchFamily="18" charset="0"/>
                <a:cs typeface="Times" panose="02020603050405020304" pitchFamily="18" charset="0"/>
              </a:rPr>
              <a:t>What is the condition to determine that the queue is full ?</a:t>
            </a:r>
          </a:p>
        </p:txBody>
      </p:sp>
      <p:sp>
        <p:nvSpPr>
          <p:cNvPr id="56" name="TextBox 55"/>
          <p:cNvSpPr txBox="1"/>
          <p:nvPr/>
        </p:nvSpPr>
        <p:spPr>
          <a:xfrm>
            <a:off x="24002" y="4059857"/>
            <a:ext cx="1752600" cy="323165"/>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(Q)</a:t>
            </a:r>
          </a:p>
        </p:txBody>
      </p:sp>
      <p:sp>
        <p:nvSpPr>
          <p:cNvPr id="61" name="TextBox 60"/>
          <p:cNvSpPr txBox="1"/>
          <p:nvPr/>
        </p:nvSpPr>
        <p:spPr>
          <a:xfrm>
            <a:off x="5109079" y="3427258"/>
            <a:ext cx="3806322" cy="523220"/>
          </a:xfrm>
          <a:prstGeom prst="rect">
            <a:avLst/>
          </a:prstGeom>
          <a:noFill/>
        </p:spPr>
        <p:txBody>
          <a:bodyPr wrap="square" rtlCol="0">
            <a:spAutoFit/>
          </a:bodyPr>
          <a:lstStyle/>
          <a:p>
            <a:r>
              <a:rPr lang="en-US" sz="1400" dirty="0">
                <a:solidFill>
                  <a:srgbClr val="FF0000"/>
                </a:solidFill>
                <a:latin typeface="Courier"/>
                <a:cs typeface="Times" panose="02020603050405020304" pitchFamily="18" charset="0"/>
              </a:rPr>
              <a:t>We can not distinguish between the two cases: EMPTY and FULL !!!!!</a:t>
            </a:r>
          </a:p>
        </p:txBody>
      </p:sp>
      <p:sp>
        <p:nvSpPr>
          <p:cNvPr id="66" name="TextBox 65"/>
          <p:cNvSpPr txBox="1"/>
          <p:nvPr/>
        </p:nvSpPr>
        <p:spPr>
          <a:xfrm>
            <a:off x="4724400" y="5867400"/>
            <a:ext cx="1828800" cy="769441"/>
          </a:xfrm>
          <a:prstGeom prst="rect">
            <a:avLst/>
          </a:prstGeom>
          <a:noFill/>
        </p:spPr>
        <p:txBody>
          <a:bodyPr wrap="square" rtlCol="0">
            <a:spAutoFit/>
          </a:bodyPr>
          <a:lstStyle/>
          <a:p>
            <a:r>
              <a:rPr lang="en-US" sz="1400" dirty="0" err="1">
                <a:latin typeface="Times" panose="02020603050405020304" pitchFamily="18" charset="0"/>
                <a:cs typeface="Times" panose="02020603050405020304" pitchFamily="18" charset="0"/>
              </a:rPr>
              <a:t>Dequeue</a:t>
            </a:r>
            <a:r>
              <a:rPr lang="en-US" sz="1400" dirty="0">
                <a:latin typeface="Times" panose="02020603050405020304" pitchFamily="18" charset="0"/>
                <a:cs typeface="Times" panose="02020603050405020304" pitchFamily="18" charset="0"/>
              </a:rPr>
              <a:t> Q[front]</a:t>
            </a:r>
          </a:p>
          <a:p>
            <a:r>
              <a:rPr lang="en-US" sz="1500" dirty="0">
                <a:latin typeface="Times" panose="02020603050405020304" pitchFamily="18" charset="0"/>
                <a:cs typeface="Times" panose="02020603050405020304" pitchFamily="18" charset="0"/>
              </a:rPr>
              <a:t>Q = empty</a:t>
            </a:r>
          </a:p>
          <a:p>
            <a:r>
              <a:rPr lang="en-US" sz="1500" dirty="0">
                <a:latin typeface="Times" panose="02020603050405020304" pitchFamily="18" charset="0"/>
                <a:cs typeface="Times" panose="02020603050405020304" pitchFamily="18" charset="0"/>
              </a:rPr>
              <a:t>front++;</a:t>
            </a:r>
          </a:p>
        </p:txBody>
      </p:sp>
      <p:sp>
        <p:nvSpPr>
          <p:cNvPr id="68" name="TextBox 67"/>
          <p:cNvSpPr txBox="1"/>
          <p:nvPr/>
        </p:nvSpPr>
        <p:spPr>
          <a:xfrm>
            <a:off x="0" y="5842338"/>
            <a:ext cx="2424302" cy="692497"/>
          </a:xfrm>
          <a:prstGeom prst="rect">
            <a:avLst/>
          </a:prstGeom>
          <a:noFill/>
        </p:spPr>
        <p:txBody>
          <a:bodyPr wrap="square" rtlCol="0">
            <a:spAutoFit/>
          </a:bodyPr>
          <a:lstStyle/>
          <a:p>
            <a:r>
              <a:rPr lang="en-US" sz="1300" dirty="0" err="1">
                <a:latin typeface="Times" panose="02020603050405020304" pitchFamily="18" charset="0"/>
                <a:cs typeface="Times" panose="02020603050405020304" pitchFamily="18" charset="0"/>
              </a:rPr>
              <a:t>Dequeue</a:t>
            </a:r>
            <a:r>
              <a:rPr lang="en-US" sz="1300" dirty="0">
                <a:latin typeface="Times" panose="02020603050405020304" pitchFamily="18" charset="0"/>
                <a:cs typeface="Times" panose="02020603050405020304" pitchFamily="18" charset="0"/>
              </a:rPr>
              <a:t> Q[front]</a:t>
            </a:r>
          </a:p>
          <a:p>
            <a:r>
              <a:rPr lang="en-US" sz="1300" dirty="0">
                <a:latin typeface="Times" panose="02020603050405020304" pitchFamily="18" charset="0"/>
                <a:cs typeface="Times" panose="02020603050405020304" pitchFamily="18" charset="0"/>
              </a:rPr>
              <a:t>Q = (10, 20, 30)</a:t>
            </a:r>
          </a:p>
          <a:p>
            <a:r>
              <a:rPr lang="en-US" sz="1300" dirty="0">
                <a:latin typeface="Times" panose="02020603050405020304" pitchFamily="18" charset="0"/>
                <a:cs typeface="Times" panose="02020603050405020304" pitchFamily="18" charset="0"/>
              </a:rPr>
              <a:t>front++;</a:t>
            </a:r>
          </a:p>
        </p:txBody>
      </p:sp>
      <p:pic>
        <p:nvPicPr>
          <p:cNvPr id="3" name="Picture 2"/>
          <p:cNvPicPr>
            <a:picLocks noChangeAspect="1"/>
          </p:cNvPicPr>
          <p:nvPr/>
        </p:nvPicPr>
        <p:blipFill>
          <a:blip r:embed="rId2"/>
          <a:stretch>
            <a:fillRect/>
          </a:stretch>
        </p:blipFill>
        <p:spPr>
          <a:xfrm>
            <a:off x="62102" y="2064448"/>
            <a:ext cx="1078213" cy="1214598"/>
          </a:xfrm>
          <a:prstGeom prst="rect">
            <a:avLst/>
          </a:prstGeom>
        </p:spPr>
      </p:pic>
      <p:pic>
        <p:nvPicPr>
          <p:cNvPr id="8" name="Picture 7"/>
          <p:cNvPicPr>
            <a:picLocks noChangeAspect="1"/>
          </p:cNvPicPr>
          <p:nvPr/>
        </p:nvPicPr>
        <p:blipFill>
          <a:blip r:embed="rId3"/>
          <a:stretch>
            <a:fillRect/>
          </a:stretch>
        </p:blipFill>
        <p:spPr>
          <a:xfrm>
            <a:off x="1678680" y="2064213"/>
            <a:ext cx="987178" cy="1236626"/>
          </a:xfrm>
          <a:prstGeom prst="rect">
            <a:avLst/>
          </a:prstGeom>
        </p:spPr>
      </p:pic>
      <p:sp>
        <p:nvSpPr>
          <p:cNvPr id="40" name="TextBox 39"/>
          <p:cNvSpPr txBox="1"/>
          <p:nvPr/>
        </p:nvSpPr>
        <p:spPr>
          <a:xfrm>
            <a:off x="5562600" y="2819400"/>
            <a:ext cx="2359516" cy="323165"/>
          </a:xfrm>
          <a:prstGeom prst="rect">
            <a:avLst/>
          </a:prstGeom>
          <a:noFill/>
        </p:spPr>
        <p:txBody>
          <a:bodyPr wrap="square" rtlCol="0">
            <a:spAutoFit/>
          </a:bodyPr>
          <a:lstStyle/>
          <a:p>
            <a:r>
              <a:rPr lang="en-US" sz="1500" b="1" dirty="0">
                <a:solidFill>
                  <a:srgbClr val="FF0000"/>
                </a:solidFill>
                <a:latin typeface="Courier"/>
                <a:cs typeface="Times" panose="02020603050405020304" pitchFamily="18" charset="0"/>
              </a:rPr>
              <a:t>rear + 1 == front</a:t>
            </a:r>
          </a:p>
        </p:txBody>
      </p:sp>
      <p:pic>
        <p:nvPicPr>
          <p:cNvPr id="17" name="Picture 16"/>
          <p:cNvPicPr>
            <a:picLocks noChangeAspect="1"/>
          </p:cNvPicPr>
          <p:nvPr/>
        </p:nvPicPr>
        <p:blipFill>
          <a:blip r:embed="rId4"/>
          <a:stretch>
            <a:fillRect/>
          </a:stretch>
        </p:blipFill>
        <p:spPr>
          <a:xfrm>
            <a:off x="3124200" y="2079818"/>
            <a:ext cx="1004417" cy="1199228"/>
          </a:xfrm>
          <a:prstGeom prst="rect">
            <a:avLst/>
          </a:prstGeom>
        </p:spPr>
      </p:pic>
      <p:pic>
        <p:nvPicPr>
          <p:cNvPr id="20" name="Picture 19"/>
          <p:cNvPicPr>
            <a:picLocks noChangeAspect="1"/>
          </p:cNvPicPr>
          <p:nvPr/>
        </p:nvPicPr>
        <p:blipFill>
          <a:blip r:embed="rId5"/>
          <a:stretch>
            <a:fillRect/>
          </a:stretch>
        </p:blipFill>
        <p:spPr>
          <a:xfrm>
            <a:off x="24418" y="4386753"/>
            <a:ext cx="1172822" cy="1455585"/>
          </a:xfrm>
          <a:prstGeom prst="rect">
            <a:avLst/>
          </a:prstGeom>
        </p:spPr>
      </p:pic>
      <p:pic>
        <p:nvPicPr>
          <p:cNvPr id="25" name="Picture 24"/>
          <p:cNvPicPr>
            <a:picLocks noChangeAspect="1"/>
          </p:cNvPicPr>
          <p:nvPr/>
        </p:nvPicPr>
        <p:blipFill>
          <a:blip r:embed="rId6"/>
          <a:stretch>
            <a:fillRect/>
          </a:stretch>
        </p:blipFill>
        <p:spPr>
          <a:xfrm>
            <a:off x="1575263" y="4401182"/>
            <a:ext cx="1194011" cy="1455585"/>
          </a:xfrm>
          <a:prstGeom prst="rect">
            <a:avLst/>
          </a:prstGeom>
        </p:spPr>
      </p:pic>
      <p:sp>
        <p:nvSpPr>
          <p:cNvPr id="50" name="TextBox 49"/>
          <p:cNvSpPr txBox="1"/>
          <p:nvPr/>
        </p:nvSpPr>
        <p:spPr>
          <a:xfrm>
            <a:off x="1473322" y="4039604"/>
            <a:ext cx="1752600" cy="323165"/>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(Q)</a:t>
            </a:r>
          </a:p>
        </p:txBody>
      </p:sp>
      <p:sp>
        <p:nvSpPr>
          <p:cNvPr id="51" name="TextBox 50"/>
          <p:cNvSpPr txBox="1"/>
          <p:nvPr/>
        </p:nvSpPr>
        <p:spPr>
          <a:xfrm>
            <a:off x="1524000" y="5822085"/>
            <a:ext cx="1319954" cy="1015663"/>
          </a:xfrm>
          <a:prstGeom prst="rect">
            <a:avLst/>
          </a:prstGeom>
          <a:noFill/>
        </p:spPr>
        <p:txBody>
          <a:bodyPr wrap="square" rtlCol="0">
            <a:spAutoFit/>
          </a:bodyPr>
          <a:lstStyle/>
          <a:p>
            <a:r>
              <a:rPr lang="en-US" sz="1000" dirty="0" err="1">
                <a:latin typeface="Times" panose="02020603050405020304" pitchFamily="18" charset="0"/>
                <a:cs typeface="Times" panose="02020603050405020304" pitchFamily="18" charset="0"/>
              </a:rPr>
              <a:t>Dequeue</a:t>
            </a:r>
            <a:r>
              <a:rPr lang="en-US" sz="1000" dirty="0">
                <a:latin typeface="Times" panose="02020603050405020304" pitchFamily="18" charset="0"/>
                <a:cs typeface="Times" panose="02020603050405020304" pitchFamily="18" charset="0"/>
              </a:rPr>
              <a:t> Q[front]</a:t>
            </a:r>
          </a:p>
          <a:p>
            <a:r>
              <a:rPr lang="en-US" sz="1000" dirty="0">
                <a:latin typeface="Times" panose="02020603050405020304" pitchFamily="18" charset="0"/>
                <a:cs typeface="Times" panose="02020603050405020304" pitchFamily="18" charset="0"/>
              </a:rPr>
              <a:t>Q = (20, 30)</a:t>
            </a:r>
          </a:p>
          <a:p>
            <a:r>
              <a:rPr lang="en-US" sz="1000" dirty="0">
                <a:latin typeface="Times" panose="02020603050405020304" pitchFamily="18" charset="0"/>
                <a:cs typeface="Times" panose="02020603050405020304" pitchFamily="18" charset="0"/>
              </a:rPr>
              <a:t>front++; </a:t>
            </a:r>
          </a:p>
          <a:p>
            <a:r>
              <a:rPr lang="en-US" sz="1000" dirty="0">
                <a:latin typeface="Times" panose="02020603050405020304" pitchFamily="18" charset="0"/>
                <a:cs typeface="Times" panose="02020603050405020304" pitchFamily="18" charset="0"/>
                <a:sym typeface="Wingdings" panose="05000000000000000000" pitchFamily="2" charset="2"/>
              </a:rPr>
              <a:t>=&gt; front = 4=</a:t>
            </a:r>
            <a:r>
              <a:rPr lang="en-US" sz="1000" dirty="0" err="1">
                <a:latin typeface="Times" panose="02020603050405020304" pitchFamily="18" charset="0"/>
                <a:cs typeface="Times" panose="02020603050405020304" pitchFamily="18" charset="0"/>
                <a:sym typeface="Wingdings" panose="05000000000000000000" pitchFamily="2" charset="2"/>
              </a:rPr>
              <a:t>maxSize</a:t>
            </a:r>
            <a:endParaRPr lang="en-US" sz="1000" dirty="0">
              <a:latin typeface="Times" panose="02020603050405020304" pitchFamily="18" charset="0"/>
              <a:cs typeface="Times" panose="02020603050405020304" pitchFamily="18" charset="0"/>
            </a:endParaRPr>
          </a:p>
          <a:p>
            <a:r>
              <a:rPr lang="en-US" sz="1000" dirty="0">
                <a:latin typeface="Times" panose="02020603050405020304" pitchFamily="18" charset="0"/>
                <a:cs typeface="Times" panose="02020603050405020304" pitchFamily="18" charset="0"/>
              </a:rPr>
              <a:t>=&gt; “wrap around”</a:t>
            </a:r>
          </a:p>
          <a:p>
            <a:pPr marL="171450" indent="-171450">
              <a:buFont typeface="Symbol" panose="05050102010706020507" pitchFamily="18" charset="2"/>
              <a:buChar char="Þ"/>
            </a:pPr>
            <a:r>
              <a:rPr lang="en-US" sz="1000" dirty="0">
                <a:latin typeface="Times" panose="02020603050405020304" pitchFamily="18" charset="0"/>
                <a:cs typeface="Times" panose="02020603050405020304" pitchFamily="18" charset="0"/>
              </a:rPr>
              <a:t>front = 0</a:t>
            </a:r>
          </a:p>
        </p:txBody>
      </p:sp>
      <p:pic>
        <p:nvPicPr>
          <p:cNvPr id="27" name="Picture 26"/>
          <p:cNvPicPr>
            <a:picLocks noChangeAspect="1"/>
          </p:cNvPicPr>
          <p:nvPr/>
        </p:nvPicPr>
        <p:blipFill>
          <a:blip r:embed="rId7"/>
          <a:stretch>
            <a:fillRect/>
          </a:stretch>
        </p:blipFill>
        <p:spPr>
          <a:xfrm>
            <a:off x="3147298" y="4401183"/>
            <a:ext cx="1305082" cy="1441156"/>
          </a:xfrm>
          <a:prstGeom prst="rect">
            <a:avLst/>
          </a:prstGeom>
        </p:spPr>
      </p:pic>
      <p:sp>
        <p:nvSpPr>
          <p:cNvPr id="54" name="TextBox 53"/>
          <p:cNvSpPr txBox="1"/>
          <p:nvPr/>
        </p:nvSpPr>
        <p:spPr>
          <a:xfrm>
            <a:off x="3147166" y="4100472"/>
            <a:ext cx="1752600" cy="323165"/>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(Q)</a:t>
            </a:r>
          </a:p>
        </p:txBody>
      </p:sp>
      <p:sp>
        <p:nvSpPr>
          <p:cNvPr id="55" name="TextBox 54"/>
          <p:cNvSpPr txBox="1"/>
          <p:nvPr/>
        </p:nvSpPr>
        <p:spPr>
          <a:xfrm>
            <a:off x="3221977" y="5856767"/>
            <a:ext cx="1449693" cy="692497"/>
          </a:xfrm>
          <a:prstGeom prst="rect">
            <a:avLst/>
          </a:prstGeom>
          <a:noFill/>
        </p:spPr>
        <p:txBody>
          <a:bodyPr wrap="square" rtlCol="0">
            <a:spAutoFit/>
          </a:bodyPr>
          <a:lstStyle/>
          <a:p>
            <a:r>
              <a:rPr lang="en-US" sz="1300" dirty="0" err="1">
                <a:latin typeface="Times" panose="02020603050405020304" pitchFamily="18" charset="0"/>
                <a:cs typeface="Times" panose="02020603050405020304" pitchFamily="18" charset="0"/>
              </a:rPr>
              <a:t>Dequeue</a:t>
            </a:r>
            <a:r>
              <a:rPr lang="en-US" sz="1300" dirty="0">
                <a:latin typeface="Times" panose="02020603050405020304" pitchFamily="18" charset="0"/>
                <a:cs typeface="Times" panose="02020603050405020304" pitchFamily="18" charset="0"/>
              </a:rPr>
              <a:t> Q[front]</a:t>
            </a:r>
          </a:p>
          <a:p>
            <a:r>
              <a:rPr lang="en-US" sz="1300" dirty="0">
                <a:latin typeface="Times" panose="02020603050405020304" pitchFamily="18" charset="0"/>
                <a:cs typeface="Times" panose="02020603050405020304" pitchFamily="18" charset="0"/>
              </a:rPr>
              <a:t>Q = (30)</a:t>
            </a:r>
          </a:p>
          <a:p>
            <a:r>
              <a:rPr lang="en-US" sz="1300" dirty="0">
                <a:latin typeface="Times" panose="02020603050405020304" pitchFamily="18" charset="0"/>
                <a:cs typeface="Times" panose="02020603050405020304" pitchFamily="18" charset="0"/>
              </a:rPr>
              <a:t>front++;</a:t>
            </a:r>
          </a:p>
        </p:txBody>
      </p:sp>
      <p:pic>
        <p:nvPicPr>
          <p:cNvPr id="29" name="Picture 28"/>
          <p:cNvPicPr>
            <a:picLocks noChangeAspect="1"/>
          </p:cNvPicPr>
          <p:nvPr/>
        </p:nvPicPr>
        <p:blipFill>
          <a:blip r:embed="rId8"/>
          <a:stretch>
            <a:fillRect/>
          </a:stretch>
        </p:blipFill>
        <p:spPr>
          <a:xfrm>
            <a:off x="4724400" y="4357899"/>
            <a:ext cx="1161236" cy="1406351"/>
          </a:xfrm>
          <a:prstGeom prst="rect">
            <a:avLst/>
          </a:prstGeom>
        </p:spPr>
      </p:pic>
      <p:sp>
        <p:nvSpPr>
          <p:cNvPr id="59" name="TextBox 58"/>
          <p:cNvSpPr txBox="1"/>
          <p:nvPr/>
        </p:nvSpPr>
        <p:spPr>
          <a:xfrm>
            <a:off x="4658341" y="4092094"/>
            <a:ext cx="1752600" cy="323165"/>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(Q)</a:t>
            </a:r>
          </a:p>
        </p:txBody>
      </p:sp>
      <p:sp>
        <p:nvSpPr>
          <p:cNvPr id="60" name="TextBox 59"/>
          <p:cNvSpPr txBox="1"/>
          <p:nvPr/>
        </p:nvSpPr>
        <p:spPr>
          <a:xfrm>
            <a:off x="6019800" y="4601150"/>
            <a:ext cx="3048000" cy="492443"/>
          </a:xfrm>
          <a:prstGeom prst="rect">
            <a:avLst/>
          </a:prstGeom>
          <a:noFill/>
        </p:spPr>
        <p:txBody>
          <a:bodyPr wrap="square" rtlCol="0">
            <a:spAutoFit/>
          </a:bodyPr>
          <a:lstStyle/>
          <a:p>
            <a:r>
              <a:rPr lang="en-US" sz="1300" dirty="0">
                <a:latin typeface="Times" panose="02020603050405020304" pitchFamily="18" charset="0"/>
                <a:cs typeface="Times" panose="02020603050405020304" pitchFamily="18" charset="0"/>
              </a:rPr>
              <a:t>The queue Q is empty!!!</a:t>
            </a:r>
          </a:p>
          <a:p>
            <a:r>
              <a:rPr lang="en-US" sz="1300" dirty="0">
                <a:latin typeface="Times" panose="02020603050405020304" pitchFamily="18" charset="0"/>
                <a:cs typeface="Times" panose="02020603050405020304" pitchFamily="18" charset="0"/>
              </a:rPr>
              <a:t>What is the condition for an empty queue ?</a:t>
            </a:r>
          </a:p>
        </p:txBody>
      </p:sp>
      <p:sp>
        <p:nvSpPr>
          <p:cNvPr id="62" name="TextBox 61"/>
          <p:cNvSpPr txBox="1"/>
          <p:nvPr/>
        </p:nvSpPr>
        <p:spPr>
          <a:xfrm>
            <a:off x="6324600" y="5079454"/>
            <a:ext cx="2359516" cy="323165"/>
          </a:xfrm>
          <a:prstGeom prst="rect">
            <a:avLst/>
          </a:prstGeom>
          <a:noFill/>
        </p:spPr>
        <p:txBody>
          <a:bodyPr wrap="square" rtlCol="0">
            <a:spAutoFit/>
          </a:bodyPr>
          <a:lstStyle/>
          <a:p>
            <a:r>
              <a:rPr lang="en-US" sz="1500" b="1" dirty="0">
                <a:solidFill>
                  <a:srgbClr val="FF0000"/>
                </a:solidFill>
                <a:latin typeface="Courier"/>
                <a:cs typeface="Times" panose="02020603050405020304" pitchFamily="18" charset="0"/>
              </a:rPr>
              <a:t>rear + 1 == front</a:t>
            </a:r>
          </a:p>
        </p:txBody>
      </p:sp>
      <p:cxnSp>
        <p:nvCxnSpPr>
          <p:cNvPr id="31" name="Curved Connector 30"/>
          <p:cNvCxnSpPr/>
          <p:nvPr/>
        </p:nvCxnSpPr>
        <p:spPr>
          <a:xfrm>
            <a:off x="7620000" y="3048000"/>
            <a:ext cx="457200" cy="348073"/>
          </a:xfrm>
          <a:prstGeom prst="curvedConnector3">
            <a:avLst>
              <a:gd name="adj1" fmla="val 1495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62" idx="3"/>
          </p:cNvCxnSpPr>
          <p:nvPr/>
        </p:nvCxnSpPr>
        <p:spPr>
          <a:xfrm flipH="1" flipV="1">
            <a:off x="7922116" y="3810000"/>
            <a:ext cx="762000" cy="1431037"/>
          </a:xfrm>
          <a:prstGeom prst="curvedConnector4">
            <a:avLst>
              <a:gd name="adj1" fmla="val -44273"/>
              <a:gd name="adj2" fmla="val 62965"/>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3578715" y="2667000"/>
            <a:ext cx="383685" cy="30480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TextBox 31"/>
          <p:cNvSpPr txBox="1"/>
          <p:nvPr/>
        </p:nvSpPr>
        <p:spPr>
          <a:xfrm>
            <a:off x="5867400" y="807550"/>
            <a:ext cx="3349409" cy="938719"/>
          </a:xfrm>
          <a:prstGeom prst="rect">
            <a:avLst/>
          </a:prstGeom>
          <a:noFill/>
        </p:spPr>
        <p:txBody>
          <a:bodyPr wrap="square" rtlCol="0">
            <a:spAutoFit/>
          </a:bodyPr>
          <a:lstStyle/>
          <a:p>
            <a:pPr marL="171450" indent="-171450">
              <a:buFont typeface="Arial" panose="020B0604020202020204" pitchFamily="34" charset="0"/>
              <a:buChar char="•"/>
            </a:pP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Q[front]: the first item of the queue</a:t>
            </a:r>
          </a:p>
          <a:p>
            <a:pPr marL="171450" indent="-171450">
              <a:buFont typeface="Arial" panose="020B0604020202020204" pitchFamily="34" charset="0"/>
              <a:buChar char="•"/>
            </a:pP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Q[rear]: the last item of the queue</a:t>
            </a:r>
          </a:p>
          <a:p>
            <a:pPr marL="171450" indent="-171450">
              <a:buFont typeface="Arial" panose="020B0604020202020204" pitchFamily="34" charset="0"/>
              <a:buChar char="•"/>
            </a:pP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Add item to the Q (</a:t>
            </a:r>
            <a:r>
              <a:rPr lang="en-US" sz="1100" dirty="0" err="1">
                <a:solidFill>
                  <a:srgbClr val="FF0000"/>
                </a:solidFill>
                <a:latin typeface="Times" panose="02020603050405020304" pitchFamily="18" charset="0"/>
                <a:ea typeface="Tahoma" panose="020B0604030504040204" pitchFamily="34" charset="0"/>
                <a:cs typeface="Times" panose="02020603050405020304" pitchFamily="18" charset="0"/>
              </a:rPr>
              <a:t>Enqueue</a:t>
            </a: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 rear+=1;Q[rear]=item;</a:t>
            </a:r>
          </a:p>
          <a:p>
            <a:pPr marL="171450" indent="-171450">
              <a:buFont typeface="Arial" panose="020B0604020202020204" pitchFamily="34" charset="0"/>
              <a:buChar char="•"/>
            </a:pP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Remove item from Q (</a:t>
            </a:r>
            <a:r>
              <a:rPr lang="en-US" sz="1100" dirty="0" err="1">
                <a:solidFill>
                  <a:srgbClr val="FF0000"/>
                </a:solidFill>
                <a:latin typeface="Times" panose="02020603050405020304" pitchFamily="18" charset="0"/>
                <a:ea typeface="Tahoma" panose="020B0604030504040204" pitchFamily="34" charset="0"/>
                <a:cs typeface="Times" panose="02020603050405020304" pitchFamily="18" charset="0"/>
              </a:rPr>
              <a:t>Dequeue</a:t>
            </a: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 remove Q[front]; then front+=1</a:t>
            </a:r>
          </a:p>
        </p:txBody>
      </p:sp>
    </p:spTree>
    <p:extLst>
      <p:ext uri="{BB962C8B-B14F-4D97-AF65-F5344CB8AC3E}">
        <p14:creationId xmlns:p14="http://schemas.microsoft.com/office/powerpoint/2010/main" val="197849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0-#ppt_w/2"/>
                                          </p:val>
                                        </p:tav>
                                        <p:tav tm="100000">
                                          <p:val>
                                            <p:strVal val="#ppt_x"/>
                                          </p:val>
                                        </p:tav>
                                      </p:tavLst>
                                    </p:anim>
                                    <p:anim calcmode="lin" valueType="num">
                                      <p:cBhvr additive="base">
                                        <p:cTn id="14"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0-#ppt_w/2"/>
                                          </p:val>
                                        </p:tav>
                                        <p:tav tm="100000">
                                          <p:val>
                                            <p:strVal val="#ppt_x"/>
                                          </p:val>
                                        </p:tav>
                                      </p:tavLst>
                                    </p:anim>
                                    <p:anim calcmode="lin" valueType="num">
                                      <p:cBhvr additive="base">
                                        <p:cTn id="26"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0-#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0-#ppt_w/2"/>
                                          </p:val>
                                        </p:tav>
                                        <p:tav tm="100000">
                                          <p:val>
                                            <p:strVal val="#ppt_x"/>
                                          </p:val>
                                        </p:tav>
                                      </p:tavLst>
                                    </p:anim>
                                    <p:anim calcmode="lin" valueType="num">
                                      <p:cBhvr additive="base">
                                        <p:cTn id="36" dur="500" fill="hold"/>
                                        <p:tgtEl>
                                          <p:spTgt spid="42"/>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down)">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additive="base">
                                        <p:cTn id="45" dur="500" fill="hold"/>
                                        <p:tgtEl>
                                          <p:spTgt spid="44"/>
                                        </p:tgtEl>
                                        <p:attrNameLst>
                                          <p:attrName>ppt_x</p:attrName>
                                        </p:attrNameLst>
                                      </p:cBhvr>
                                      <p:tavLst>
                                        <p:tav tm="0">
                                          <p:val>
                                            <p:strVal val="#ppt_x"/>
                                          </p:val>
                                        </p:tav>
                                        <p:tav tm="100000">
                                          <p:val>
                                            <p:strVal val="#ppt_x"/>
                                          </p:val>
                                        </p:tav>
                                      </p:tavLst>
                                    </p:anim>
                                    <p:anim calcmode="lin" valueType="num">
                                      <p:cBhvr additive="base">
                                        <p:cTn id="46"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0-#ppt_w/2"/>
                                          </p:val>
                                        </p:tav>
                                        <p:tav tm="100000">
                                          <p:val>
                                            <p:strVal val="#ppt_x"/>
                                          </p:val>
                                        </p:tav>
                                      </p:tavLst>
                                    </p:anim>
                                    <p:anim calcmode="lin" valueType="num">
                                      <p:cBhvr additive="base">
                                        <p:cTn id="52"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up)">
                                      <p:cBhvr>
                                        <p:cTn id="57" dur="500"/>
                                        <p:tgtEl>
                                          <p:spTgt spid="56"/>
                                        </p:tgtEl>
                                      </p:cBhvr>
                                    </p:animEffect>
                                  </p:childTnLst>
                                </p:cTn>
                              </p:par>
                              <p:par>
                                <p:cTn id="58" presetID="2" presetClass="entr" presetSubtype="8" fill="hold" grpId="0" nodeType="withEffect">
                                  <p:stCondLst>
                                    <p:cond delay="0"/>
                                  </p:stCondLst>
                                  <p:childTnLst>
                                    <p:set>
                                      <p:cBhvr>
                                        <p:cTn id="59" dur="1" fill="hold">
                                          <p:stCondLst>
                                            <p:cond delay="0"/>
                                          </p:stCondLst>
                                        </p:cTn>
                                        <p:tgtEl>
                                          <p:spTgt spid="68"/>
                                        </p:tgtEl>
                                        <p:attrNameLst>
                                          <p:attrName>style.visibility</p:attrName>
                                        </p:attrNameLst>
                                      </p:cBhvr>
                                      <p:to>
                                        <p:strVal val="visible"/>
                                      </p:to>
                                    </p:set>
                                    <p:anim calcmode="lin" valueType="num">
                                      <p:cBhvr additive="base">
                                        <p:cTn id="60" dur="500" fill="hold"/>
                                        <p:tgtEl>
                                          <p:spTgt spid="68"/>
                                        </p:tgtEl>
                                        <p:attrNameLst>
                                          <p:attrName>ppt_x</p:attrName>
                                        </p:attrNameLst>
                                      </p:cBhvr>
                                      <p:tavLst>
                                        <p:tav tm="0">
                                          <p:val>
                                            <p:strVal val="0-#ppt_w/2"/>
                                          </p:val>
                                        </p:tav>
                                        <p:tav tm="100000">
                                          <p:val>
                                            <p:strVal val="#ppt_x"/>
                                          </p:val>
                                        </p:tav>
                                      </p:tavLst>
                                    </p:anim>
                                    <p:anim calcmode="lin" valueType="num">
                                      <p:cBhvr additive="base">
                                        <p:cTn id="61"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8"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0-#ppt_w/2"/>
                                          </p:val>
                                        </p:tav>
                                        <p:tav tm="100000">
                                          <p:val>
                                            <p:strVal val="#ppt_x"/>
                                          </p:val>
                                        </p:tav>
                                      </p:tavLst>
                                    </p:anim>
                                    <p:anim calcmode="lin" valueType="num">
                                      <p:cBhvr additive="base">
                                        <p:cTn id="67"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wipe(up)">
                                      <p:cBhvr>
                                        <p:cTn id="72" dur="500"/>
                                        <p:tgtEl>
                                          <p:spTgt spid="50"/>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0-#ppt_w/2"/>
                                          </p:val>
                                        </p:tav>
                                        <p:tav tm="100000">
                                          <p:val>
                                            <p:strVal val="#ppt_x"/>
                                          </p:val>
                                        </p:tav>
                                      </p:tavLst>
                                    </p:anim>
                                    <p:anim calcmode="lin" valueType="num">
                                      <p:cBhvr additive="base">
                                        <p:cTn id="78" dur="500" fill="hold"/>
                                        <p:tgtEl>
                                          <p:spTgt spid="25"/>
                                        </p:tgtEl>
                                        <p:attrNameLst>
                                          <p:attrName>ppt_y</p:attrName>
                                        </p:attrNameLst>
                                      </p:cBhvr>
                                      <p:tavLst>
                                        <p:tav tm="0">
                                          <p:val>
                                            <p:strVal val="#ppt_y"/>
                                          </p:val>
                                        </p:tav>
                                        <p:tav tm="100000">
                                          <p:val>
                                            <p:strVal val="#ppt_y"/>
                                          </p:val>
                                        </p:tav>
                                      </p:tavLst>
                                    </p:anim>
                                  </p:childTnLst>
                                </p:cTn>
                              </p:par>
                              <p:par>
                                <p:cTn id="79" presetID="2" presetClass="entr" presetSubtype="8"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anim calcmode="lin" valueType="num">
                                      <p:cBhvr additive="base">
                                        <p:cTn id="81" dur="500" fill="hold"/>
                                        <p:tgtEl>
                                          <p:spTgt spid="51"/>
                                        </p:tgtEl>
                                        <p:attrNameLst>
                                          <p:attrName>ppt_x</p:attrName>
                                        </p:attrNameLst>
                                      </p:cBhvr>
                                      <p:tavLst>
                                        <p:tav tm="0">
                                          <p:val>
                                            <p:strVal val="0-#ppt_w/2"/>
                                          </p:val>
                                        </p:tav>
                                        <p:tav tm="100000">
                                          <p:val>
                                            <p:strVal val="#ppt_x"/>
                                          </p:val>
                                        </p:tav>
                                      </p:tavLst>
                                    </p:anim>
                                    <p:anim calcmode="lin" valueType="num">
                                      <p:cBhvr additive="base">
                                        <p:cTn id="82"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wipe(up)">
                                      <p:cBhvr>
                                        <p:cTn id="87" dur="500"/>
                                        <p:tgtEl>
                                          <p:spTgt spid="54"/>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27"/>
                                        </p:tgtEl>
                                        <p:attrNameLst>
                                          <p:attrName>style.visibility</p:attrName>
                                        </p:attrNameLst>
                                      </p:cBhvr>
                                      <p:to>
                                        <p:strVal val="visible"/>
                                      </p:to>
                                    </p:set>
                                    <p:anim calcmode="lin" valueType="num">
                                      <p:cBhvr additive="base">
                                        <p:cTn id="92" dur="500" fill="hold"/>
                                        <p:tgtEl>
                                          <p:spTgt spid="27"/>
                                        </p:tgtEl>
                                        <p:attrNameLst>
                                          <p:attrName>ppt_x</p:attrName>
                                        </p:attrNameLst>
                                      </p:cBhvr>
                                      <p:tavLst>
                                        <p:tav tm="0">
                                          <p:val>
                                            <p:strVal val="#ppt_x"/>
                                          </p:val>
                                        </p:tav>
                                        <p:tav tm="100000">
                                          <p:val>
                                            <p:strVal val="#ppt_x"/>
                                          </p:val>
                                        </p:tav>
                                      </p:tavLst>
                                    </p:anim>
                                    <p:anim calcmode="lin" valueType="num">
                                      <p:cBhvr additive="base">
                                        <p:cTn id="93" dur="500" fill="hold"/>
                                        <p:tgtEl>
                                          <p:spTgt spid="27"/>
                                        </p:tgtEl>
                                        <p:attrNameLst>
                                          <p:attrName>ppt_y</p:attrName>
                                        </p:attrNameLst>
                                      </p:cBhvr>
                                      <p:tavLst>
                                        <p:tav tm="0">
                                          <p:val>
                                            <p:strVal val="1+#ppt_h/2"/>
                                          </p:val>
                                        </p:tav>
                                        <p:tav tm="100000">
                                          <p:val>
                                            <p:strVal val="#ppt_y"/>
                                          </p:val>
                                        </p:tav>
                                      </p:tavLst>
                                    </p:anim>
                                  </p:childTnLst>
                                </p:cTn>
                              </p:par>
                              <p:par>
                                <p:cTn id="94" presetID="2" presetClass="entr" presetSubtype="8" fill="hold" grpId="0" nodeType="withEffect">
                                  <p:stCondLst>
                                    <p:cond delay="0"/>
                                  </p:stCondLst>
                                  <p:childTnLst>
                                    <p:set>
                                      <p:cBhvr>
                                        <p:cTn id="95" dur="1" fill="hold">
                                          <p:stCondLst>
                                            <p:cond delay="0"/>
                                          </p:stCondLst>
                                        </p:cTn>
                                        <p:tgtEl>
                                          <p:spTgt spid="55"/>
                                        </p:tgtEl>
                                        <p:attrNameLst>
                                          <p:attrName>style.visibility</p:attrName>
                                        </p:attrNameLst>
                                      </p:cBhvr>
                                      <p:to>
                                        <p:strVal val="visible"/>
                                      </p:to>
                                    </p:set>
                                    <p:anim calcmode="lin" valueType="num">
                                      <p:cBhvr additive="base">
                                        <p:cTn id="96" dur="500" fill="hold"/>
                                        <p:tgtEl>
                                          <p:spTgt spid="55"/>
                                        </p:tgtEl>
                                        <p:attrNameLst>
                                          <p:attrName>ppt_x</p:attrName>
                                        </p:attrNameLst>
                                      </p:cBhvr>
                                      <p:tavLst>
                                        <p:tav tm="0">
                                          <p:val>
                                            <p:strVal val="0-#ppt_w/2"/>
                                          </p:val>
                                        </p:tav>
                                        <p:tav tm="100000">
                                          <p:val>
                                            <p:strVal val="#ppt_x"/>
                                          </p:val>
                                        </p:tav>
                                      </p:tavLst>
                                    </p:anim>
                                    <p:anim calcmode="lin" valueType="num">
                                      <p:cBhvr additive="base">
                                        <p:cTn id="97"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wipe(up)">
                                      <p:cBhvr>
                                        <p:cTn id="102" dur="500"/>
                                        <p:tgtEl>
                                          <p:spTgt spid="59"/>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29"/>
                                        </p:tgtEl>
                                        <p:attrNameLst>
                                          <p:attrName>style.visibility</p:attrName>
                                        </p:attrNameLst>
                                      </p:cBhvr>
                                      <p:to>
                                        <p:strVal val="visible"/>
                                      </p:to>
                                    </p:set>
                                    <p:anim calcmode="lin" valueType="num">
                                      <p:cBhvr additive="base">
                                        <p:cTn id="107" dur="500" fill="hold"/>
                                        <p:tgtEl>
                                          <p:spTgt spid="29"/>
                                        </p:tgtEl>
                                        <p:attrNameLst>
                                          <p:attrName>ppt_x</p:attrName>
                                        </p:attrNameLst>
                                      </p:cBhvr>
                                      <p:tavLst>
                                        <p:tav tm="0">
                                          <p:val>
                                            <p:strVal val="#ppt_x"/>
                                          </p:val>
                                        </p:tav>
                                        <p:tav tm="100000">
                                          <p:val>
                                            <p:strVal val="#ppt_x"/>
                                          </p:val>
                                        </p:tav>
                                      </p:tavLst>
                                    </p:anim>
                                    <p:anim calcmode="lin" valueType="num">
                                      <p:cBhvr additive="base">
                                        <p:cTn id="108" dur="500" fill="hold"/>
                                        <p:tgtEl>
                                          <p:spTgt spid="29"/>
                                        </p:tgtEl>
                                        <p:attrNameLst>
                                          <p:attrName>ppt_y</p:attrName>
                                        </p:attrNameLst>
                                      </p:cBhvr>
                                      <p:tavLst>
                                        <p:tav tm="0">
                                          <p:val>
                                            <p:strVal val="1+#ppt_h/2"/>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66"/>
                                        </p:tgtEl>
                                        <p:attrNameLst>
                                          <p:attrName>style.visibility</p:attrName>
                                        </p:attrNameLst>
                                      </p:cBhvr>
                                      <p:to>
                                        <p:strVal val="visible"/>
                                      </p:to>
                                    </p:set>
                                    <p:anim calcmode="lin" valueType="num">
                                      <p:cBhvr additive="base">
                                        <p:cTn id="111" dur="500" fill="hold"/>
                                        <p:tgtEl>
                                          <p:spTgt spid="66"/>
                                        </p:tgtEl>
                                        <p:attrNameLst>
                                          <p:attrName>ppt_x</p:attrName>
                                        </p:attrNameLst>
                                      </p:cBhvr>
                                      <p:tavLst>
                                        <p:tav tm="0">
                                          <p:val>
                                            <p:strVal val="0-#ppt_w/2"/>
                                          </p:val>
                                        </p:tav>
                                        <p:tav tm="100000">
                                          <p:val>
                                            <p:strVal val="#ppt_x"/>
                                          </p:val>
                                        </p:tav>
                                      </p:tavLst>
                                    </p:anim>
                                    <p:anim calcmode="lin" valueType="num">
                                      <p:cBhvr additive="base">
                                        <p:cTn id="112"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8" fill="hold" grpId="0" nodeType="clickEffect">
                                  <p:stCondLst>
                                    <p:cond delay="0"/>
                                  </p:stCondLst>
                                  <p:childTnLst>
                                    <p:set>
                                      <p:cBhvr>
                                        <p:cTn id="116" dur="1" fill="hold">
                                          <p:stCondLst>
                                            <p:cond delay="0"/>
                                          </p:stCondLst>
                                        </p:cTn>
                                        <p:tgtEl>
                                          <p:spTgt spid="60"/>
                                        </p:tgtEl>
                                        <p:attrNameLst>
                                          <p:attrName>style.visibility</p:attrName>
                                        </p:attrNameLst>
                                      </p:cBhvr>
                                      <p:to>
                                        <p:strVal val="visible"/>
                                      </p:to>
                                    </p:set>
                                    <p:anim calcmode="lin" valueType="num">
                                      <p:cBhvr additive="base">
                                        <p:cTn id="117" dur="500" fill="hold"/>
                                        <p:tgtEl>
                                          <p:spTgt spid="60"/>
                                        </p:tgtEl>
                                        <p:attrNameLst>
                                          <p:attrName>ppt_x</p:attrName>
                                        </p:attrNameLst>
                                      </p:cBhvr>
                                      <p:tavLst>
                                        <p:tav tm="0">
                                          <p:val>
                                            <p:strVal val="0-#ppt_w/2"/>
                                          </p:val>
                                        </p:tav>
                                        <p:tav tm="100000">
                                          <p:val>
                                            <p:strVal val="#ppt_x"/>
                                          </p:val>
                                        </p:tav>
                                      </p:tavLst>
                                    </p:anim>
                                    <p:anim calcmode="lin" valueType="num">
                                      <p:cBhvr additive="base">
                                        <p:cTn id="118"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8" fill="hold" grpId="0" nodeType="clickEffect">
                                  <p:stCondLst>
                                    <p:cond delay="0"/>
                                  </p:stCondLst>
                                  <p:childTnLst>
                                    <p:set>
                                      <p:cBhvr>
                                        <p:cTn id="122" dur="1" fill="hold">
                                          <p:stCondLst>
                                            <p:cond delay="0"/>
                                          </p:stCondLst>
                                        </p:cTn>
                                        <p:tgtEl>
                                          <p:spTgt spid="62"/>
                                        </p:tgtEl>
                                        <p:attrNameLst>
                                          <p:attrName>style.visibility</p:attrName>
                                        </p:attrNameLst>
                                      </p:cBhvr>
                                      <p:to>
                                        <p:strVal val="visible"/>
                                      </p:to>
                                    </p:set>
                                    <p:anim calcmode="lin" valueType="num">
                                      <p:cBhvr additive="base">
                                        <p:cTn id="123" dur="500" fill="hold"/>
                                        <p:tgtEl>
                                          <p:spTgt spid="62"/>
                                        </p:tgtEl>
                                        <p:attrNameLst>
                                          <p:attrName>ppt_x</p:attrName>
                                        </p:attrNameLst>
                                      </p:cBhvr>
                                      <p:tavLst>
                                        <p:tav tm="0">
                                          <p:val>
                                            <p:strVal val="0-#ppt_w/2"/>
                                          </p:val>
                                        </p:tav>
                                        <p:tav tm="100000">
                                          <p:val>
                                            <p:strVal val="#ppt_x"/>
                                          </p:val>
                                        </p:tav>
                                      </p:tavLst>
                                    </p:anim>
                                    <p:anim calcmode="lin" valueType="num">
                                      <p:cBhvr additive="base">
                                        <p:cTn id="124"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in" filter="wipe(left)">
                                      <p:cBhvr>
                                        <p:cTn id="129" dur="500"/>
                                        <p:tgtEl>
                                          <p:spTgt spid="61"/>
                                        </p:tgtEl>
                                      </p:cBhvr>
                                    </p:animEffect>
                                  </p:childTnLst>
                                </p:cTn>
                              </p:par>
                              <p:par>
                                <p:cTn id="130" presetID="22" presetClass="entr" presetSubtype="1" fill="hold" nodeType="with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up)">
                                      <p:cBhvr>
                                        <p:cTn id="132" dur="500"/>
                                        <p:tgtEl>
                                          <p:spTgt spid="31"/>
                                        </p:tgtEl>
                                      </p:cBhvr>
                                    </p:animEffect>
                                  </p:childTnLst>
                                </p:cTn>
                              </p:par>
                              <p:par>
                                <p:cTn id="133" presetID="22" presetClass="entr" presetSubtype="4" fill="hold" nodeType="with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wipe(down)">
                                      <p:cBhvr>
                                        <p:cTn id="1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p:bldP spid="41" grpId="0"/>
      <p:bldP spid="42" grpId="0"/>
      <p:bldP spid="44" grpId="0"/>
      <p:bldP spid="56" grpId="0"/>
      <p:bldP spid="61" grpId="0"/>
      <p:bldP spid="66" grpId="0"/>
      <p:bldP spid="68" grpId="0"/>
      <p:bldP spid="40" grpId="0"/>
      <p:bldP spid="50" grpId="0"/>
      <p:bldP spid="51" grpId="0"/>
      <p:bldP spid="54" grpId="0"/>
      <p:bldP spid="55" grpId="0"/>
      <p:bldP spid="59" grpId="0"/>
      <p:bldP spid="60" grpId="0"/>
      <p:bldP spid="62" grpId="0"/>
      <p:bldP spid="2"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4287" y="0"/>
            <a:ext cx="9158287" cy="838200"/>
          </a:xfrm>
        </p:spPr>
        <p:txBody>
          <a:bodyPr/>
          <a:lstStyle/>
          <a:p>
            <a:r>
              <a:rPr lang="en-US" altLang="en-US" dirty="0"/>
              <a:t>Implementing a Queue: using Array</a:t>
            </a:r>
          </a:p>
        </p:txBody>
      </p:sp>
      <p:sp>
        <p:nvSpPr>
          <p:cNvPr id="27652" name="Rectangle 3"/>
          <p:cNvSpPr>
            <a:spLocks noGrp="1" noChangeArrowheads="1"/>
          </p:cNvSpPr>
          <p:nvPr>
            <p:ph type="body" idx="1"/>
          </p:nvPr>
        </p:nvSpPr>
        <p:spPr>
          <a:xfrm>
            <a:off x="-14288" y="829733"/>
            <a:ext cx="9158287" cy="1283447"/>
          </a:xfrm>
        </p:spPr>
        <p:txBody>
          <a:bodyPr/>
          <a:lstStyle/>
          <a:p>
            <a:r>
              <a:rPr lang="en-US" altLang="en-US" sz="1800" dirty="0">
                <a:latin typeface="Times" panose="02020603050405020304" pitchFamily="18" charset="0"/>
                <a:cs typeface="Times" panose="02020603050405020304" pitchFamily="18" charset="0"/>
              </a:rPr>
              <a:t>Circular queue [“wrap around”]</a:t>
            </a:r>
          </a:p>
          <a:p>
            <a:pPr marL="0" indent="0">
              <a:buNone/>
            </a:pPr>
            <a:r>
              <a:rPr lang="en-US" altLang="en-US" sz="1800" dirty="0">
                <a:latin typeface="Times" panose="02020603050405020304" pitchFamily="18" charset="0"/>
                <a:cs typeface="Times" panose="02020603050405020304" pitchFamily="18" charset="0"/>
              </a:rPr>
              <a:t>Solution 2: Make </a:t>
            </a:r>
            <a:r>
              <a:rPr lang="en-US" altLang="en-US" sz="1800" i="1" dirty="0">
                <a:latin typeface="Times" panose="02020603050405020304" pitchFamily="18" charset="0"/>
                <a:cs typeface="Times" panose="02020603050405020304" pitchFamily="18" charset="0"/>
              </a:rPr>
              <a:t>front</a:t>
            </a:r>
            <a:r>
              <a:rPr lang="en-US" altLang="en-US" sz="1800" dirty="0">
                <a:latin typeface="Times" panose="02020603050405020304" pitchFamily="18" charset="0"/>
                <a:cs typeface="Times" panose="02020603050405020304" pitchFamily="18" charset="0"/>
              </a:rPr>
              <a:t> point to the element </a:t>
            </a:r>
            <a:r>
              <a:rPr lang="en-US" altLang="en-US" sz="1800" b="1" dirty="0">
                <a:latin typeface="Times" panose="02020603050405020304" pitchFamily="18" charset="0"/>
                <a:cs typeface="Times" panose="02020603050405020304" pitchFamily="18" charset="0"/>
              </a:rPr>
              <a:t>preceding</a:t>
            </a:r>
            <a:r>
              <a:rPr lang="en-US" altLang="en-US" sz="1800" dirty="0">
                <a:latin typeface="Times" panose="02020603050405020304" pitchFamily="18" charset="0"/>
                <a:cs typeface="Times" panose="02020603050405020304" pitchFamily="18" charset="0"/>
              </a:rPr>
              <a:t> the front element in the queue (one memory location will be wasted).</a:t>
            </a:r>
          </a:p>
          <a:p>
            <a:pPr marL="0" indent="0">
              <a:buNone/>
            </a:pPr>
            <a:r>
              <a:rPr lang="en-US" altLang="en-US" sz="1800" dirty="0">
                <a:solidFill>
                  <a:schemeClr val="bg1"/>
                </a:solidFill>
                <a:cs typeface="Times New Roman" panose="02020603050405020304" pitchFamily="18" charset="0"/>
              </a:rPr>
              <a:t>Make </a:t>
            </a:r>
            <a:r>
              <a:rPr lang="en-US" altLang="en-US" sz="1800" i="1" dirty="0">
                <a:solidFill>
                  <a:schemeClr val="bg1"/>
                </a:solidFill>
                <a:cs typeface="Times New Roman" panose="02020603050405020304" pitchFamily="18" charset="0"/>
              </a:rPr>
              <a:t>front</a:t>
            </a:r>
            <a:r>
              <a:rPr lang="en-US" altLang="en-US" sz="1800" dirty="0">
                <a:solidFill>
                  <a:schemeClr val="bg1"/>
                </a:solidFill>
                <a:cs typeface="Times New Roman" panose="02020603050405020304" pitchFamily="18" charset="0"/>
              </a:rPr>
              <a:t> point to the element </a:t>
            </a:r>
            <a:r>
              <a:rPr lang="en-US" altLang="en-US" sz="1800" b="1" dirty="0">
                <a:solidFill>
                  <a:schemeClr val="bg1"/>
                </a:solidFill>
                <a:cs typeface="Times New Roman" panose="02020603050405020304" pitchFamily="18" charset="0"/>
              </a:rPr>
              <a:t>preceding</a:t>
            </a:r>
            <a:r>
              <a:rPr lang="en-US" altLang="en-US" sz="1800" dirty="0">
                <a:solidFill>
                  <a:schemeClr val="bg1"/>
                </a:solidFill>
                <a:cs typeface="Times New Roman" panose="02020603050405020304" pitchFamily="18" charset="0"/>
              </a:rPr>
              <a:t> the front element in the queue (one memory location will be wasted).</a:t>
            </a:r>
            <a:endParaRPr lang="en-US" altLang="en-US" sz="1800" dirty="0">
              <a:cs typeface="Times New Roman" panose="02020603050405020304" pitchFamily="18" charset="0"/>
            </a:endParaRPr>
          </a:p>
          <a:p>
            <a:pPr marL="0" indent="0">
              <a:buNone/>
            </a:pPr>
            <a:endParaRPr lang="en-US" altLang="en-US" sz="1800" dirty="0">
              <a:latin typeface="Times" panose="02020603050405020304" pitchFamily="18" charset="0"/>
              <a:cs typeface="Times" panose="02020603050405020304" pitchFamily="18" charset="0"/>
            </a:endParaRPr>
          </a:p>
          <a:p>
            <a:pPr marL="0" indent="0">
              <a:buNone/>
            </a:pPr>
            <a:r>
              <a:rPr lang="en-US" altLang="en-US" sz="1800" dirty="0">
                <a:latin typeface="Times" panose="02020603050405020304" pitchFamily="18" charset="0"/>
                <a:cs typeface="Times" panose="02020603050405020304" pitchFamily="18" charset="0"/>
              </a:rPr>
              <a:t>                                   </a:t>
            </a:r>
          </a:p>
        </p:txBody>
      </p:sp>
    </p:spTree>
    <p:extLst>
      <p:ext uri="{BB962C8B-B14F-4D97-AF65-F5344CB8AC3E}">
        <p14:creationId xmlns:p14="http://schemas.microsoft.com/office/powerpoint/2010/main" val="2912456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altLang="en-US" sz="4200" dirty="0"/>
              <a:t>Declaring an one-dimensional array</a:t>
            </a:r>
          </a:p>
        </p:txBody>
      </p:sp>
      <p:sp>
        <p:nvSpPr>
          <p:cNvPr id="14339" name="Rectangle 3"/>
          <p:cNvSpPr>
            <a:spLocks noGrp="1" noChangeArrowheads="1"/>
          </p:cNvSpPr>
          <p:nvPr>
            <p:ph type="body" idx="1"/>
          </p:nvPr>
        </p:nvSpPr>
        <p:spPr>
          <a:xfrm>
            <a:off x="0" y="838200"/>
            <a:ext cx="9144000" cy="5410200"/>
          </a:xfrm>
        </p:spPr>
        <p:txBody>
          <a:bodyPr/>
          <a:lstStyle/>
          <a:p>
            <a:pPr marL="0" indent="0">
              <a:lnSpc>
                <a:spcPct val="90000"/>
              </a:lnSpc>
              <a:buNone/>
              <a:defRPr/>
            </a:pPr>
            <a:r>
              <a:rPr lang="en-US" sz="2100" dirty="0">
                <a:latin typeface="Times" panose="02020603050405020304" pitchFamily="18" charset="0"/>
                <a:cs typeface="Times" panose="02020603050405020304" pitchFamily="18" charset="0"/>
              </a:rPr>
              <a:t>To declare an array, we need to specify its data type, the array’s identifier and the size:</a:t>
            </a:r>
            <a:br>
              <a:rPr lang="en-US" sz="2100" dirty="0">
                <a:latin typeface="Times" panose="02020603050405020304" pitchFamily="18" charset="0"/>
                <a:cs typeface="Times" panose="02020603050405020304" pitchFamily="18" charset="0"/>
              </a:rPr>
            </a:br>
            <a:endParaRPr lang="en-US" sz="2100" dirty="0">
              <a:latin typeface="Times" panose="02020603050405020304" pitchFamily="18" charset="0"/>
              <a:cs typeface="Times" panose="02020603050405020304" pitchFamily="18" charset="0"/>
            </a:endParaRPr>
          </a:p>
          <a:p>
            <a:pPr marL="0" indent="0">
              <a:lnSpc>
                <a:spcPct val="90000"/>
              </a:lnSpc>
              <a:buNone/>
              <a:defRPr/>
            </a:pPr>
            <a:r>
              <a:rPr lang="en-US" sz="2100" b="1" dirty="0">
                <a:solidFill>
                  <a:srgbClr val="FF0000"/>
                </a:solidFill>
                <a:latin typeface="Courier New" panose="02070309020205020404" pitchFamily="49" charset="0"/>
                <a:cs typeface="Courier New" panose="02070309020205020404" pitchFamily="49" charset="0"/>
              </a:rPr>
              <a:t>     type </a:t>
            </a:r>
            <a:r>
              <a:rPr lang="en-US" sz="2100" b="1" dirty="0" err="1">
                <a:solidFill>
                  <a:srgbClr val="FF0000"/>
                </a:solidFill>
                <a:latin typeface="Courier New" panose="02070309020205020404" pitchFamily="49" charset="0"/>
                <a:cs typeface="Courier New" panose="02070309020205020404" pitchFamily="49" charset="0"/>
              </a:rPr>
              <a:t>arrayName</a:t>
            </a:r>
            <a:r>
              <a:rPr lang="en-US" sz="2100" b="1" dirty="0">
                <a:solidFill>
                  <a:srgbClr val="FF0000"/>
                </a:solidFill>
                <a:latin typeface="Courier New" panose="02070309020205020404" pitchFamily="49" charset="0"/>
                <a:cs typeface="Courier New" panose="02070309020205020404" pitchFamily="49" charset="0"/>
              </a:rPr>
              <a:t> [</a:t>
            </a:r>
            <a:r>
              <a:rPr lang="en-US" sz="2100" b="1" dirty="0" err="1">
                <a:solidFill>
                  <a:srgbClr val="FF0000"/>
                </a:solidFill>
                <a:latin typeface="Courier New" panose="02070309020205020404" pitchFamily="49" charset="0"/>
                <a:cs typeface="Courier New" panose="02070309020205020404" pitchFamily="49" charset="0"/>
              </a:rPr>
              <a:t>arraySize</a:t>
            </a:r>
            <a:r>
              <a:rPr lang="en-US" sz="2100" b="1" dirty="0">
                <a:solidFill>
                  <a:srgbClr val="FF0000"/>
                </a:solidFill>
                <a:latin typeface="Courier New" panose="02070309020205020404" pitchFamily="49" charset="0"/>
                <a:cs typeface="Courier New" panose="02070309020205020404" pitchFamily="49" charset="0"/>
              </a:rPr>
              <a:t>];</a:t>
            </a:r>
          </a:p>
          <a:p>
            <a:pPr>
              <a:lnSpc>
                <a:spcPct val="90000"/>
              </a:lnSpc>
              <a:defRPr/>
            </a:pPr>
            <a:endParaRPr lang="en-US" sz="2100" b="1" dirty="0">
              <a:latin typeface="Times" panose="02020603050405020304" pitchFamily="18" charset="0"/>
              <a:cs typeface="Times" panose="02020603050405020304" pitchFamily="18" charset="0"/>
            </a:endParaRPr>
          </a:p>
          <a:p>
            <a:pPr marL="0" indent="0">
              <a:buNone/>
            </a:pPr>
            <a:r>
              <a:rPr lang="en-US" sz="2100" dirty="0">
                <a:latin typeface="Times New Roman" panose="02020603050405020304" pitchFamily="18" charset="0"/>
                <a:cs typeface="Times New Roman" panose="02020603050405020304" pitchFamily="18" charset="0"/>
              </a:rPr>
              <a:t>Example: declare</a:t>
            </a:r>
            <a:r>
              <a:rPr lang="en-US" sz="2100" b="1" dirty="0">
                <a:solidFill>
                  <a:srgbClr val="FF0000"/>
                </a:solidFill>
                <a:latin typeface="Times New Roman" panose="02020603050405020304" pitchFamily="18" charset="0"/>
                <a:cs typeface="Times New Roman" panose="02020603050405020304" pitchFamily="18" charset="0"/>
              </a:rPr>
              <a:t>  </a:t>
            </a:r>
            <a:r>
              <a:rPr lang="en-US" sz="2100" b="1" dirty="0">
                <a:solidFill>
                  <a:srgbClr val="FF0000"/>
                </a:solidFill>
                <a:latin typeface="Courier New" panose="02070309020205020404" pitchFamily="49" charset="0"/>
                <a:cs typeface="Courier New" panose="02070309020205020404" pitchFamily="49" charset="0"/>
              </a:rPr>
              <a:t> </a:t>
            </a:r>
            <a:r>
              <a:rPr lang="en-US" sz="2100" b="1" dirty="0" err="1">
                <a:solidFill>
                  <a:srgbClr val="FF0000"/>
                </a:solidFill>
                <a:latin typeface="Courier New" panose="02070309020205020404" pitchFamily="49" charset="0"/>
                <a:cs typeface="Courier New" panose="02070309020205020404" pitchFamily="49" charset="0"/>
              </a:rPr>
              <a:t>int</a:t>
            </a:r>
            <a:r>
              <a:rPr lang="en-US" sz="2100" b="1" dirty="0">
                <a:solidFill>
                  <a:srgbClr val="FF0000"/>
                </a:solidFill>
                <a:latin typeface="Courier New" panose="02070309020205020404" pitchFamily="49" charset="0"/>
                <a:cs typeface="Courier New" panose="02070309020205020404" pitchFamily="49" charset="0"/>
              </a:rPr>
              <a:t>  A[5];</a:t>
            </a:r>
          </a:p>
          <a:p>
            <a:pPr marL="0" indent="0">
              <a:buNone/>
            </a:pPr>
            <a:r>
              <a:rPr lang="en-US" sz="2100" dirty="0">
                <a:solidFill>
                  <a:srgbClr val="000099"/>
                </a:solidFill>
                <a:latin typeface="Times New Roman" panose="02020603050405020304" pitchFamily="18" charset="0"/>
                <a:cs typeface="Times New Roman" panose="02020603050405020304" pitchFamily="18" charset="0"/>
              </a:rPr>
              <a:t>to create an array A having 5 elements of integer type (4 bytes for each element)</a:t>
            </a:r>
            <a:endParaRPr lang="en-US" altLang="en-US" sz="2100" dirty="0">
              <a:latin typeface="Times New Roman" panose="02020603050405020304" pitchFamily="18" charset="0"/>
              <a:cs typeface="Times New Roman" panose="02020603050405020304" pitchFamily="18" charset="0"/>
            </a:endParaRPr>
          </a:p>
          <a:p>
            <a:pPr>
              <a:lnSpc>
                <a:spcPct val="90000"/>
              </a:lnSpc>
              <a:defRPr/>
            </a:pPr>
            <a:endParaRPr lang="en-US" sz="2100" dirty="0">
              <a:latin typeface="Times" panose="02020603050405020304" pitchFamily="18" charset="0"/>
              <a:cs typeface="Times" panose="02020603050405020304" pitchFamily="18" charset="0"/>
            </a:endParaRPr>
          </a:p>
          <a:p>
            <a:pPr>
              <a:lnSpc>
                <a:spcPct val="90000"/>
              </a:lnSpc>
              <a:defRPr/>
            </a:pPr>
            <a:r>
              <a:rPr lang="en-US" sz="2100" dirty="0">
                <a:latin typeface="Times" panose="02020603050405020304" pitchFamily="18" charset="0"/>
                <a:cs typeface="Times" panose="02020603050405020304" pitchFamily="18" charset="0"/>
              </a:rPr>
              <a:t>The </a:t>
            </a:r>
            <a:r>
              <a:rPr lang="en-US" sz="2100" b="1" dirty="0" err="1">
                <a:latin typeface="Times" panose="02020603050405020304" pitchFamily="18" charset="0"/>
                <a:cs typeface="Times" panose="02020603050405020304" pitchFamily="18" charset="0"/>
              </a:rPr>
              <a:t>arraySize</a:t>
            </a:r>
            <a:r>
              <a:rPr lang="en-US" sz="2100" dirty="0">
                <a:latin typeface="Times" panose="02020603050405020304" pitchFamily="18" charset="0"/>
                <a:cs typeface="Times" panose="02020603050405020304" pitchFamily="18" charset="0"/>
              </a:rPr>
              <a:t> can be a constant (for fixed length arrays) or a variable (for variable-length arrays)</a:t>
            </a:r>
          </a:p>
          <a:p>
            <a:pPr lvl="1">
              <a:lnSpc>
                <a:spcPct val="90000"/>
              </a:lnSpc>
              <a:defRPr/>
            </a:pPr>
            <a:r>
              <a:rPr lang="en-US" sz="1700" dirty="0">
                <a:latin typeface="Times" panose="02020603050405020304" pitchFamily="18" charset="0"/>
                <a:cs typeface="Times" panose="02020603050405020304" pitchFamily="18" charset="0"/>
              </a:rPr>
              <a:t>Example: </a:t>
            </a:r>
            <a:r>
              <a:rPr lang="en-US" sz="1700" dirty="0">
                <a:latin typeface="Courier"/>
                <a:cs typeface="Times" panose="02020603050405020304" pitchFamily="18" charset="0"/>
              </a:rPr>
              <a:t>double A[10];</a:t>
            </a:r>
          </a:p>
          <a:p>
            <a:pPr marL="457200" lvl="1" indent="0">
              <a:lnSpc>
                <a:spcPct val="90000"/>
              </a:lnSpc>
              <a:buNone/>
              <a:defRPr/>
            </a:pPr>
            <a:r>
              <a:rPr lang="en-US" sz="1700" dirty="0">
                <a:latin typeface="Courier"/>
                <a:cs typeface="Times" panose="02020603050405020304" pitchFamily="18" charset="0"/>
              </a:rPr>
              <a:t>         </a:t>
            </a:r>
            <a:r>
              <a:rPr lang="en-US" sz="1700" dirty="0" err="1">
                <a:latin typeface="Courier"/>
                <a:cs typeface="Times" panose="02020603050405020304" pitchFamily="18" charset="0"/>
              </a:rPr>
              <a:t>int</a:t>
            </a:r>
            <a:r>
              <a:rPr lang="en-US" sz="1700" dirty="0">
                <a:latin typeface="Courier"/>
                <a:cs typeface="Times" panose="02020603050405020304" pitchFamily="18" charset="0"/>
              </a:rPr>
              <a:t> n;</a:t>
            </a:r>
          </a:p>
          <a:p>
            <a:pPr marL="457200" lvl="1" indent="0">
              <a:lnSpc>
                <a:spcPct val="90000"/>
              </a:lnSpc>
              <a:buNone/>
              <a:defRPr/>
            </a:pPr>
            <a:r>
              <a:rPr lang="en-US" sz="1700" dirty="0">
                <a:latin typeface="Courier"/>
                <a:cs typeface="Times" panose="02020603050405020304" pitchFamily="18" charset="0"/>
              </a:rPr>
              <a:t>         double A[n]; </a:t>
            </a:r>
          </a:p>
          <a:p>
            <a:pPr>
              <a:lnSpc>
                <a:spcPct val="90000"/>
              </a:lnSpc>
              <a:defRPr/>
            </a:pPr>
            <a:endParaRPr lang="en-US" sz="2100" dirty="0">
              <a:latin typeface="Times" panose="02020603050405020304" pitchFamily="18" charset="0"/>
              <a:cs typeface="Times" panose="02020603050405020304" pitchFamily="18" charset="0"/>
            </a:endParaRPr>
          </a:p>
          <a:p>
            <a:pPr>
              <a:lnSpc>
                <a:spcPct val="90000"/>
              </a:lnSpc>
              <a:defRPr/>
            </a:pPr>
            <a:r>
              <a:rPr lang="en-US" sz="2100" dirty="0">
                <a:latin typeface="Times" panose="02020603050405020304" pitchFamily="18" charset="0"/>
                <a:cs typeface="Times" panose="02020603050405020304" pitchFamily="18" charset="0"/>
              </a:rPr>
              <a:t>Before using an array (even if it is a variable-length array), we must declare and initialize it!</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18</a:t>
            </a:fld>
            <a:endParaRPr lang="en-US"/>
          </a:p>
        </p:txBody>
      </p:sp>
    </p:spTree>
    <p:extLst>
      <p:ext uri="{BB962C8B-B14F-4D97-AF65-F5344CB8AC3E}">
        <p14:creationId xmlns:p14="http://schemas.microsoft.com/office/powerpoint/2010/main" val="36812221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4287" y="0"/>
            <a:ext cx="9158287" cy="838200"/>
          </a:xfrm>
        </p:spPr>
        <p:txBody>
          <a:bodyPr/>
          <a:lstStyle/>
          <a:p>
            <a:r>
              <a:rPr lang="en-US" altLang="en-US" dirty="0"/>
              <a:t>Example 3: illustration for solution 2</a:t>
            </a:r>
          </a:p>
        </p:txBody>
      </p:sp>
      <p:sp>
        <p:nvSpPr>
          <p:cNvPr id="27652" name="Rectangle 3"/>
          <p:cNvSpPr>
            <a:spLocks noGrp="1" noChangeArrowheads="1"/>
          </p:cNvSpPr>
          <p:nvPr>
            <p:ph type="body" idx="1"/>
          </p:nvPr>
        </p:nvSpPr>
        <p:spPr>
          <a:xfrm>
            <a:off x="1350986" y="832048"/>
            <a:ext cx="1849414" cy="907708"/>
          </a:xfrm>
        </p:spPr>
        <p:txBody>
          <a:bodyPr/>
          <a:lstStyle/>
          <a:p>
            <a:pPr marL="0" indent="0">
              <a:buNone/>
            </a:pPr>
            <a:r>
              <a:rPr lang="en-US" altLang="en-US" sz="1500" dirty="0">
                <a:latin typeface="Times" panose="02020603050405020304" pitchFamily="18" charset="0"/>
                <a:cs typeface="Times" panose="02020603050405020304" pitchFamily="18" charset="0"/>
              </a:rPr>
              <a:t>Solution 2: Make </a:t>
            </a:r>
            <a:r>
              <a:rPr lang="en-US" altLang="en-US" sz="1500" i="1" dirty="0">
                <a:latin typeface="Times" panose="02020603050405020304" pitchFamily="18" charset="0"/>
                <a:cs typeface="Times" panose="02020603050405020304" pitchFamily="18" charset="0"/>
              </a:rPr>
              <a:t>front</a:t>
            </a:r>
            <a:r>
              <a:rPr lang="en-US" altLang="en-US" sz="1500" dirty="0">
                <a:latin typeface="Times" panose="02020603050405020304" pitchFamily="18" charset="0"/>
                <a:cs typeface="Times" panose="02020603050405020304" pitchFamily="18" charset="0"/>
              </a:rPr>
              <a:t> point to the element </a:t>
            </a:r>
            <a:r>
              <a:rPr lang="en-US" altLang="en-US" sz="1500" b="1" dirty="0">
                <a:latin typeface="Times" panose="02020603050405020304" pitchFamily="18" charset="0"/>
                <a:cs typeface="Times" panose="02020603050405020304" pitchFamily="18" charset="0"/>
              </a:rPr>
              <a:t>preceding</a:t>
            </a:r>
            <a:r>
              <a:rPr lang="en-US" altLang="en-US" sz="1500" dirty="0">
                <a:latin typeface="Times" panose="02020603050405020304" pitchFamily="18" charset="0"/>
                <a:cs typeface="Times" panose="02020603050405020304" pitchFamily="18" charset="0"/>
              </a:rPr>
              <a:t> the front element in the queue (one memory location will be wasted).</a:t>
            </a:r>
          </a:p>
          <a:p>
            <a:pPr marL="0" indent="0">
              <a:buNone/>
            </a:pPr>
            <a:r>
              <a:rPr lang="en-US" altLang="en-US" sz="1500" dirty="0">
                <a:solidFill>
                  <a:schemeClr val="bg1"/>
                </a:solidFill>
                <a:cs typeface="Times New Roman" panose="02020603050405020304" pitchFamily="18" charset="0"/>
              </a:rPr>
              <a:t>Make </a:t>
            </a:r>
            <a:r>
              <a:rPr lang="en-US" altLang="en-US" sz="1500" i="1" dirty="0">
                <a:solidFill>
                  <a:schemeClr val="bg1"/>
                </a:solidFill>
                <a:cs typeface="Times New Roman" panose="02020603050405020304" pitchFamily="18" charset="0"/>
              </a:rPr>
              <a:t>front</a:t>
            </a:r>
            <a:r>
              <a:rPr lang="en-US" altLang="en-US" sz="1500" dirty="0">
                <a:solidFill>
                  <a:schemeClr val="bg1"/>
                </a:solidFill>
                <a:cs typeface="Times New Roman" panose="02020603050405020304" pitchFamily="18" charset="0"/>
              </a:rPr>
              <a:t> point to the element </a:t>
            </a:r>
            <a:r>
              <a:rPr lang="en-US" altLang="en-US" sz="1500" b="1" dirty="0">
                <a:solidFill>
                  <a:schemeClr val="bg1"/>
                </a:solidFill>
                <a:cs typeface="Times New Roman" panose="02020603050405020304" pitchFamily="18" charset="0"/>
              </a:rPr>
              <a:t>preceding</a:t>
            </a:r>
            <a:r>
              <a:rPr lang="en-US" altLang="en-US" sz="1500" dirty="0">
                <a:solidFill>
                  <a:schemeClr val="bg1"/>
                </a:solidFill>
                <a:cs typeface="Times New Roman" panose="02020603050405020304" pitchFamily="18" charset="0"/>
              </a:rPr>
              <a:t> the front element in the queue (one memory location will be wasted).</a:t>
            </a:r>
            <a:endParaRPr lang="en-US" altLang="en-US" sz="1500" dirty="0">
              <a:cs typeface="Times New Roman" panose="02020603050405020304" pitchFamily="18" charset="0"/>
            </a:endParaRPr>
          </a:p>
          <a:p>
            <a:pPr marL="0" indent="0">
              <a:buNone/>
            </a:pPr>
            <a:endParaRPr lang="en-US" altLang="en-US" sz="1500" dirty="0">
              <a:latin typeface="Times" panose="02020603050405020304" pitchFamily="18" charset="0"/>
              <a:cs typeface="Times" panose="02020603050405020304" pitchFamily="18" charset="0"/>
            </a:endParaRPr>
          </a:p>
          <a:p>
            <a:pPr marL="0" indent="0">
              <a:buNone/>
            </a:pPr>
            <a:r>
              <a:rPr lang="en-US" altLang="en-US" sz="1500" dirty="0">
                <a:latin typeface="Times" panose="02020603050405020304" pitchFamily="18" charset="0"/>
                <a:cs typeface="Times" panose="02020603050405020304" pitchFamily="18" charset="0"/>
              </a:rPr>
              <a:t>                                   </a:t>
            </a:r>
          </a:p>
        </p:txBody>
      </p:sp>
      <p:pic>
        <p:nvPicPr>
          <p:cNvPr id="4" name="Picture 3"/>
          <p:cNvPicPr>
            <a:picLocks noChangeAspect="1"/>
          </p:cNvPicPr>
          <p:nvPr/>
        </p:nvPicPr>
        <p:blipFill>
          <a:blip r:embed="rId3"/>
          <a:stretch>
            <a:fillRect/>
          </a:stretch>
        </p:blipFill>
        <p:spPr>
          <a:xfrm>
            <a:off x="55586" y="1130686"/>
            <a:ext cx="1223802" cy="1676400"/>
          </a:xfrm>
          <a:prstGeom prst="rect">
            <a:avLst/>
          </a:prstGeom>
        </p:spPr>
      </p:pic>
      <p:pic>
        <p:nvPicPr>
          <p:cNvPr id="3" name="Picture 2"/>
          <p:cNvPicPr>
            <a:picLocks noChangeAspect="1"/>
          </p:cNvPicPr>
          <p:nvPr/>
        </p:nvPicPr>
        <p:blipFill>
          <a:blip r:embed="rId4"/>
          <a:stretch>
            <a:fillRect/>
          </a:stretch>
        </p:blipFill>
        <p:spPr>
          <a:xfrm>
            <a:off x="3317276" y="1097658"/>
            <a:ext cx="1449405" cy="1768959"/>
          </a:xfrm>
          <a:prstGeom prst="rect">
            <a:avLst/>
          </a:prstGeom>
        </p:spPr>
      </p:pic>
      <p:sp>
        <p:nvSpPr>
          <p:cNvPr id="7" name="Right Arrow 6"/>
          <p:cNvSpPr/>
          <p:nvPr/>
        </p:nvSpPr>
        <p:spPr>
          <a:xfrm>
            <a:off x="1374879" y="2462532"/>
            <a:ext cx="1901722" cy="19831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276601" y="2888528"/>
            <a:ext cx="2424302" cy="323165"/>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Q = (10, 20)</a:t>
            </a:r>
          </a:p>
        </p:txBody>
      </p:sp>
      <p:pic>
        <p:nvPicPr>
          <p:cNvPr id="6" name="Picture 5"/>
          <p:cNvPicPr>
            <a:picLocks noChangeAspect="1"/>
          </p:cNvPicPr>
          <p:nvPr/>
        </p:nvPicPr>
        <p:blipFill>
          <a:blip r:embed="rId5"/>
          <a:stretch>
            <a:fillRect/>
          </a:stretch>
        </p:blipFill>
        <p:spPr>
          <a:xfrm>
            <a:off x="4896090" y="1097658"/>
            <a:ext cx="1559735" cy="1795463"/>
          </a:xfrm>
          <a:prstGeom prst="rect">
            <a:avLst/>
          </a:prstGeom>
        </p:spPr>
      </p:pic>
      <p:sp>
        <p:nvSpPr>
          <p:cNvPr id="11" name="TextBox 10"/>
          <p:cNvSpPr txBox="1"/>
          <p:nvPr/>
        </p:nvSpPr>
        <p:spPr>
          <a:xfrm>
            <a:off x="4800600" y="757771"/>
            <a:ext cx="2424302"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30)</a:t>
            </a:r>
          </a:p>
        </p:txBody>
      </p:sp>
      <p:sp>
        <p:nvSpPr>
          <p:cNvPr id="12" name="TextBox 11"/>
          <p:cNvSpPr txBox="1"/>
          <p:nvPr/>
        </p:nvSpPr>
        <p:spPr>
          <a:xfrm>
            <a:off x="4800600" y="2866617"/>
            <a:ext cx="2055207" cy="553998"/>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rear++; Q[rear] = 30;</a:t>
            </a:r>
          </a:p>
          <a:p>
            <a:r>
              <a:rPr lang="en-US" sz="1500" dirty="0">
                <a:latin typeface="Times" panose="02020603050405020304" pitchFamily="18" charset="0"/>
                <a:cs typeface="Times" panose="02020603050405020304" pitchFamily="18" charset="0"/>
              </a:rPr>
              <a:t>Q = (10, 20, 30)</a:t>
            </a:r>
          </a:p>
        </p:txBody>
      </p:sp>
      <p:sp>
        <p:nvSpPr>
          <p:cNvPr id="13" name="TextBox 12"/>
          <p:cNvSpPr txBox="1"/>
          <p:nvPr/>
        </p:nvSpPr>
        <p:spPr>
          <a:xfrm>
            <a:off x="6786899" y="1322727"/>
            <a:ext cx="2146844" cy="1015663"/>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The queue Q is full!!!</a:t>
            </a:r>
          </a:p>
          <a:p>
            <a:r>
              <a:rPr lang="en-US" sz="1500" dirty="0">
                <a:latin typeface="Times" panose="02020603050405020304" pitchFamily="18" charset="0"/>
                <a:cs typeface="Times" panose="02020603050405020304" pitchFamily="18" charset="0"/>
              </a:rPr>
              <a:t>What is the condition to determine that the queue is full ?</a:t>
            </a:r>
          </a:p>
        </p:txBody>
      </p:sp>
      <p:sp>
        <p:nvSpPr>
          <p:cNvPr id="14" name="TextBox 13"/>
          <p:cNvSpPr txBox="1"/>
          <p:nvPr/>
        </p:nvSpPr>
        <p:spPr>
          <a:xfrm>
            <a:off x="6784484" y="2462532"/>
            <a:ext cx="2359516" cy="323165"/>
          </a:xfrm>
          <a:prstGeom prst="rect">
            <a:avLst/>
          </a:prstGeom>
          <a:noFill/>
        </p:spPr>
        <p:txBody>
          <a:bodyPr wrap="square" rtlCol="0">
            <a:spAutoFit/>
          </a:bodyPr>
          <a:lstStyle/>
          <a:p>
            <a:r>
              <a:rPr lang="en-US" sz="1500" b="1" dirty="0">
                <a:solidFill>
                  <a:srgbClr val="FF0000"/>
                </a:solidFill>
                <a:latin typeface="Courier"/>
                <a:cs typeface="Times" panose="02020603050405020304" pitchFamily="18" charset="0"/>
              </a:rPr>
              <a:t>rear + 1 == front</a:t>
            </a:r>
          </a:p>
        </p:txBody>
      </p:sp>
      <p:sp>
        <p:nvSpPr>
          <p:cNvPr id="15" name="TextBox 14"/>
          <p:cNvSpPr txBox="1"/>
          <p:nvPr/>
        </p:nvSpPr>
        <p:spPr>
          <a:xfrm>
            <a:off x="76200" y="2871082"/>
            <a:ext cx="2424302" cy="323165"/>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Q = (10, 20)</a:t>
            </a:r>
          </a:p>
        </p:txBody>
      </p:sp>
      <p:pic>
        <p:nvPicPr>
          <p:cNvPr id="16" name="Picture 15"/>
          <p:cNvPicPr>
            <a:picLocks noChangeAspect="1"/>
          </p:cNvPicPr>
          <p:nvPr/>
        </p:nvPicPr>
        <p:blipFill>
          <a:blip r:embed="rId5"/>
          <a:stretch>
            <a:fillRect/>
          </a:stretch>
        </p:blipFill>
        <p:spPr>
          <a:xfrm>
            <a:off x="52653" y="3718000"/>
            <a:ext cx="1471347" cy="1693717"/>
          </a:xfrm>
          <a:prstGeom prst="rect">
            <a:avLst/>
          </a:prstGeom>
        </p:spPr>
      </p:pic>
      <p:sp>
        <p:nvSpPr>
          <p:cNvPr id="17" name="TextBox 16"/>
          <p:cNvSpPr txBox="1"/>
          <p:nvPr/>
        </p:nvSpPr>
        <p:spPr>
          <a:xfrm>
            <a:off x="77304" y="5384108"/>
            <a:ext cx="1614799" cy="323165"/>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Q = (10, 20, 30)</a:t>
            </a:r>
          </a:p>
        </p:txBody>
      </p:sp>
      <p:pic>
        <p:nvPicPr>
          <p:cNvPr id="19" name="Picture 18"/>
          <p:cNvPicPr>
            <a:picLocks noChangeAspect="1"/>
          </p:cNvPicPr>
          <p:nvPr/>
        </p:nvPicPr>
        <p:blipFill>
          <a:blip r:embed="rId6"/>
          <a:stretch>
            <a:fillRect/>
          </a:stretch>
        </p:blipFill>
        <p:spPr>
          <a:xfrm>
            <a:off x="1716754" y="3718000"/>
            <a:ext cx="1415401" cy="1733299"/>
          </a:xfrm>
          <a:prstGeom prst="rect">
            <a:avLst/>
          </a:prstGeom>
        </p:spPr>
      </p:pic>
      <p:sp>
        <p:nvSpPr>
          <p:cNvPr id="22" name="TextBox 21"/>
          <p:cNvSpPr txBox="1"/>
          <p:nvPr/>
        </p:nvSpPr>
        <p:spPr>
          <a:xfrm>
            <a:off x="1677263" y="3352800"/>
            <a:ext cx="2424302"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(Q)</a:t>
            </a:r>
          </a:p>
        </p:txBody>
      </p:sp>
      <p:sp>
        <p:nvSpPr>
          <p:cNvPr id="23" name="TextBox 22"/>
          <p:cNvSpPr txBox="1"/>
          <p:nvPr/>
        </p:nvSpPr>
        <p:spPr>
          <a:xfrm>
            <a:off x="1661802" y="5451299"/>
            <a:ext cx="1614799" cy="784830"/>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front++;</a:t>
            </a:r>
          </a:p>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 Q[front]</a:t>
            </a:r>
          </a:p>
          <a:p>
            <a:r>
              <a:rPr lang="en-US" sz="1500" dirty="0">
                <a:latin typeface="Times" panose="02020603050405020304" pitchFamily="18" charset="0"/>
                <a:cs typeface="Times" panose="02020603050405020304" pitchFamily="18" charset="0"/>
              </a:rPr>
              <a:t>Q = (20, 30)</a:t>
            </a:r>
          </a:p>
        </p:txBody>
      </p:sp>
      <p:pic>
        <p:nvPicPr>
          <p:cNvPr id="21" name="Picture 20"/>
          <p:cNvPicPr>
            <a:picLocks noChangeAspect="1"/>
          </p:cNvPicPr>
          <p:nvPr/>
        </p:nvPicPr>
        <p:blipFill>
          <a:blip r:embed="rId7"/>
          <a:stretch>
            <a:fillRect/>
          </a:stretch>
        </p:blipFill>
        <p:spPr>
          <a:xfrm>
            <a:off x="3374462" y="3718963"/>
            <a:ext cx="1426138" cy="1743898"/>
          </a:xfrm>
          <a:prstGeom prst="rect">
            <a:avLst/>
          </a:prstGeom>
        </p:spPr>
      </p:pic>
      <p:sp>
        <p:nvSpPr>
          <p:cNvPr id="26" name="TextBox 25"/>
          <p:cNvSpPr txBox="1"/>
          <p:nvPr/>
        </p:nvSpPr>
        <p:spPr>
          <a:xfrm>
            <a:off x="3366898" y="3360384"/>
            <a:ext cx="2424302"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(Q)</a:t>
            </a:r>
          </a:p>
        </p:txBody>
      </p:sp>
      <p:sp>
        <p:nvSpPr>
          <p:cNvPr id="27" name="TextBox 26"/>
          <p:cNvSpPr txBox="1"/>
          <p:nvPr/>
        </p:nvSpPr>
        <p:spPr>
          <a:xfrm>
            <a:off x="3199975" y="5459548"/>
            <a:ext cx="2349466" cy="1246495"/>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front++;</a:t>
            </a:r>
          </a:p>
          <a:p>
            <a:pPr marL="285750" indent="-285750">
              <a:buFont typeface="Symbol" panose="05050102010706020507" pitchFamily="18" charset="2"/>
              <a:buChar char="Þ"/>
            </a:pPr>
            <a:r>
              <a:rPr lang="en-US" sz="1500" dirty="0">
                <a:latin typeface="Times" panose="02020603050405020304" pitchFamily="18" charset="0"/>
                <a:cs typeface="Times" panose="02020603050405020304" pitchFamily="18" charset="0"/>
              </a:rPr>
              <a:t>front = 4 = </a:t>
            </a:r>
            <a:r>
              <a:rPr lang="en-US" sz="1500" dirty="0" err="1">
                <a:latin typeface="Times" panose="02020603050405020304" pitchFamily="18" charset="0"/>
                <a:cs typeface="Times" panose="02020603050405020304" pitchFamily="18" charset="0"/>
              </a:rPr>
              <a:t>maxSize</a:t>
            </a:r>
            <a:endParaRPr lang="en-US" sz="1500" dirty="0">
              <a:latin typeface="Times" panose="02020603050405020304" pitchFamily="18" charset="0"/>
              <a:cs typeface="Times" panose="02020603050405020304" pitchFamily="18" charset="0"/>
            </a:endParaRPr>
          </a:p>
          <a:p>
            <a:pPr marL="285750" indent="-285750">
              <a:buFont typeface="Symbol" panose="05050102010706020507" pitchFamily="18" charset="2"/>
              <a:buChar char="Þ"/>
            </a:pPr>
            <a:r>
              <a:rPr lang="en-US" sz="1500" dirty="0">
                <a:latin typeface="Times" panose="02020603050405020304" pitchFamily="18" charset="0"/>
                <a:cs typeface="Times" panose="02020603050405020304" pitchFamily="18" charset="0"/>
              </a:rPr>
              <a:t>wrap around: front = 0</a:t>
            </a:r>
          </a:p>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 Q[front]</a:t>
            </a:r>
          </a:p>
          <a:p>
            <a:r>
              <a:rPr lang="en-US" sz="1500" dirty="0">
                <a:latin typeface="Times" panose="02020603050405020304" pitchFamily="18" charset="0"/>
                <a:cs typeface="Times" panose="02020603050405020304" pitchFamily="18" charset="0"/>
              </a:rPr>
              <a:t>Q = (30)</a:t>
            </a:r>
          </a:p>
        </p:txBody>
      </p:sp>
      <p:pic>
        <p:nvPicPr>
          <p:cNvPr id="25" name="Picture 24"/>
          <p:cNvPicPr>
            <a:picLocks noChangeAspect="1"/>
          </p:cNvPicPr>
          <p:nvPr/>
        </p:nvPicPr>
        <p:blipFill>
          <a:blip r:embed="rId8"/>
          <a:stretch>
            <a:fillRect/>
          </a:stretch>
        </p:blipFill>
        <p:spPr>
          <a:xfrm>
            <a:off x="5257800" y="3740457"/>
            <a:ext cx="1598007" cy="1740138"/>
          </a:xfrm>
          <a:prstGeom prst="rect">
            <a:avLst/>
          </a:prstGeom>
        </p:spPr>
      </p:pic>
      <p:sp>
        <p:nvSpPr>
          <p:cNvPr id="30" name="TextBox 29"/>
          <p:cNvSpPr txBox="1"/>
          <p:nvPr/>
        </p:nvSpPr>
        <p:spPr>
          <a:xfrm>
            <a:off x="5197061" y="3354896"/>
            <a:ext cx="2424302"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(Q)</a:t>
            </a:r>
          </a:p>
        </p:txBody>
      </p:sp>
      <p:sp>
        <p:nvSpPr>
          <p:cNvPr id="31" name="TextBox 30"/>
          <p:cNvSpPr txBox="1"/>
          <p:nvPr/>
        </p:nvSpPr>
        <p:spPr>
          <a:xfrm>
            <a:off x="5563798" y="5522114"/>
            <a:ext cx="2349466" cy="784830"/>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front++;</a:t>
            </a:r>
          </a:p>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 Q[front]</a:t>
            </a:r>
          </a:p>
          <a:p>
            <a:r>
              <a:rPr lang="en-US" sz="1500" dirty="0">
                <a:latin typeface="Times" panose="02020603050405020304" pitchFamily="18" charset="0"/>
                <a:cs typeface="Times" panose="02020603050405020304" pitchFamily="18" charset="0"/>
              </a:rPr>
              <a:t>Q = empty</a:t>
            </a:r>
          </a:p>
        </p:txBody>
      </p:sp>
      <p:sp>
        <p:nvSpPr>
          <p:cNvPr id="32" name="TextBox 31"/>
          <p:cNvSpPr txBox="1"/>
          <p:nvPr/>
        </p:nvSpPr>
        <p:spPr>
          <a:xfrm>
            <a:off x="6934200" y="3992831"/>
            <a:ext cx="2133600" cy="692497"/>
          </a:xfrm>
          <a:prstGeom prst="rect">
            <a:avLst/>
          </a:prstGeom>
          <a:noFill/>
        </p:spPr>
        <p:txBody>
          <a:bodyPr wrap="square" rtlCol="0">
            <a:spAutoFit/>
          </a:bodyPr>
          <a:lstStyle/>
          <a:p>
            <a:r>
              <a:rPr lang="en-US" sz="1300" dirty="0">
                <a:latin typeface="Times" panose="02020603050405020304" pitchFamily="18" charset="0"/>
                <a:cs typeface="Times" panose="02020603050405020304" pitchFamily="18" charset="0"/>
              </a:rPr>
              <a:t>The queue Q is empty!!!</a:t>
            </a:r>
          </a:p>
          <a:p>
            <a:r>
              <a:rPr lang="en-US" sz="1300" dirty="0">
                <a:latin typeface="Times" panose="02020603050405020304" pitchFamily="18" charset="0"/>
                <a:cs typeface="Times" panose="02020603050405020304" pitchFamily="18" charset="0"/>
              </a:rPr>
              <a:t>What is the condition for an empty queue ?</a:t>
            </a:r>
          </a:p>
        </p:txBody>
      </p:sp>
      <p:sp>
        <p:nvSpPr>
          <p:cNvPr id="33" name="TextBox 32"/>
          <p:cNvSpPr txBox="1"/>
          <p:nvPr/>
        </p:nvSpPr>
        <p:spPr>
          <a:xfrm>
            <a:off x="7010400" y="4725388"/>
            <a:ext cx="2359516" cy="323165"/>
          </a:xfrm>
          <a:prstGeom prst="rect">
            <a:avLst/>
          </a:prstGeom>
          <a:noFill/>
        </p:spPr>
        <p:txBody>
          <a:bodyPr wrap="square" rtlCol="0">
            <a:spAutoFit/>
          </a:bodyPr>
          <a:lstStyle/>
          <a:p>
            <a:r>
              <a:rPr lang="en-US" sz="1500" b="1" dirty="0">
                <a:solidFill>
                  <a:srgbClr val="FF0000"/>
                </a:solidFill>
                <a:latin typeface="Courier"/>
                <a:cs typeface="Times" panose="02020603050405020304" pitchFamily="18" charset="0"/>
              </a:rPr>
              <a:t>rear == front</a:t>
            </a:r>
          </a:p>
        </p:txBody>
      </p:sp>
      <p:sp>
        <p:nvSpPr>
          <p:cNvPr id="28" name="TextBox 27"/>
          <p:cNvSpPr txBox="1"/>
          <p:nvPr/>
        </p:nvSpPr>
        <p:spPr>
          <a:xfrm>
            <a:off x="437467" y="6578738"/>
            <a:ext cx="8283163" cy="307777"/>
          </a:xfrm>
          <a:prstGeom prst="rect">
            <a:avLst/>
          </a:prstGeom>
          <a:noFill/>
        </p:spPr>
        <p:txBody>
          <a:bodyPr wrap="square" rtlCol="0">
            <a:spAutoFit/>
          </a:bodyPr>
          <a:lstStyle/>
          <a:p>
            <a:r>
              <a:rPr lang="en-US" sz="1400" b="1" dirty="0">
                <a:solidFill>
                  <a:srgbClr val="FF0000"/>
                </a:solidFill>
                <a:latin typeface="Courier"/>
                <a:cs typeface="Times" panose="02020603050405020304" pitchFamily="18" charset="0"/>
              </a:rPr>
              <a:t>Based on this solution 1, one memory location on the array Q is wasted!!!</a:t>
            </a:r>
          </a:p>
        </p:txBody>
      </p:sp>
    </p:spTree>
    <p:extLst>
      <p:ext uri="{BB962C8B-B14F-4D97-AF65-F5344CB8AC3E}">
        <p14:creationId xmlns:p14="http://schemas.microsoft.com/office/powerpoint/2010/main" val="305614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0-#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0-#ppt_w/2"/>
                                          </p:val>
                                        </p:tav>
                                        <p:tav tm="100000">
                                          <p:val>
                                            <p:strVal val="#ppt_x"/>
                                          </p:val>
                                        </p:tav>
                                      </p:tavLst>
                                    </p:anim>
                                    <p:anim calcmode="lin" valueType="num">
                                      <p:cBhvr additive="base">
                                        <p:cTn id="31"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ppt_x"/>
                                          </p:val>
                                        </p:tav>
                                        <p:tav tm="100000">
                                          <p:val>
                                            <p:strVal val="#ppt_x"/>
                                          </p:val>
                                        </p:tav>
                                      </p:tavLst>
                                    </p:anim>
                                    <p:anim calcmode="lin" valueType="num">
                                      <p:cBhvr additive="base">
                                        <p:cTn id="37"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0-#ppt_w/2"/>
                                          </p:val>
                                        </p:tav>
                                        <p:tav tm="100000">
                                          <p:val>
                                            <p:strVal val="#ppt_x"/>
                                          </p:val>
                                        </p:tav>
                                      </p:tavLst>
                                    </p:anim>
                                    <p:anim calcmode="lin" valueType="num">
                                      <p:cBhvr additive="base">
                                        <p:cTn id="4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0-#ppt_w/2"/>
                                          </p:val>
                                        </p:tav>
                                        <p:tav tm="100000">
                                          <p:val>
                                            <p:strVal val="#ppt_x"/>
                                          </p:val>
                                        </p:tav>
                                      </p:tavLst>
                                    </p:anim>
                                    <p:anim calcmode="lin" valueType="num">
                                      <p:cBhvr additive="base">
                                        <p:cTn id="49" dur="500" fill="hold"/>
                                        <p:tgtEl>
                                          <p:spTgt spid="16"/>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0-#ppt_w/2"/>
                                          </p:val>
                                        </p:tav>
                                        <p:tav tm="100000">
                                          <p:val>
                                            <p:strVal val="#ppt_x"/>
                                          </p:val>
                                        </p:tav>
                                      </p:tavLst>
                                    </p:anim>
                                    <p:anim calcmode="lin" valueType="num">
                                      <p:cBhvr additive="base">
                                        <p:cTn id="53"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0-#ppt_w/2"/>
                                          </p:val>
                                        </p:tav>
                                        <p:tav tm="100000">
                                          <p:val>
                                            <p:strVal val="#ppt_x"/>
                                          </p:val>
                                        </p:tav>
                                      </p:tavLst>
                                    </p:anim>
                                    <p:anim calcmode="lin" valueType="num">
                                      <p:cBhvr additive="base">
                                        <p:cTn id="59"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23"/>
                                        </p:tgtEl>
                                        <p:attrNameLst>
                                          <p:attrName>style.visibility</p:attrName>
                                        </p:attrNameLst>
                                      </p:cBhvr>
                                      <p:to>
                                        <p:strVal val="visible"/>
                                      </p:to>
                                    </p:set>
                                    <p:anim calcmode="lin" valueType="num">
                                      <p:cBhvr additive="base">
                                        <p:cTn id="64" dur="500" fill="hold"/>
                                        <p:tgtEl>
                                          <p:spTgt spid="23"/>
                                        </p:tgtEl>
                                        <p:attrNameLst>
                                          <p:attrName>ppt_x</p:attrName>
                                        </p:attrNameLst>
                                      </p:cBhvr>
                                      <p:tavLst>
                                        <p:tav tm="0">
                                          <p:val>
                                            <p:strVal val="0-#ppt_w/2"/>
                                          </p:val>
                                        </p:tav>
                                        <p:tav tm="100000">
                                          <p:val>
                                            <p:strVal val="#ppt_x"/>
                                          </p:val>
                                        </p:tav>
                                      </p:tavLst>
                                    </p:anim>
                                    <p:anim calcmode="lin" valueType="num">
                                      <p:cBhvr additive="base">
                                        <p:cTn id="65"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ppt_x"/>
                                          </p:val>
                                        </p:tav>
                                        <p:tav tm="100000">
                                          <p:val>
                                            <p:strVal val="#ppt_x"/>
                                          </p:val>
                                        </p:tav>
                                      </p:tavLst>
                                    </p:anim>
                                    <p:anim calcmode="lin" valueType="num">
                                      <p:cBhvr additive="base">
                                        <p:cTn id="7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additive="base">
                                        <p:cTn id="76" dur="500" fill="hold"/>
                                        <p:tgtEl>
                                          <p:spTgt spid="26"/>
                                        </p:tgtEl>
                                        <p:attrNameLst>
                                          <p:attrName>ppt_x</p:attrName>
                                        </p:attrNameLst>
                                      </p:cBhvr>
                                      <p:tavLst>
                                        <p:tav tm="0">
                                          <p:val>
                                            <p:strVal val="0-#ppt_w/2"/>
                                          </p:val>
                                        </p:tav>
                                        <p:tav tm="100000">
                                          <p:val>
                                            <p:strVal val="#ppt_x"/>
                                          </p:val>
                                        </p:tav>
                                      </p:tavLst>
                                    </p:anim>
                                    <p:anim calcmode="lin" valueType="num">
                                      <p:cBhvr additive="base">
                                        <p:cTn id="77" dur="500" fill="hold"/>
                                        <p:tgtEl>
                                          <p:spTgt spid="26"/>
                                        </p:tgtEl>
                                        <p:attrNameLst>
                                          <p:attrName>ppt_y</p:attrName>
                                        </p:attrNameLst>
                                      </p:cBhvr>
                                      <p:tavLst>
                                        <p:tav tm="0">
                                          <p:val>
                                            <p:strVal val="#ppt_y"/>
                                          </p:val>
                                        </p:tav>
                                        <p:tav tm="100000">
                                          <p:val>
                                            <p:strVal val="#ppt_y"/>
                                          </p:val>
                                        </p:tav>
                                      </p:tavLst>
                                    </p:anim>
                                  </p:childTnLst>
                                </p:cTn>
                              </p:par>
                            </p:childTnLst>
                          </p:cTn>
                        </p:par>
                        <p:par>
                          <p:cTn id="78" fill="hold">
                            <p:stCondLst>
                              <p:cond delay="500"/>
                            </p:stCondLst>
                            <p:childTnLst>
                              <p:par>
                                <p:cTn id="79" presetID="2" presetClass="entr" presetSubtype="8" fill="hold" grpId="0" nodeType="afterEffect">
                                  <p:stCondLst>
                                    <p:cond delay="0"/>
                                  </p:stCondLst>
                                  <p:childTnLst>
                                    <p:set>
                                      <p:cBhvr>
                                        <p:cTn id="80" dur="1" fill="hold">
                                          <p:stCondLst>
                                            <p:cond delay="0"/>
                                          </p:stCondLst>
                                        </p:cTn>
                                        <p:tgtEl>
                                          <p:spTgt spid="27"/>
                                        </p:tgtEl>
                                        <p:attrNameLst>
                                          <p:attrName>style.visibility</p:attrName>
                                        </p:attrNameLst>
                                      </p:cBhvr>
                                      <p:to>
                                        <p:strVal val="visible"/>
                                      </p:to>
                                    </p:set>
                                    <p:anim calcmode="lin" valueType="num">
                                      <p:cBhvr additive="base">
                                        <p:cTn id="81" dur="500" fill="hold"/>
                                        <p:tgtEl>
                                          <p:spTgt spid="27"/>
                                        </p:tgtEl>
                                        <p:attrNameLst>
                                          <p:attrName>ppt_x</p:attrName>
                                        </p:attrNameLst>
                                      </p:cBhvr>
                                      <p:tavLst>
                                        <p:tav tm="0">
                                          <p:val>
                                            <p:strVal val="0-#ppt_w/2"/>
                                          </p:val>
                                        </p:tav>
                                        <p:tav tm="100000">
                                          <p:val>
                                            <p:strVal val="#ppt_x"/>
                                          </p:val>
                                        </p:tav>
                                      </p:tavLst>
                                    </p:anim>
                                    <p:anim calcmode="lin" valueType="num">
                                      <p:cBhvr additive="base">
                                        <p:cTn id="82"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additive="base">
                                        <p:cTn id="87" dur="500" fill="hold"/>
                                        <p:tgtEl>
                                          <p:spTgt spid="21"/>
                                        </p:tgtEl>
                                        <p:attrNameLst>
                                          <p:attrName>ppt_x</p:attrName>
                                        </p:attrNameLst>
                                      </p:cBhvr>
                                      <p:tavLst>
                                        <p:tav tm="0">
                                          <p:val>
                                            <p:strVal val="#ppt_x"/>
                                          </p:val>
                                        </p:tav>
                                        <p:tav tm="100000">
                                          <p:val>
                                            <p:strVal val="#ppt_x"/>
                                          </p:val>
                                        </p:tav>
                                      </p:tavLst>
                                    </p:anim>
                                    <p:anim calcmode="lin" valueType="num">
                                      <p:cBhvr additive="base">
                                        <p:cTn id="8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8" fill="hold" grpId="0" nodeType="clickEffect">
                                  <p:stCondLst>
                                    <p:cond delay="0"/>
                                  </p:stCondLst>
                                  <p:childTnLst>
                                    <p:set>
                                      <p:cBhvr>
                                        <p:cTn id="92" dur="1" fill="hold">
                                          <p:stCondLst>
                                            <p:cond delay="0"/>
                                          </p:stCondLst>
                                        </p:cTn>
                                        <p:tgtEl>
                                          <p:spTgt spid="30"/>
                                        </p:tgtEl>
                                        <p:attrNameLst>
                                          <p:attrName>style.visibility</p:attrName>
                                        </p:attrNameLst>
                                      </p:cBhvr>
                                      <p:to>
                                        <p:strVal val="visible"/>
                                      </p:to>
                                    </p:set>
                                    <p:anim calcmode="lin" valueType="num">
                                      <p:cBhvr additive="base">
                                        <p:cTn id="93" dur="500" fill="hold"/>
                                        <p:tgtEl>
                                          <p:spTgt spid="30"/>
                                        </p:tgtEl>
                                        <p:attrNameLst>
                                          <p:attrName>ppt_x</p:attrName>
                                        </p:attrNameLst>
                                      </p:cBhvr>
                                      <p:tavLst>
                                        <p:tav tm="0">
                                          <p:val>
                                            <p:strVal val="0-#ppt_w/2"/>
                                          </p:val>
                                        </p:tav>
                                        <p:tav tm="100000">
                                          <p:val>
                                            <p:strVal val="#ppt_x"/>
                                          </p:val>
                                        </p:tav>
                                      </p:tavLst>
                                    </p:anim>
                                    <p:anim calcmode="lin" valueType="num">
                                      <p:cBhvr additive="base">
                                        <p:cTn id="9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par>
                          <p:cTn id="101" fill="hold">
                            <p:stCondLst>
                              <p:cond delay="500"/>
                            </p:stCondLst>
                            <p:childTnLst>
                              <p:par>
                                <p:cTn id="102" presetID="2" presetClass="entr" presetSubtype="8" fill="hold" grpId="0" nodeType="afterEffect">
                                  <p:stCondLst>
                                    <p:cond delay="0"/>
                                  </p:stCondLst>
                                  <p:childTnLst>
                                    <p:set>
                                      <p:cBhvr>
                                        <p:cTn id="103" dur="1" fill="hold">
                                          <p:stCondLst>
                                            <p:cond delay="0"/>
                                          </p:stCondLst>
                                        </p:cTn>
                                        <p:tgtEl>
                                          <p:spTgt spid="31"/>
                                        </p:tgtEl>
                                        <p:attrNameLst>
                                          <p:attrName>style.visibility</p:attrName>
                                        </p:attrNameLst>
                                      </p:cBhvr>
                                      <p:to>
                                        <p:strVal val="visible"/>
                                      </p:to>
                                    </p:set>
                                    <p:anim calcmode="lin" valueType="num">
                                      <p:cBhvr additive="base">
                                        <p:cTn id="104" dur="500" fill="hold"/>
                                        <p:tgtEl>
                                          <p:spTgt spid="31"/>
                                        </p:tgtEl>
                                        <p:attrNameLst>
                                          <p:attrName>ppt_x</p:attrName>
                                        </p:attrNameLst>
                                      </p:cBhvr>
                                      <p:tavLst>
                                        <p:tav tm="0">
                                          <p:val>
                                            <p:strVal val="0-#ppt_w/2"/>
                                          </p:val>
                                        </p:tav>
                                        <p:tav tm="100000">
                                          <p:val>
                                            <p:strVal val="#ppt_x"/>
                                          </p:val>
                                        </p:tav>
                                      </p:tavLst>
                                    </p:anim>
                                    <p:anim calcmode="lin" valueType="num">
                                      <p:cBhvr additive="base">
                                        <p:cTn id="105"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8" fill="hold" grpId="0" nodeType="clickEffect">
                                  <p:stCondLst>
                                    <p:cond delay="0"/>
                                  </p:stCondLst>
                                  <p:childTnLst>
                                    <p:set>
                                      <p:cBhvr>
                                        <p:cTn id="109" dur="1" fill="hold">
                                          <p:stCondLst>
                                            <p:cond delay="0"/>
                                          </p:stCondLst>
                                        </p:cTn>
                                        <p:tgtEl>
                                          <p:spTgt spid="32"/>
                                        </p:tgtEl>
                                        <p:attrNameLst>
                                          <p:attrName>style.visibility</p:attrName>
                                        </p:attrNameLst>
                                      </p:cBhvr>
                                      <p:to>
                                        <p:strVal val="visible"/>
                                      </p:to>
                                    </p:set>
                                    <p:anim calcmode="lin" valueType="num">
                                      <p:cBhvr additive="base">
                                        <p:cTn id="110" dur="500" fill="hold"/>
                                        <p:tgtEl>
                                          <p:spTgt spid="32"/>
                                        </p:tgtEl>
                                        <p:attrNameLst>
                                          <p:attrName>ppt_x</p:attrName>
                                        </p:attrNameLst>
                                      </p:cBhvr>
                                      <p:tavLst>
                                        <p:tav tm="0">
                                          <p:val>
                                            <p:strVal val="0-#ppt_w/2"/>
                                          </p:val>
                                        </p:tav>
                                        <p:tav tm="100000">
                                          <p:val>
                                            <p:strVal val="#ppt_x"/>
                                          </p:val>
                                        </p:tav>
                                      </p:tavLst>
                                    </p:anim>
                                    <p:anim calcmode="lin" valueType="num">
                                      <p:cBhvr additive="base">
                                        <p:cTn id="111"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8" fill="hold" grpId="0" nodeType="clickEffect">
                                  <p:stCondLst>
                                    <p:cond delay="0"/>
                                  </p:stCondLst>
                                  <p:childTnLst>
                                    <p:set>
                                      <p:cBhvr>
                                        <p:cTn id="115" dur="1" fill="hold">
                                          <p:stCondLst>
                                            <p:cond delay="0"/>
                                          </p:stCondLst>
                                        </p:cTn>
                                        <p:tgtEl>
                                          <p:spTgt spid="33"/>
                                        </p:tgtEl>
                                        <p:attrNameLst>
                                          <p:attrName>style.visibility</p:attrName>
                                        </p:attrNameLst>
                                      </p:cBhvr>
                                      <p:to>
                                        <p:strVal val="visible"/>
                                      </p:to>
                                    </p:set>
                                    <p:anim calcmode="lin" valueType="num">
                                      <p:cBhvr additive="base">
                                        <p:cTn id="116" dur="500" fill="hold"/>
                                        <p:tgtEl>
                                          <p:spTgt spid="33"/>
                                        </p:tgtEl>
                                        <p:attrNameLst>
                                          <p:attrName>ppt_x</p:attrName>
                                        </p:attrNameLst>
                                      </p:cBhvr>
                                      <p:tavLst>
                                        <p:tav tm="0">
                                          <p:val>
                                            <p:strVal val="0-#ppt_w/2"/>
                                          </p:val>
                                        </p:tav>
                                        <p:tav tm="100000">
                                          <p:val>
                                            <p:strVal val="#ppt_x"/>
                                          </p:val>
                                        </p:tav>
                                      </p:tavLst>
                                    </p:anim>
                                    <p:anim calcmode="lin" valueType="num">
                                      <p:cBhvr additive="base">
                                        <p:cTn id="117"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28"/>
                                        </p:tgtEl>
                                        <p:attrNameLst>
                                          <p:attrName>style.visibility</p:attrName>
                                        </p:attrNameLst>
                                      </p:cBhvr>
                                      <p:to>
                                        <p:strVal val="visible"/>
                                      </p:to>
                                    </p:set>
                                    <p:anim calcmode="lin" valueType="num">
                                      <p:cBhvr additive="base">
                                        <p:cTn id="122" dur="500" fill="hold"/>
                                        <p:tgtEl>
                                          <p:spTgt spid="28"/>
                                        </p:tgtEl>
                                        <p:attrNameLst>
                                          <p:attrName>ppt_x</p:attrName>
                                        </p:attrNameLst>
                                      </p:cBhvr>
                                      <p:tavLst>
                                        <p:tav tm="0">
                                          <p:val>
                                            <p:strVal val="#ppt_x"/>
                                          </p:val>
                                        </p:tav>
                                        <p:tav tm="100000">
                                          <p:val>
                                            <p:strVal val="#ppt_x"/>
                                          </p:val>
                                        </p:tav>
                                      </p:tavLst>
                                    </p:anim>
                                    <p:anim calcmode="lin" valueType="num">
                                      <p:cBhvr additive="base">
                                        <p:cTn id="12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12" grpId="0"/>
      <p:bldP spid="13" grpId="0"/>
      <p:bldP spid="14" grpId="0"/>
      <p:bldP spid="17" grpId="0"/>
      <p:bldP spid="22" grpId="0"/>
      <p:bldP spid="23" grpId="0"/>
      <p:bldP spid="26" grpId="0"/>
      <p:bldP spid="27" grpId="0"/>
      <p:bldP spid="30" grpId="0"/>
      <p:bldP spid="31" grpId="0"/>
      <p:bldP spid="32" grpId="0"/>
      <p:bldP spid="33" grpId="0"/>
      <p:bldP spid="28"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4287" y="0"/>
            <a:ext cx="9158287" cy="838200"/>
          </a:xfrm>
        </p:spPr>
        <p:txBody>
          <a:bodyPr/>
          <a:lstStyle/>
          <a:p>
            <a:r>
              <a:rPr lang="en-US" altLang="en-US" dirty="0"/>
              <a:t>Implementing a Queue: using Array</a:t>
            </a:r>
          </a:p>
        </p:txBody>
      </p:sp>
      <p:sp>
        <p:nvSpPr>
          <p:cNvPr id="27652" name="Rectangle 3"/>
          <p:cNvSpPr>
            <a:spLocks noGrp="1" noChangeArrowheads="1"/>
          </p:cNvSpPr>
          <p:nvPr>
            <p:ph type="body" idx="1"/>
          </p:nvPr>
        </p:nvSpPr>
        <p:spPr>
          <a:xfrm>
            <a:off x="-14288" y="829733"/>
            <a:ext cx="9158287" cy="1283447"/>
          </a:xfrm>
        </p:spPr>
        <p:txBody>
          <a:bodyPr/>
          <a:lstStyle/>
          <a:p>
            <a:r>
              <a:rPr lang="en-US" altLang="en-US" sz="1800" dirty="0">
                <a:latin typeface="Times" panose="02020603050405020304" pitchFamily="18" charset="0"/>
                <a:cs typeface="Times" panose="02020603050405020304" pitchFamily="18" charset="0"/>
              </a:rPr>
              <a:t>Circular queue [“wrap around”]</a:t>
            </a:r>
          </a:p>
          <a:p>
            <a:pPr marL="0" indent="0">
              <a:buNone/>
            </a:pPr>
            <a:r>
              <a:rPr lang="en-US" altLang="en-US" sz="1800" dirty="0">
                <a:latin typeface="Times" panose="02020603050405020304" pitchFamily="18" charset="0"/>
                <a:cs typeface="Times" panose="02020603050405020304" pitchFamily="18" charset="0"/>
              </a:rPr>
              <a:t>Solution 2: Make </a:t>
            </a:r>
            <a:r>
              <a:rPr lang="en-US" altLang="en-US" sz="1800" i="1" dirty="0">
                <a:latin typeface="Times" panose="02020603050405020304" pitchFamily="18" charset="0"/>
                <a:cs typeface="Times" panose="02020603050405020304" pitchFamily="18" charset="0"/>
              </a:rPr>
              <a:t>front</a:t>
            </a:r>
            <a:r>
              <a:rPr lang="en-US" altLang="en-US" sz="1800" dirty="0">
                <a:latin typeface="Times" panose="02020603050405020304" pitchFamily="18" charset="0"/>
                <a:cs typeface="Times" panose="02020603050405020304" pitchFamily="18" charset="0"/>
              </a:rPr>
              <a:t> point to the element </a:t>
            </a:r>
            <a:r>
              <a:rPr lang="en-US" altLang="en-US" sz="1800" b="1" dirty="0">
                <a:latin typeface="Times" panose="02020603050405020304" pitchFamily="18" charset="0"/>
                <a:cs typeface="Times" panose="02020603050405020304" pitchFamily="18" charset="0"/>
              </a:rPr>
              <a:t>preceding</a:t>
            </a:r>
            <a:r>
              <a:rPr lang="en-US" altLang="en-US" sz="1800" dirty="0">
                <a:latin typeface="Times" panose="02020603050405020304" pitchFamily="18" charset="0"/>
                <a:cs typeface="Times" panose="02020603050405020304" pitchFamily="18" charset="0"/>
              </a:rPr>
              <a:t> the front element in the queue (one memory location will be wasted).</a:t>
            </a:r>
          </a:p>
          <a:p>
            <a:pPr marL="0" indent="0">
              <a:buNone/>
            </a:pPr>
            <a:r>
              <a:rPr lang="en-US" altLang="en-US" sz="1800" b="1" dirty="0">
                <a:solidFill>
                  <a:srgbClr val="FF0000"/>
                </a:solidFill>
                <a:latin typeface="Times" panose="02020603050405020304" pitchFamily="18" charset="0"/>
                <a:cs typeface="Times" panose="02020603050405020304" pitchFamily="18" charset="0"/>
              </a:rPr>
              <a:t>Then what are the initial values for </a:t>
            </a:r>
            <a:r>
              <a:rPr lang="en-US" altLang="en-US" sz="1800" b="1" i="1" dirty="0">
                <a:solidFill>
                  <a:srgbClr val="FF0000"/>
                </a:solidFill>
                <a:latin typeface="Times" panose="02020603050405020304" pitchFamily="18" charset="0"/>
                <a:cs typeface="Times" panose="02020603050405020304" pitchFamily="18" charset="0"/>
              </a:rPr>
              <a:t>front</a:t>
            </a:r>
            <a:r>
              <a:rPr lang="en-US" altLang="en-US" sz="1800" b="1" dirty="0">
                <a:solidFill>
                  <a:srgbClr val="FF0000"/>
                </a:solidFill>
                <a:latin typeface="Times" panose="02020603050405020304" pitchFamily="18" charset="0"/>
                <a:cs typeface="Times" panose="02020603050405020304" pitchFamily="18" charset="0"/>
              </a:rPr>
              <a:t> and </a:t>
            </a:r>
            <a:r>
              <a:rPr lang="en-US" altLang="en-US" sz="1800" b="1" i="1" dirty="0">
                <a:solidFill>
                  <a:srgbClr val="FF0000"/>
                </a:solidFill>
                <a:latin typeface="Times" panose="02020603050405020304" pitchFamily="18" charset="0"/>
                <a:cs typeface="Times" panose="02020603050405020304" pitchFamily="18" charset="0"/>
              </a:rPr>
              <a:t>rear </a:t>
            </a:r>
            <a:r>
              <a:rPr lang="en-US" altLang="en-US" sz="1800" b="1" dirty="0">
                <a:solidFill>
                  <a:srgbClr val="FF0000"/>
                </a:solidFill>
                <a:latin typeface="Times" panose="02020603050405020304" pitchFamily="18" charset="0"/>
                <a:cs typeface="Times" panose="02020603050405020304" pitchFamily="18" charset="0"/>
              </a:rPr>
              <a:t>?</a:t>
            </a:r>
          </a:p>
          <a:p>
            <a:pPr marL="0" indent="0">
              <a:buNone/>
            </a:pPr>
            <a:r>
              <a:rPr lang="en-US" altLang="en-US" sz="1800" b="1" dirty="0">
                <a:solidFill>
                  <a:srgbClr val="FF0000"/>
                </a:solidFill>
                <a:latin typeface="Courier"/>
                <a:cs typeface="Times" panose="02020603050405020304" pitchFamily="18" charset="0"/>
              </a:rPr>
              <a:t>        front = rear = </a:t>
            </a:r>
            <a:r>
              <a:rPr lang="en-US" altLang="en-US" sz="1800" b="1" dirty="0" err="1">
                <a:solidFill>
                  <a:srgbClr val="FF0000"/>
                </a:solidFill>
                <a:latin typeface="Courier"/>
                <a:cs typeface="Times" panose="02020603050405020304" pitchFamily="18" charset="0"/>
              </a:rPr>
              <a:t>maxSize</a:t>
            </a:r>
            <a:r>
              <a:rPr lang="en-US" altLang="en-US" sz="1800" b="1" dirty="0">
                <a:solidFill>
                  <a:srgbClr val="FF0000"/>
                </a:solidFill>
                <a:latin typeface="Courier"/>
                <a:cs typeface="Times" panose="02020603050405020304" pitchFamily="18" charset="0"/>
              </a:rPr>
              <a:t> – 1;</a:t>
            </a:r>
          </a:p>
          <a:p>
            <a:pPr marL="0" indent="0">
              <a:buNone/>
            </a:pPr>
            <a:endParaRPr lang="en-US" altLang="en-US" sz="1800" b="1" dirty="0">
              <a:solidFill>
                <a:srgbClr val="FF0000"/>
              </a:solidFill>
              <a:latin typeface="Times" panose="02020603050405020304" pitchFamily="18" charset="0"/>
              <a:cs typeface="Times" panose="02020603050405020304" pitchFamily="18" charset="0"/>
            </a:endParaRPr>
          </a:p>
          <a:p>
            <a:pPr marL="0" indent="0">
              <a:buNone/>
            </a:pPr>
            <a:r>
              <a:rPr lang="en-US" altLang="en-US" sz="1800" dirty="0">
                <a:solidFill>
                  <a:schemeClr val="bg1"/>
                </a:solidFill>
                <a:cs typeface="Times New Roman" panose="02020603050405020304" pitchFamily="18" charset="0"/>
              </a:rPr>
              <a:t>Make </a:t>
            </a:r>
            <a:r>
              <a:rPr lang="en-US" altLang="en-US" sz="1800" i="1" dirty="0">
                <a:solidFill>
                  <a:schemeClr val="bg1"/>
                </a:solidFill>
                <a:cs typeface="Times New Roman" panose="02020603050405020304" pitchFamily="18" charset="0"/>
              </a:rPr>
              <a:t>front</a:t>
            </a:r>
            <a:r>
              <a:rPr lang="en-US" altLang="en-US" sz="1800" dirty="0">
                <a:solidFill>
                  <a:schemeClr val="bg1"/>
                </a:solidFill>
                <a:cs typeface="Times New Roman" panose="02020603050405020304" pitchFamily="18" charset="0"/>
              </a:rPr>
              <a:t> point to the element </a:t>
            </a:r>
            <a:r>
              <a:rPr lang="en-US" altLang="en-US" sz="1800" b="1" dirty="0">
                <a:solidFill>
                  <a:schemeClr val="bg1"/>
                </a:solidFill>
                <a:cs typeface="Times New Roman" panose="02020603050405020304" pitchFamily="18" charset="0"/>
              </a:rPr>
              <a:t>preceding</a:t>
            </a:r>
            <a:r>
              <a:rPr lang="en-US" altLang="en-US" sz="1800" dirty="0">
                <a:solidFill>
                  <a:schemeClr val="bg1"/>
                </a:solidFill>
                <a:cs typeface="Times New Roman" panose="02020603050405020304" pitchFamily="18" charset="0"/>
              </a:rPr>
              <a:t> the front element in the queue (one memory location will be wasted).</a:t>
            </a:r>
            <a:endParaRPr lang="en-US" altLang="en-US" sz="1800" dirty="0">
              <a:cs typeface="Times New Roman" panose="02020603050405020304" pitchFamily="18" charset="0"/>
            </a:endParaRPr>
          </a:p>
          <a:p>
            <a:pPr marL="0" indent="0">
              <a:buNone/>
            </a:pPr>
            <a:endParaRPr lang="en-US" altLang="en-US" sz="1800" dirty="0">
              <a:latin typeface="Times" panose="02020603050405020304" pitchFamily="18" charset="0"/>
              <a:cs typeface="Times" panose="02020603050405020304" pitchFamily="18" charset="0"/>
            </a:endParaRPr>
          </a:p>
          <a:p>
            <a:pPr marL="0" indent="0">
              <a:buNone/>
            </a:pPr>
            <a:r>
              <a:rPr lang="en-US" altLang="en-US" sz="1800" dirty="0">
                <a:latin typeface="Times" panose="02020603050405020304" pitchFamily="18" charset="0"/>
                <a:cs typeface="Times" panose="02020603050405020304" pitchFamily="18" charset="0"/>
              </a:rPr>
              <a:t>                                   </a:t>
            </a:r>
          </a:p>
        </p:txBody>
      </p:sp>
      <p:sp>
        <p:nvSpPr>
          <p:cNvPr id="4" name="TextBox 3"/>
          <p:cNvSpPr txBox="1"/>
          <p:nvPr/>
        </p:nvSpPr>
        <p:spPr>
          <a:xfrm>
            <a:off x="76199" y="2960960"/>
            <a:ext cx="9067799" cy="1384995"/>
          </a:xfrm>
          <a:prstGeom prst="rect">
            <a:avLst/>
          </a:prstGeom>
          <a:noFill/>
        </p:spPr>
        <p:txBody>
          <a:bodyPr wrap="square" rtlCol="0">
            <a:spAutoFit/>
          </a:bodyPr>
          <a:lstStyle/>
          <a:p>
            <a:pPr marL="342900" indent="-342900">
              <a:buFont typeface="Arial" panose="020B0604020202020204" pitchFamily="34" charset="0"/>
              <a:buChar char="•"/>
            </a:pPr>
            <a:r>
              <a:rPr lang="en-US" sz="2100" dirty="0">
                <a:solidFill>
                  <a:srgbClr val="FF0000"/>
                </a:solidFill>
                <a:latin typeface="Times" panose="02020603050405020304" pitchFamily="18" charset="0"/>
                <a:ea typeface="Tahoma" panose="020B0604030504040204" pitchFamily="34" charset="0"/>
                <a:cs typeface="Times" panose="02020603050405020304" pitchFamily="18" charset="0"/>
              </a:rPr>
              <a:t>Q[front+1]: the first item of the queue</a:t>
            </a:r>
          </a:p>
          <a:p>
            <a:pPr marL="342900" indent="-342900">
              <a:buFont typeface="Arial" panose="020B0604020202020204" pitchFamily="34" charset="0"/>
              <a:buChar char="•"/>
            </a:pPr>
            <a:r>
              <a:rPr lang="en-US" sz="2100" dirty="0">
                <a:solidFill>
                  <a:srgbClr val="FF0000"/>
                </a:solidFill>
                <a:latin typeface="Times" panose="02020603050405020304" pitchFamily="18" charset="0"/>
                <a:ea typeface="Tahoma" panose="020B0604030504040204" pitchFamily="34" charset="0"/>
                <a:cs typeface="Times" panose="02020603050405020304" pitchFamily="18" charset="0"/>
              </a:rPr>
              <a:t>Q[rear]: the last item of the queue</a:t>
            </a:r>
          </a:p>
          <a:p>
            <a:pPr marL="342900" indent="-342900">
              <a:buFont typeface="Arial" panose="020B0604020202020204" pitchFamily="34" charset="0"/>
              <a:buChar char="•"/>
            </a:pPr>
            <a:r>
              <a:rPr lang="en-US" sz="2100" dirty="0">
                <a:solidFill>
                  <a:srgbClr val="FF0000"/>
                </a:solidFill>
                <a:latin typeface="Times" panose="02020603050405020304" pitchFamily="18" charset="0"/>
                <a:ea typeface="Tahoma" panose="020B0604030504040204" pitchFamily="34" charset="0"/>
                <a:cs typeface="Times" panose="02020603050405020304" pitchFamily="18" charset="0"/>
              </a:rPr>
              <a:t>Add item to the Q (</a:t>
            </a:r>
            <a:r>
              <a:rPr lang="en-US" sz="2100" dirty="0" err="1">
                <a:solidFill>
                  <a:srgbClr val="FF0000"/>
                </a:solidFill>
                <a:latin typeface="Times" panose="02020603050405020304" pitchFamily="18" charset="0"/>
                <a:ea typeface="Tahoma" panose="020B0604030504040204" pitchFamily="34" charset="0"/>
                <a:cs typeface="Times" panose="02020603050405020304" pitchFamily="18" charset="0"/>
              </a:rPr>
              <a:t>Enqueue</a:t>
            </a:r>
            <a:r>
              <a:rPr lang="en-US" sz="2100" dirty="0">
                <a:solidFill>
                  <a:srgbClr val="FF0000"/>
                </a:solidFill>
                <a:latin typeface="Times" panose="02020603050405020304" pitchFamily="18" charset="0"/>
                <a:ea typeface="Tahoma" panose="020B0604030504040204" pitchFamily="34" charset="0"/>
                <a:cs typeface="Times" panose="02020603050405020304" pitchFamily="18" charset="0"/>
              </a:rPr>
              <a:t>): rear+=1; Q[rear]=item</a:t>
            </a:r>
          </a:p>
          <a:p>
            <a:pPr marL="342900" indent="-342900">
              <a:buFont typeface="Arial" panose="020B0604020202020204" pitchFamily="34" charset="0"/>
              <a:buChar char="•"/>
            </a:pPr>
            <a:r>
              <a:rPr lang="en-US" sz="2100" dirty="0">
                <a:solidFill>
                  <a:srgbClr val="FF0000"/>
                </a:solidFill>
                <a:latin typeface="Times" panose="02020603050405020304" pitchFamily="18" charset="0"/>
                <a:ea typeface="Tahoma" panose="020B0604030504040204" pitchFamily="34" charset="0"/>
                <a:cs typeface="Times" panose="02020603050405020304" pitchFamily="18" charset="0"/>
              </a:rPr>
              <a:t>Remove item from Q (</a:t>
            </a:r>
            <a:r>
              <a:rPr lang="en-US" sz="2100" dirty="0" err="1">
                <a:solidFill>
                  <a:srgbClr val="FF0000"/>
                </a:solidFill>
                <a:latin typeface="Times" panose="02020603050405020304" pitchFamily="18" charset="0"/>
                <a:ea typeface="Tahoma" panose="020B0604030504040204" pitchFamily="34" charset="0"/>
                <a:cs typeface="Times" panose="02020603050405020304" pitchFamily="18" charset="0"/>
              </a:rPr>
              <a:t>Dequeue</a:t>
            </a:r>
            <a:r>
              <a:rPr lang="en-US" sz="2100" dirty="0">
                <a:solidFill>
                  <a:srgbClr val="FF0000"/>
                </a:solidFill>
                <a:latin typeface="Times" panose="02020603050405020304" pitchFamily="18" charset="0"/>
                <a:ea typeface="Tahoma" panose="020B0604030504040204" pitchFamily="34" charset="0"/>
                <a:cs typeface="Times" panose="02020603050405020304" pitchFamily="18" charset="0"/>
              </a:rPr>
              <a:t>): front+=1; then remove Q[front] from queue</a:t>
            </a:r>
          </a:p>
        </p:txBody>
      </p:sp>
    </p:spTree>
    <p:extLst>
      <p:ext uri="{BB962C8B-B14F-4D97-AF65-F5344CB8AC3E}">
        <p14:creationId xmlns:p14="http://schemas.microsoft.com/office/powerpoint/2010/main" val="184946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52">
                                            <p:txEl>
                                              <p:pRg st="2" end="2"/>
                                            </p:txEl>
                                          </p:spTgt>
                                        </p:tgtEl>
                                        <p:attrNameLst>
                                          <p:attrName>style.visibility</p:attrName>
                                        </p:attrNameLst>
                                      </p:cBhvr>
                                      <p:to>
                                        <p:strVal val="visible"/>
                                      </p:to>
                                    </p:set>
                                    <p:anim calcmode="lin" valueType="num">
                                      <p:cBhvr additive="base">
                                        <p:cTn id="7" dur="500" fill="hold"/>
                                        <p:tgtEl>
                                          <p:spTgt spid="2765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652">
                                            <p:txEl>
                                              <p:pRg st="3" end="3"/>
                                            </p:txEl>
                                          </p:spTgt>
                                        </p:tgtEl>
                                        <p:attrNameLst>
                                          <p:attrName>style.visibility</p:attrName>
                                        </p:attrNameLst>
                                      </p:cBhvr>
                                      <p:to>
                                        <p:strVal val="visible"/>
                                      </p:to>
                                    </p:set>
                                    <p:anim calcmode="lin" valueType="num">
                                      <p:cBhvr additive="base">
                                        <p:cTn id="13" dur="500" fill="hold"/>
                                        <p:tgtEl>
                                          <p:spTgt spid="2765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685800"/>
          </a:xfrm>
        </p:spPr>
        <p:txBody>
          <a:bodyPr/>
          <a:lstStyle/>
          <a:p>
            <a:r>
              <a:rPr lang="en-US" altLang="en-US" sz="1500" dirty="0">
                <a:latin typeface="Times" panose="02020603050405020304" pitchFamily="18" charset="0"/>
                <a:cs typeface="Times" panose="02020603050405020304" pitchFamily="18" charset="0"/>
              </a:rPr>
              <a:t>Example 4: The array used to represent queue has </a:t>
            </a:r>
            <a:r>
              <a:rPr lang="en-US" altLang="en-US" sz="1500" dirty="0" err="1">
                <a:latin typeface="Times" panose="02020603050405020304" pitchFamily="18" charset="0"/>
                <a:cs typeface="Times" panose="02020603050405020304" pitchFamily="18" charset="0"/>
              </a:rPr>
              <a:t>maxSize</a:t>
            </a:r>
            <a:r>
              <a:rPr lang="en-US" altLang="en-US" sz="1500" dirty="0">
                <a:latin typeface="Times" panose="02020603050405020304" pitchFamily="18" charset="0"/>
                <a:cs typeface="Times" panose="02020603050405020304" pitchFamily="18" charset="0"/>
              </a:rPr>
              <a:t> = 4</a:t>
            </a:r>
            <a:br>
              <a:rPr lang="en-US" altLang="en-US" sz="1500" dirty="0">
                <a:latin typeface="Times" panose="02020603050405020304" pitchFamily="18" charset="0"/>
                <a:cs typeface="Times" panose="02020603050405020304" pitchFamily="18" charset="0"/>
              </a:rPr>
            </a:br>
            <a:r>
              <a:rPr lang="en-US" altLang="en-US" sz="1500" dirty="0">
                <a:latin typeface="Times" panose="02020603050405020304" pitchFamily="18" charset="0"/>
                <a:cs typeface="Times" panose="02020603050405020304" pitchFamily="18" charset="0"/>
              </a:rPr>
              <a:t>                    Initialize: </a:t>
            </a:r>
            <a:r>
              <a:rPr lang="en-US" altLang="en-US" sz="1500" dirty="0">
                <a:latin typeface="Courier"/>
                <a:cs typeface="Times" panose="02020603050405020304" pitchFamily="18" charset="0"/>
              </a:rPr>
              <a:t>front = rear = </a:t>
            </a:r>
            <a:r>
              <a:rPr lang="en-US" altLang="en-US" sz="1500" dirty="0" err="1">
                <a:latin typeface="Courier"/>
                <a:cs typeface="Times" panose="02020603050405020304" pitchFamily="18" charset="0"/>
              </a:rPr>
              <a:t>maxSize</a:t>
            </a:r>
            <a:r>
              <a:rPr lang="en-US" altLang="en-US" sz="1500" dirty="0">
                <a:latin typeface="Courier"/>
                <a:cs typeface="Times" panose="02020603050405020304" pitchFamily="18" charset="0"/>
              </a:rPr>
              <a:t> – 1 = 3;</a:t>
            </a:r>
            <a:r>
              <a:rPr lang="en-US" altLang="en-US" sz="1500" dirty="0">
                <a:latin typeface="Times" panose="02020603050405020304" pitchFamily="18" charset="0"/>
                <a:cs typeface="Times" panose="02020603050405020304" pitchFamily="18" charset="0"/>
              </a:rPr>
              <a:t> </a:t>
            </a:r>
            <a:br>
              <a:rPr lang="en-US" altLang="en-US" sz="1500" dirty="0">
                <a:latin typeface="Times" panose="02020603050405020304" pitchFamily="18" charset="0"/>
                <a:cs typeface="Times" panose="02020603050405020304" pitchFamily="18" charset="0"/>
              </a:rPr>
            </a:br>
            <a:r>
              <a:rPr lang="en-US" altLang="en-US" sz="1500" dirty="0">
                <a:latin typeface="Times" panose="02020603050405020304" pitchFamily="18" charset="0"/>
                <a:cs typeface="Times" panose="02020603050405020304" pitchFamily="18" charset="0"/>
              </a:rPr>
              <a:t>                                    Queue Q is empty  </a:t>
            </a:r>
            <a:br>
              <a:rPr lang="en-US" altLang="en-US" sz="2000" dirty="0">
                <a:latin typeface="Times" panose="02020603050405020304" pitchFamily="18" charset="0"/>
                <a:cs typeface="Times" panose="02020603050405020304" pitchFamily="18" charset="0"/>
              </a:rPr>
            </a:br>
            <a:endParaRPr lang="en-US" sz="2000" dirty="0"/>
          </a:p>
        </p:txBody>
      </p:sp>
      <p:pic>
        <p:nvPicPr>
          <p:cNvPr id="7" name="Picture 6"/>
          <p:cNvPicPr>
            <a:picLocks noChangeAspect="1"/>
          </p:cNvPicPr>
          <p:nvPr/>
        </p:nvPicPr>
        <p:blipFill>
          <a:blip r:embed="rId2"/>
          <a:stretch>
            <a:fillRect/>
          </a:stretch>
        </p:blipFill>
        <p:spPr>
          <a:xfrm>
            <a:off x="228600" y="1190778"/>
            <a:ext cx="1032697" cy="1309688"/>
          </a:xfrm>
          <a:prstGeom prst="rect">
            <a:avLst/>
          </a:prstGeom>
        </p:spPr>
      </p:pic>
      <p:sp>
        <p:nvSpPr>
          <p:cNvPr id="8" name="TextBox 7"/>
          <p:cNvSpPr txBox="1"/>
          <p:nvPr/>
        </p:nvSpPr>
        <p:spPr>
          <a:xfrm>
            <a:off x="-27054" y="829734"/>
            <a:ext cx="2424302" cy="338554"/>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Init: </a:t>
            </a:r>
            <a:r>
              <a:rPr lang="en-US" sz="1300" dirty="0">
                <a:latin typeface="Courier"/>
                <a:cs typeface="Times" panose="02020603050405020304" pitchFamily="18" charset="0"/>
              </a:rPr>
              <a:t>front = rear = 3;</a:t>
            </a:r>
          </a:p>
        </p:txBody>
      </p:sp>
      <p:sp>
        <p:nvSpPr>
          <p:cNvPr id="9" name="TextBox 8"/>
          <p:cNvSpPr txBox="1"/>
          <p:nvPr/>
        </p:nvSpPr>
        <p:spPr>
          <a:xfrm>
            <a:off x="2286000" y="838200"/>
            <a:ext cx="2424302"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2)</a:t>
            </a:r>
            <a:endParaRPr lang="en-US" sz="1300" dirty="0">
              <a:latin typeface="Courier"/>
              <a:cs typeface="Times" panose="02020603050405020304" pitchFamily="18" charset="0"/>
            </a:endParaRPr>
          </a:p>
        </p:txBody>
      </p:sp>
      <p:pic>
        <p:nvPicPr>
          <p:cNvPr id="11" name="Picture 10"/>
          <p:cNvPicPr>
            <a:picLocks noChangeAspect="1"/>
          </p:cNvPicPr>
          <p:nvPr/>
        </p:nvPicPr>
        <p:blipFill>
          <a:blip r:embed="rId3"/>
          <a:stretch>
            <a:fillRect/>
          </a:stretch>
        </p:blipFill>
        <p:spPr>
          <a:xfrm>
            <a:off x="2368489" y="1162466"/>
            <a:ext cx="1150829" cy="1400175"/>
          </a:xfrm>
          <a:prstGeom prst="rect">
            <a:avLst/>
          </a:prstGeom>
        </p:spPr>
      </p:pic>
      <p:sp>
        <p:nvSpPr>
          <p:cNvPr id="12" name="TextBox 11"/>
          <p:cNvSpPr txBox="1"/>
          <p:nvPr/>
        </p:nvSpPr>
        <p:spPr>
          <a:xfrm>
            <a:off x="2286000" y="2557046"/>
            <a:ext cx="2424302" cy="830997"/>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rear++;</a:t>
            </a:r>
          </a:p>
          <a:p>
            <a:r>
              <a:rPr lang="en-US" sz="1600" dirty="0">
                <a:latin typeface="Times" panose="02020603050405020304" pitchFamily="18" charset="0"/>
                <a:cs typeface="Times" panose="02020603050405020304" pitchFamily="18" charset="0"/>
              </a:rPr>
              <a:t>Q[rear] = 2;</a:t>
            </a:r>
          </a:p>
          <a:p>
            <a:r>
              <a:rPr lang="en-US" sz="1600" dirty="0">
                <a:latin typeface="Times" panose="02020603050405020304" pitchFamily="18" charset="0"/>
                <a:cs typeface="Times" panose="02020603050405020304" pitchFamily="18" charset="0"/>
              </a:rPr>
              <a:t>Q= (2)</a:t>
            </a:r>
            <a:endParaRPr lang="en-US" sz="1300" dirty="0">
              <a:latin typeface="Courier"/>
              <a:cs typeface="Times" panose="02020603050405020304" pitchFamily="18" charset="0"/>
            </a:endParaRPr>
          </a:p>
        </p:txBody>
      </p:sp>
      <p:pic>
        <p:nvPicPr>
          <p:cNvPr id="14" name="Picture 13"/>
          <p:cNvPicPr>
            <a:picLocks noChangeAspect="1"/>
          </p:cNvPicPr>
          <p:nvPr/>
        </p:nvPicPr>
        <p:blipFill>
          <a:blip r:embed="rId4"/>
          <a:stretch>
            <a:fillRect/>
          </a:stretch>
        </p:blipFill>
        <p:spPr>
          <a:xfrm>
            <a:off x="4008767" y="1159763"/>
            <a:ext cx="1174571" cy="1405580"/>
          </a:xfrm>
          <a:prstGeom prst="rect">
            <a:avLst/>
          </a:prstGeom>
        </p:spPr>
      </p:pic>
      <p:sp>
        <p:nvSpPr>
          <p:cNvPr id="15" name="TextBox 14"/>
          <p:cNvSpPr txBox="1"/>
          <p:nvPr/>
        </p:nvSpPr>
        <p:spPr>
          <a:xfrm>
            <a:off x="3964138" y="838200"/>
            <a:ext cx="13716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3)</a:t>
            </a:r>
            <a:endParaRPr lang="en-US" sz="1300" dirty="0">
              <a:latin typeface="Courier"/>
              <a:cs typeface="Times" panose="02020603050405020304" pitchFamily="18" charset="0"/>
            </a:endParaRPr>
          </a:p>
        </p:txBody>
      </p:sp>
      <p:sp>
        <p:nvSpPr>
          <p:cNvPr id="16" name="TextBox 15"/>
          <p:cNvSpPr txBox="1"/>
          <p:nvPr/>
        </p:nvSpPr>
        <p:spPr>
          <a:xfrm>
            <a:off x="3964138" y="2557046"/>
            <a:ext cx="1219200" cy="830997"/>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rear++;</a:t>
            </a:r>
          </a:p>
          <a:p>
            <a:r>
              <a:rPr lang="en-US" sz="1600" dirty="0">
                <a:latin typeface="Times" panose="02020603050405020304" pitchFamily="18" charset="0"/>
                <a:cs typeface="Times" panose="02020603050405020304" pitchFamily="18" charset="0"/>
              </a:rPr>
              <a:t>Q[rear] = 3;</a:t>
            </a:r>
          </a:p>
          <a:p>
            <a:r>
              <a:rPr lang="en-US" sz="1600" dirty="0">
                <a:latin typeface="Times" panose="02020603050405020304" pitchFamily="18" charset="0"/>
                <a:cs typeface="Times" panose="02020603050405020304" pitchFamily="18" charset="0"/>
              </a:rPr>
              <a:t>Q= (2, 3)</a:t>
            </a:r>
            <a:endParaRPr lang="en-US" sz="1300" dirty="0">
              <a:latin typeface="Courier"/>
              <a:cs typeface="Times" panose="02020603050405020304" pitchFamily="18" charset="0"/>
            </a:endParaRPr>
          </a:p>
        </p:txBody>
      </p:sp>
      <p:pic>
        <p:nvPicPr>
          <p:cNvPr id="18" name="Picture 17"/>
          <p:cNvPicPr>
            <a:picLocks noChangeAspect="1"/>
          </p:cNvPicPr>
          <p:nvPr/>
        </p:nvPicPr>
        <p:blipFill>
          <a:blip r:embed="rId5"/>
          <a:stretch>
            <a:fillRect/>
          </a:stretch>
        </p:blipFill>
        <p:spPr>
          <a:xfrm>
            <a:off x="5562600" y="1176754"/>
            <a:ext cx="1140586" cy="1438275"/>
          </a:xfrm>
          <a:prstGeom prst="rect">
            <a:avLst/>
          </a:prstGeom>
        </p:spPr>
      </p:pic>
      <p:sp>
        <p:nvSpPr>
          <p:cNvPr id="19" name="TextBox 18"/>
          <p:cNvSpPr txBox="1"/>
          <p:nvPr/>
        </p:nvSpPr>
        <p:spPr>
          <a:xfrm>
            <a:off x="5483986" y="838200"/>
            <a:ext cx="13716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5)</a:t>
            </a:r>
            <a:endParaRPr lang="en-US" sz="1300" dirty="0">
              <a:latin typeface="Courier"/>
              <a:cs typeface="Times" panose="02020603050405020304" pitchFamily="18" charset="0"/>
            </a:endParaRPr>
          </a:p>
        </p:txBody>
      </p:sp>
      <p:sp>
        <p:nvSpPr>
          <p:cNvPr id="20" name="TextBox 19"/>
          <p:cNvSpPr txBox="1"/>
          <p:nvPr/>
        </p:nvSpPr>
        <p:spPr>
          <a:xfrm>
            <a:off x="5483986" y="2557046"/>
            <a:ext cx="1219200" cy="830997"/>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rear++;</a:t>
            </a:r>
          </a:p>
          <a:p>
            <a:r>
              <a:rPr lang="en-US" sz="1600" dirty="0">
                <a:latin typeface="Times" panose="02020603050405020304" pitchFamily="18" charset="0"/>
                <a:cs typeface="Times" panose="02020603050405020304" pitchFamily="18" charset="0"/>
              </a:rPr>
              <a:t>Q[rear] = 5;</a:t>
            </a:r>
          </a:p>
          <a:p>
            <a:r>
              <a:rPr lang="en-US" sz="1600" dirty="0">
                <a:latin typeface="Times" panose="02020603050405020304" pitchFamily="18" charset="0"/>
                <a:cs typeface="Times" panose="02020603050405020304" pitchFamily="18" charset="0"/>
              </a:rPr>
              <a:t>Q= (2, 3, 5)</a:t>
            </a:r>
            <a:endParaRPr lang="en-US" sz="1300" dirty="0">
              <a:latin typeface="Courier"/>
              <a:cs typeface="Times" panose="02020603050405020304" pitchFamily="18" charset="0"/>
            </a:endParaRPr>
          </a:p>
        </p:txBody>
      </p:sp>
      <p:sp>
        <p:nvSpPr>
          <p:cNvPr id="21" name="TextBox 20"/>
          <p:cNvSpPr txBox="1"/>
          <p:nvPr/>
        </p:nvSpPr>
        <p:spPr>
          <a:xfrm>
            <a:off x="4572000" y="3749995"/>
            <a:ext cx="2359516" cy="553998"/>
          </a:xfrm>
          <a:prstGeom prst="rect">
            <a:avLst/>
          </a:prstGeom>
          <a:noFill/>
        </p:spPr>
        <p:txBody>
          <a:bodyPr wrap="square" rtlCol="0">
            <a:spAutoFit/>
          </a:bodyPr>
          <a:lstStyle/>
          <a:p>
            <a:r>
              <a:rPr lang="en-US" sz="1500" dirty="0">
                <a:solidFill>
                  <a:srgbClr val="FF0000"/>
                </a:solidFill>
                <a:latin typeface="Courier"/>
                <a:cs typeface="Times" panose="02020603050405020304" pitchFamily="18" charset="0"/>
              </a:rPr>
              <a:t>rear + 1 == front</a:t>
            </a:r>
          </a:p>
          <a:p>
            <a:r>
              <a:rPr lang="en-US" sz="1500" b="1" dirty="0">
                <a:solidFill>
                  <a:srgbClr val="000099"/>
                </a:solidFill>
                <a:latin typeface="Courier"/>
                <a:cs typeface="Times" panose="02020603050405020304" pitchFamily="18" charset="0"/>
              </a:rPr>
              <a:t>Queue Q full!!!</a:t>
            </a:r>
          </a:p>
        </p:txBody>
      </p:sp>
      <p:pic>
        <p:nvPicPr>
          <p:cNvPr id="23" name="Picture 22"/>
          <p:cNvPicPr>
            <a:picLocks noChangeAspect="1"/>
          </p:cNvPicPr>
          <p:nvPr/>
        </p:nvPicPr>
        <p:blipFill>
          <a:blip r:embed="rId6"/>
          <a:stretch>
            <a:fillRect/>
          </a:stretch>
        </p:blipFill>
        <p:spPr>
          <a:xfrm>
            <a:off x="7012138" y="1095170"/>
            <a:ext cx="1264816" cy="1524000"/>
          </a:xfrm>
          <a:prstGeom prst="rect">
            <a:avLst/>
          </a:prstGeom>
        </p:spPr>
      </p:pic>
      <p:sp>
        <p:nvSpPr>
          <p:cNvPr id="24" name="TextBox 23"/>
          <p:cNvSpPr txBox="1"/>
          <p:nvPr/>
        </p:nvSpPr>
        <p:spPr>
          <a:xfrm>
            <a:off x="7010400" y="790369"/>
            <a:ext cx="13716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(Q)</a:t>
            </a:r>
            <a:endParaRPr lang="en-US" sz="1300" dirty="0">
              <a:latin typeface="Courier"/>
              <a:cs typeface="Times" panose="02020603050405020304" pitchFamily="18" charset="0"/>
            </a:endParaRPr>
          </a:p>
        </p:txBody>
      </p:sp>
      <p:sp>
        <p:nvSpPr>
          <p:cNvPr id="25" name="TextBox 24"/>
          <p:cNvSpPr txBox="1"/>
          <p:nvPr/>
        </p:nvSpPr>
        <p:spPr>
          <a:xfrm>
            <a:off x="6855586" y="2598003"/>
            <a:ext cx="2317618" cy="1323439"/>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front++;</a:t>
            </a:r>
          </a:p>
          <a:p>
            <a:r>
              <a:rPr lang="en-US" sz="1600" dirty="0">
                <a:latin typeface="Times" panose="02020603050405020304" pitchFamily="18" charset="0"/>
                <a:cs typeface="Times" panose="02020603050405020304" pitchFamily="18" charset="0"/>
              </a:rPr>
              <a:t>=&gt; front = 4 = </a:t>
            </a:r>
            <a:r>
              <a:rPr lang="en-US" sz="1600" dirty="0" err="1">
                <a:latin typeface="Times" panose="02020603050405020304" pitchFamily="18" charset="0"/>
                <a:cs typeface="Times" panose="02020603050405020304" pitchFamily="18" charset="0"/>
              </a:rPr>
              <a:t>maxSize</a:t>
            </a:r>
            <a:endParaRPr lang="en-US" sz="1600" dirty="0">
              <a:latin typeface="Times" panose="02020603050405020304" pitchFamily="18" charset="0"/>
              <a:cs typeface="Times" panose="02020603050405020304" pitchFamily="18" charset="0"/>
            </a:endParaRPr>
          </a:p>
          <a:p>
            <a:r>
              <a:rPr lang="en-US" sz="1600" dirty="0">
                <a:latin typeface="Times" panose="02020603050405020304" pitchFamily="18" charset="0"/>
                <a:cs typeface="Times" panose="02020603050405020304" pitchFamily="18" charset="0"/>
              </a:rPr>
              <a:t>=&gt;</a:t>
            </a:r>
            <a:r>
              <a:rPr lang="en-US" sz="1400" dirty="0">
                <a:latin typeface="Times" panose="02020603050405020304" pitchFamily="18" charset="0"/>
                <a:cs typeface="Times" panose="02020603050405020304" pitchFamily="18" charset="0"/>
              </a:rPr>
              <a:t> wrap around : front = 0 </a:t>
            </a:r>
          </a:p>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 Q[front]</a:t>
            </a:r>
          </a:p>
          <a:p>
            <a:r>
              <a:rPr lang="en-US" sz="1600" dirty="0">
                <a:latin typeface="Times" panose="02020603050405020304" pitchFamily="18" charset="0"/>
                <a:cs typeface="Times" panose="02020603050405020304" pitchFamily="18" charset="0"/>
              </a:rPr>
              <a:t>Q= (3, 5)</a:t>
            </a:r>
            <a:endParaRPr lang="en-US" sz="1300" dirty="0">
              <a:latin typeface="Courier"/>
              <a:cs typeface="Times" panose="02020603050405020304" pitchFamily="18" charset="0"/>
            </a:endParaRPr>
          </a:p>
        </p:txBody>
      </p:sp>
      <p:pic>
        <p:nvPicPr>
          <p:cNvPr id="27" name="Picture 26"/>
          <p:cNvPicPr>
            <a:picLocks noChangeAspect="1"/>
          </p:cNvPicPr>
          <p:nvPr/>
        </p:nvPicPr>
        <p:blipFill>
          <a:blip r:embed="rId7"/>
          <a:stretch>
            <a:fillRect/>
          </a:stretch>
        </p:blipFill>
        <p:spPr>
          <a:xfrm>
            <a:off x="56489" y="4524170"/>
            <a:ext cx="1251180" cy="1502833"/>
          </a:xfrm>
          <a:prstGeom prst="rect">
            <a:avLst/>
          </a:prstGeom>
        </p:spPr>
      </p:pic>
      <p:sp>
        <p:nvSpPr>
          <p:cNvPr id="28" name="TextBox 27"/>
          <p:cNvSpPr txBox="1"/>
          <p:nvPr/>
        </p:nvSpPr>
        <p:spPr>
          <a:xfrm>
            <a:off x="0" y="4219369"/>
            <a:ext cx="13716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(Q)</a:t>
            </a:r>
            <a:endParaRPr lang="en-US" sz="1300" dirty="0">
              <a:latin typeface="Courier"/>
              <a:cs typeface="Times" panose="02020603050405020304" pitchFamily="18" charset="0"/>
            </a:endParaRPr>
          </a:p>
        </p:txBody>
      </p:sp>
      <p:sp>
        <p:nvSpPr>
          <p:cNvPr id="29" name="TextBox 28"/>
          <p:cNvSpPr txBox="1"/>
          <p:nvPr/>
        </p:nvSpPr>
        <p:spPr>
          <a:xfrm>
            <a:off x="0" y="6027003"/>
            <a:ext cx="1600200" cy="830997"/>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front++;</a:t>
            </a:r>
          </a:p>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 Q[front]</a:t>
            </a:r>
          </a:p>
          <a:p>
            <a:r>
              <a:rPr lang="en-US" sz="1600" dirty="0">
                <a:latin typeface="Times" panose="02020603050405020304" pitchFamily="18" charset="0"/>
                <a:cs typeface="Times" panose="02020603050405020304" pitchFamily="18" charset="0"/>
              </a:rPr>
              <a:t>Q= (5)</a:t>
            </a:r>
            <a:endParaRPr lang="en-US" sz="1300" dirty="0">
              <a:latin typeface="Courier"/>
              <a:cs typeface="Times" panose="02020603050405020304" pitchFamily="18" charset="0"/>
            </a:endParaRPr>
          </a:p>
        </p:txBody>
      </p:sp>
      <p:pic>
        <p:nvPicPr>
          <p:cNvPr id="31" name="Picture 30"/>
          <p:cNvPicPr>
            <a:picLocks noChangeAspect="1"/>
          </p:cNvPicPr>
          <p:nvPr/>
        </p:nvPicPr>
        <p:blipFill>
          <a:blip r:embed="rId8"/>
          <a:stretch>
            <a:fillRect/>
          </a:stretch>
        </p:blipFill>
        <p:spPr>
          <a:xfrm>
            <a:off x="1616055" y="4524170"/>
            <a:ext cx="1203345" cy="1492845"/>
          </a:xfrm>
          <a:prstGeom prst="rect">
            <a:avLst/>
          </a:prstGeom>
        </p:spPr>
      </p:pic>
      <p:sp>
        <p:nvSpPr>
          <p:cNvPr id="32" name="TextBox 31"/>
          <p:cNvSpPr txBox="1"/>
          <p:nvPr/>
        </p:nvSpPr>
        <p:spPr>
          <a:xfrm>
            <a:off x="1600200" y="4219369"/>
            <a:ext cx="16002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10)</a:t>
            </a:r>
            <a:endParaRPr lang="en-US" sz="1300" dirty="0">
              <a:latin typeface="Courier"/>
              <a:cs typeface="Times" panose="02020603050405020304" pitchFamily="18" charset="0"/>
            </a:endParaRPr>
          </a:p>
        </p:txBody>
      </p:sp>
      <p:sp>
        <p:nvSpPr>
          <p:cNvPr id="33" name="TextBox 32"/>
          <p:cNvSpPr txBox="1"/>
          <p:nvPr/>
        </p:nvSpPr>
        <p:spPr>
          <a:xfrm>
            <a:off x="1600200" y="5938215"/>
            <a:ext cx="1219200" cy="830997"/>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rear++;</a:t>
            </a:r>
          </a:p>
          <a:p>
            <a:r>
              <a:rPr lang="en-US" sz="1600" dirty="0">
                <a:latin typeface="Times" panose="02020603050405020304" pitchFamily="18" charset="0"/>
                <a:cs typeface="Times" panose="02020603050405020304" pitchFamily="18" charset="0"/>
              </a:rPr>
              <a:t>Q[rear] =10;</a:t>
            </a:r>
          </a:p>
          <a:p>
            <a:r>
              <a:rPr lang="en-US" sz="1600" dirty="0">
                <a:latin typeface="Times" panose="02020603050405020304" pitchFamily="18" charset="0"/>
                <a:cs typeface="Times" panose="02020603050405020304" pitchFamily="18" charset="0"/>
              </a:rPr>
              <a:t>Q= (5, 10)</a:t>
            </a:r>
            <a:endParaRPr lang="en-US" sz="1300" dirty="0">
              <a:latin typeface="Courier"/>
              <a:cs typeface="Times" panose="02020603050405020304" pitchFamily="18" charset="0"/>
            </a:endParaRPr>
          </a:p>
        </p:txBody>
      </p:sp>
      <p:pic>
        <p:nvPicPr>
          <p:cNvPr id="35" name="Picture 34"/>
          <p:cNvPicPr>
            <a:picLocks noChangeAspect="1"/>
          </p:cNvPicPr>
          <p:nvPr/>
        </p:nvPicPr>
        <p:blipFill>
          <a:blip r:embed="rId9"/>
          <a:stretch>
            <a:fillRect/>
          </a:stretch>
        </p:blipFill>
        <p:spPr>
          <a:xfrm>
            <a:off x="3306676" y="4536756"/>
            <a:ext cx="1189124" cy="1524792"/>
          </a:xfrm>
          <a:prstGeom prst="rect">
            <a:avLst/>
          </a:prstGeom>
        </p:spPr>
      </p:pic>
      <p:sp>
        <p:nvSpPr>
          <p:cNvPr id="36" name="TextBox 35"/>
          <p:cNvSpPr txBox="1"/>
          <p:nvPr/>
        </p:nvSpPr>
        <p:spPr>
          <a:xfrm>
            <a:off x="3200400" y="4219369"/>
            <a:ext cx="16002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20)</a:t>
            </a:r>
            <a:endParaRPr lang="en-US" sz="1300" dirty="0">
              <a:latin typeface="Courier"/>
              <a:cs typeface="Times" panose="02020603050405020304" pitchFamily="18" charset="0"/>
            </a:endParaRPr>
          </a:p>
        </p:txBody>
      </p:sp>
      <p:sp>
        <p:nvSpPr>
          <p:cNvPr id="37" name="TextBox 36"/>
          <p:cNvSpPr txBox="1"/>
          <p:nvPr/>
        </p:nvSpPr>
        <p:spPr>
          <a:xfrm>
            <a:off x="3323608" y="5963436"/>
            <a:ext cx="1476991" cy="830997"/>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rear++;</a:t>
            </a:r>
          </a:p>
          <a:p>
            <a:r>
              <a:rPr lang="en-US" sz="1600" dirty="0">
                <a:latin typeface="Times" panose="02020603050405020304" pitchFamily="18" charset="0"/>
                <a:cs typeface="Times" panose="02020603050405020304" pitchFamily="18" charset="0"/>
              </a:rPr>
              <a:t>Q[rear] =20;</a:t>
            </a:r>
          </a:p>
          <a:p>
            <a:r>
              <a:rPr lang="en-US" sz="1600" dirty="0">
                <a:latin typeface="Times" panose="02020603050405020304" pitchFamily="18" charset="0"/>
                <a:cs typeface="Times" panose="02020603050405020304" pitchFamily="18" charset="0"/>
              </a:rPr>
              <a:t>Q= (5, 10, 20)</a:t>
            </a:r>
            <a:endParaRPr lang="en-US" sz="1300" dirty="0">
              <a:latin typeface="Courier"/>
              <a:cs typeface="Times" panose="02020603050405020304" pitchFamily="18" charset="0"/>
            </a:endParaRPr>
          </a:p>
        </p:txBody>
      </p:sp>
      <p:sp>
        <p:nvSpPr>
          <p:cNvPr id="40" name="TextBox 39"/>
          <p:cNvSpPr txBox="1"/>
          <p:nvPr/>
        </p:nvSpPr>
        <p:spPr>
          <a:xfrm>
            <a:off x="5181600" y="5160829"/>
            <a:ext cx="20574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30) ??</a:t>
            </a:r>
            <a:endParaRPr lang="en-US" sz="1300" dirty="0">
              <a:latin typeface="Courier"/>
              <a:cs typeface="Times" panose="02020603050405020304" pitchFamily="18" charset="0"/>
            </a:endParaRPr>
          </a:p>
        </p:txBody>
      </p:sp>
      <p:cxnSp>
        <p:nvCxnSpPr>
          <p:cNvPr id="43" name="Curved Connector 42"/>
          <p:cNvCxnSpPr>
            <a:stCxn id="35" idx="3"/>
          </p:cNvCxnSpPr>
          <p:nvPr/>
        </p:nvCxnSpPr>
        <p:spPr>
          <a:xfrm flipV="1">
            <a:off x="4495800" y="4234199"/>
            <a:ext cx="792076" cy="1064953"/>
          </a:xfrm>
          <a:prstGeom prst="curvedConnector2">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184014" y="5605046"/>
            <a:ext cx="2057400" cy="338554"/>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ERROR: Queue is full</a:t>
            </a:r>
            <a:endParaRPr lang="en-US" sz="1300" dirty="0">
              <a:latin typeface="Courier"/>
              <a:cs typeface="Times" panose="02020603050405020304" pitchFamily="18" charset="0"/>
            </a:endParaRPr>
          </a:p>
        </p:txBody>
      </p:sp>
      <p:sp>
        <p:nvSpPr>
          <p:cNvPr id="45" name="TextBox 44"/>
          <p:cNvSpPr txBox="1"/>
          <p:nvPr/>
        </p:nvSpPr>
        <p:spPr>
          <a:xfrm>
            <a:off x="5420985" y="4412853"/>
            <a:ext cx="3619110" cy="553998"/>
          </a:xfrm>
          <a:prstGeom prst="rect">
            <a:avLst/>
          </a:prstGeom>
          <a:noFill/>
        </p:spPr>
        <p:txBody>
          <a:bodyPr wrap="square" rtlCol="0">
            <a:spAutoFit/>
          </a:bodyPr>
          <a:lstStyle/>
          <a:p>
            <a:r>
              <a:rPr lang="en-US" sz="1500" b="1" dirty="0">
                <a:solidFill>
                  <a:srgbClr val="000099"/>
                </a:solidFill>
                <a:latin typeface="Courier"/>
                <a:cs typeface="Times" panose="02020603050405020304" pitchFamily="18" charset="0"/>
              </a:rPr>
              <a:t>In general:</a:t>
            </a:r>
          </a:p>
          <a:p>
            <a:r>
              <a:rPr lang="en-US" sz="1500" dirty="0">
                <a:solidFill>
                  <a:srgbClr val="FF0000"/>
                </a:solidFill>
                <a:latin typeface="Courier"/>
                <a:cs typeface="Times" panose="02020603050405020304" pitchFamily="18" charset="0"/>
              </a:rPr>
              <a:t>(rear + 1)% </a:t>
            </a:r>
            <a:r>
              <a:rPr lang="en-US" sz="1500" dirty="0" err="1">
                <a:solidFill>
                  <a:srgbClr val="FF0000"/>
                </a:solidFill>
                <a:latin typeface="Courier"/>
                <a:cs typeface="Times" panose="02020603050405020304" pitchFamily="18" charset="0"/>
              </a:rPr>
              <a:t>maxSize</a:t>
            </a:r>
            <a:r>
              <a:rPr lang="en-US" sz="1500" dirty="0">
                <a:solidFill>
                  <a:srgbClr val="FF0000"/>
                </a:solidFill>
                <a:latin typeface="Courier"/>
                <a:cs typeface="Times" panose="02020603050405020304" pitchFamily="18" charset="0"/>
              </a:rPr>
              <a:t> == front</a:t>
            </a:r>
          </a:p>
        </p:txBody>
      </p:sp>
      <p:cxnSp>
        <p:nvCxnSpPr>
          <p:cNvPr id="48" name="Curved Connector 47"/>
          <p:cNvCxnSpPr/>
          <p:nvPr/>
        </p:nvCxnSpPr>
        <p:spPr>
          <a:xfrm rot="5400000">
            <a:off x="4670281" y="2844690"/>
            <a:ext cx="1549575" cy="261034"/>
          </a:xfrm>
          <a:prstGeom prst="curvedConnector3">
            <a:avLst>
              <a:gd name="adj1" fmla="val -1907"/>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6077053" y="149960"/>
            <a:ext cx="3134985" cy="400110"/>
          </a:xfrm>
          <a:prstGeom prst="rect">
            <a:avLst/>
          </a:prstGeom>
        </p:spPr>
        <p:txBody>
          <a:bodyPr wrap="square">
            <a:spAutoFit/>
          </a:bodyPr>
          <a:lstStyle/>
          <a:p>
            <a:r>
              <a:rPr lang="en-US" altLang="en-US" sz="2000" dirty="0">
                <a:solidFill>
                  <a:schemeClr val="bg1"/>
                </a:solidFill>
              </a:rPr>
              <a:t>illustration for solution 1</a:t>
            </a:r>
            <a:endParaRPr lang="en-US" sz="2000" dirty="0">
              <a:solidFill>
                <a:schemeClr val="bg1"/>
              </a:solidFill>
            </a:endParaRPr>
          </a:p>
        </p:txBody>
      </p:sp>
    </p:spTree>
    <p:extLst>
      <p:ext uri="{BB962C8B-B14F-4D97-AF65-F5344CB8AC3E}">
        <p14:creationId xmlns:p14="http://schemas.microsoft.com/office/powerpoint/2010/main" val="308606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0-#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0-#ppt_w/2"/>
                                          </p:val>
                                        </p:tav>
                                        <p:tav tm="100000">
                                          <p:val>
                                            <p:strVal val="#ppt_x"/>
                                          </p:val>
                                        </p:tav>
                                      </p:tavLst>
                                    </p:anim>
                                    <p:anim calcmode="lin" valueType="num">
                                      <p:cBhvr additive="base">
                                        <p:cTn id="3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0-#ppt_w/2"/>
                                          </p:val>
                                        </p:tav>
                                        <p:tav tm="100000">
                                          <p:val>
                                            <p:strVal val="#ppt_x"/>
                                          </p:val>
                                        </p:tav>
                                      </p:tavLst>
                                    </p:anim>
                                    <p:anim calcmode="lin" valueType="num">
                                      <p:cBhvr additive="base">
                                        <p:cTn id="4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0-#ppt_w/2"/>
                                          </p:val>
                                        </p:tav>
                                        <p:tav tm="100000">
                                          <p:val>
                                            <p:strVal val="#ppt_x"/>
                                          </p:val>
                                        </p:tav>
                                      </p:tavLst>
                                    </p:anim>
                                    <p:anim calcmode="lin" valueType="num">
                                      <p:cBhvr additive="base">
                                        <p:cTn id="50" dur="500" fill="hold"/>
                                        <p:tgtEl>
                                          <p:spTgt spid="20"/>
                                        </p:tgtEl>
                                        <p:attrNameLst>
                                          <p:attrName>ppt_y</p:attrName>
                                        </p:attrNameLst>
                                      </p:cBhvr>
                                      <p:tavLst>
                                        <p:tav tm="0">
                                          <p:val>
                                            <p:strVal val="#ppt_y"/>
                                          </p:val>
                                        </p:tav>
                                        <p:tav tm="100000">
                                          <p:val>
                                            <p:strVal val="#ppt_y"/>
                                          </p:val>
                                        </p:tav>
                                      </p:tavLst>
                                    </p:anim>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wipe(up)">
                                      <p:cBhvr>
                                        <p:cTn id="54" dur="500"/>
                                        <p:tgtEl>
                                          <p:spTgt spid="48"/>
                                        </p:tgtEl>
                                      </p:cBhvr>
                                    </p:animEffect>
                                  </p:childTnLst>
                                </p:cTn>
                              </p:par>
                            </p:childTnLst>
                          </p:cTn>
                        </p:par>
                        <p:par>
                          <p:cTn id="55" fill="hold">
                            <p:stCondLst>
                              <p:cond delay="1000"/>
                            </p:stCondLst>
                            <p:childTnLst>
                              <p:par>
                                <p:cTn id="56" presetID="2" presetClass="entr" presetSubtype="8"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500" fill="hold"/>
                                        <p:tgtEl>
                                          <p:spTgt spid="21"/>
                                        </p:tgtEl>
                                        <p:attrNameLst>
                                          <p:attrName>ppt_x</p:attrName>
                                        </p:attrNameLst>
                                      </p:cBhvr>
                                      <p:tavLst>
                                        <p:tav tm="0">
                                          <p:val>
                                            <p:strVal val="0-#ppt_w/2"/>
                                          </p:val>
                                        </p:tav>
                                        <p:tav tm="100000">
                                          <p:val>
                                            <p:strVal val="#ppt_x"/>
                                          </p:val>
                                        </p:tav>
                                      </p:tavLst>
                                    </p:anim>
                                    <p:anim calcmode="lin" valueType="num">
                                      <p:cBhvr additive="base">
                                        <p:cTn id="59"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additive="base">
                                        <p:cTn id="64" dur="500" fill="hold"/>
                                        <p:tgtEl>
                                          <p:spTgt spid="24"/>
                                        </p:tgtEl>
                                        <p:attrNameLst>
                                          <p:attrName>ppt_x</p:attrName>
                                        </p:attrNameLst>
                                      </p:cBhvr>
                                      <p:tavLst>
                                        <p:tav tm="0">
                                          <p:val>
                                            <p:strVal val="0-#ppt_w/2"/>
                                          </p:val>
                                        </p:tav>
                                        <p:tav tm="100000">
                                          <p:val>
                                            <p:strVal val="#ppt_x"/>
                                          </p:val>
                                        </p:tav>
                                      </p:tavLst>
                                    </p:anim>
                                    <p:anim calcmode="lin" valueType="num">
                                      <p:cBhvr additive="base">
                                        <p:cTn id="65"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23"/>
                                        </p:tgtEl>
                                        <p:attrNameLst>
                                          <p:attrName>style.visibility</p:attrName>
                                        </p:attrNameLst>
                                      </p:cBhvr>
                                      <p:to>
                                        <p:strVal val="visible"/>
                                      </p:to>
                                    </p:set>
                                    <p:anim calcmode="lin" valueType="num">
                                      <p:cBhvr additive="base">
                                        <p:cTn id="70" dur="500" fill="hold"/>
                                        <p:tgtEl>
                                          <p:spTgt spid="23"/>
                                        </p:tgtEl>
                                        <p:attrNameLst>
                                          <p:attrName>ppt_x</p:attrName>
                                        </p:attrNameLst>
                                      </p:cBhvr>
                                      <p:tavLst>
                                        <p:tav tm="0">
                                          <p:val>
                                            <p:strVal val="#ppt_x"/>
                                          </p:val>
                                        </p:tav>
                                        <p:tav tm="100000">
                                          <p:val>
                                            <p:strVal val="#ppt_x"/>
                                          </p:val>
                                        </p:tav>
                                      </p:tavLst>
                                    </p:anim>
                                    <p:anim calcmode="lin" valueType="num">
                                      <p:cBhvr additive="base">
                                        <p:cTn id="71" dur="500" fill="hold"/>
                                        <p:tgtEl>
                                          <p:spTgt spid="23"/>
                                        </p:tgtEl>
                                        <p:attrNameLst>
                                          <p:attrName>ppt_y</p:attrName>
                                        </p:attrNameLst>
                                      </p:cBhvr>
                                      <p:tavLst>
                                        <p:tav tm="0">
                                          <p:val>
                                            <p:strVal val="1+#ppt_h/2"/>
                                          </p:val>
                                        </p:tav>
                                        <p:tav tm="100000">
                                          <p:val>
                                            <p:strVal val="#ppt_y"/>
                                          </p:val>
                                        </p:tav>
                                      </p:tavLst>
                                    </p:anim>
                                  </p:childTnLst>
                                </p:cTn>
                              </p:par>
                              <p:par>
                                <p:cTn id="72" presetID="2" presetClass="entr" presetSubtype="8"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 calcmode="lin" valueType="num">
                                      <p:cBhvr additive="base">
                                        <p:cTn id="74" dur="500" fill="hold"/>
                                        <p:tgtEl>
                                          <p:spTgt spid="25"/>
                                        </p:tgtEl>
                                        <p:attrNameLst>
                                          <p:attrName>ppt_x</p:attrName>
                                        </p:attrNameLst>
                                      </p:cBhvr>
                                      <p:tavLst>
                                        <p:tav tm="0">
                                          <p:val>
                                            <p:strVal val="0-#ppt_w/2"/>
                                          </p:val>
                                        </p:tav>
                                        <p:tav tm="100000">
                                          <p:val>
                                            <p:strVal val="#ppt_x"/>
                                          </p:val>
                                        </p:tav>
                                      </p:tavLst>
                                    </p:anim>
                                    <p:anim calcmode="lin" valueType="num">
                                      <p:cBhvr additive="base">
                                        <p:cTn id="75"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8"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par>
                                <p:cTn id="88" presetID="2" presetClass="entr" presetSubtype="8"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 calcmode="lin" valueType="num">
                                      <p:cBhvr additive="base">
                                        <p:cTn id="90" dur="500" fill="hold"/>
                                        <p:tgtEl>
                                          <p:spTgt spid="29"/>
                                        </p:tgtEl>
                                        <p:attrNameLst>
                                          <p:attrName>ppt_x</p:attrName>
                                        </p:attrNameLst>
                                      </p:cBhvr>
                                      <p:tavLst>
                                        <p:tav tm="0">
                                          <p:val>
                                            <p:strVal val="0-#ppt_w/2"/>
                                          </p:val>
                                        </p:tav>
                                        <p:tav tm="100000">
                                          <p:val>
                                            <p:strVal val="#ppt_x"/>
                                          </p:val>
                                        </p:tav>
                                      </p:tavLst>
                                    </p:anim>
                                    <p:anim calcmode="lin" valueType="num">
                                      <p:cBhvr additive="base">
                                        <p:cTn id="91"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8" fill="hold" grpId="0" nodeType="clickEffect">
                                  <p:stCondLst>
                                    <p:cond delay="0"/>
                                  </p:stCondLst>
                                  <p:childTnLst>
                                    <p:set>
                                      <p:cBhvr>
                                        <p:cTn id="95" dur="1" fill="hold">
                                          <p:stCondLst>
                                            <p:cond delay="0"/>
                                          </p:stCondLst>
                                        </p:cTn>
                                        <p:tgtEl>
                                          <p:spTgt spid="32"/>
                                        </p:tgtEl>
                                        <p:attrNameLst>
                                          <p:attrName>style.visibility</p:attrName>
                                        </p:attrNameLst>
                                      </p:cBhvr>
                                      <p:to>
                                        <p:strVal val="visible"/>
                                      </p:to>
                                    </p:set>
                                    <p:anim calcmode="lin" valueType="num">
                                      <p:cBhvr additive="base">
                                        <p:cTn id="96" dur="500" fill="hold"/>
                                        <p:tgtEl>
                                          <p:spTgt spid="32"/>
                                        </p:tgtEl>
                                        <p:attrNameLst>
                                          <p:attrName>ppt_x</p:attrName>
                                        </p:attrNameLst>
                                      </p:cBhvr>
                                      <p:tavLst>
                                        <p:tav tm="0">
                                          <p:val>
                                            <p:strVal val="0-#ppt_w/2"/>
                                          </p:val>
                                        </p:tav>
                                        <p:tav tm="100000">
                                          <p:val>
                                            <p:strVal val="#ppt_x"/>
                                          </p:val>
                                        </p:tav>
                                      </p:tavLst>
                                    </p:anim>
                                    <p:anim calcmode="lin" valueType="num">
                                      <p:cBhvr additive="base">
                                        <p:cTn id="97"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ppt_x"/>
                                          </p:val>
                                        </p:tav>
                                        <p:tav tm="100000">
                                          <p:val>
                                            <p:strVal val="#ppt_x"/>
                                          </p:val>
                                        </p:tav>
                                      </p:tavLst>
                                    </p:anim>
                                    <p:anim calcmode="lin" valueType="num">
                                      <p:cBhvr additive="base">
                                        <p:cTn id="103" dur="500" fill="hold"/>
                                        <p:tgtEl>
                                          <p:spTgt spid="31"/>
                                        </p:tgtEl>
                                        <p:attrNameLst>
                                          <p:attrName>ppt_y</p:attrName>
                                        </p:attrNameLst>
                                      </p:cBhvr>
                                      <p:tavLst>
                                        <p:tav tm="0">
                                          <p:val>
                                            <p:strVal val="1+#ppt_h/2"/>
                                          </p:val>
                                        </p:tav>
                                        <p:tav tm="100000">
                                          <p:val>
                                            <p:strVal val="#ppt_y"/>
                                          </p:val>
                                        </p:tav>
                                      </p:tavLst>
                                    </p:anim>
                                  </p:childTnLst>
                                </p:cTn>
                              </p:par>
                              <p:par>
                                <p:cTn id="104" presetID="2" presetClass="entr" presetSubtype="8" fill="hold" grpId="0" nodeType="withEffect">
                                  <p:stCondLst>
                                    <p:cond delay="0"/>
                                  </p:stCondLst>
                                  <p:childTnLst>
                                    <p:set>
                                      <p:cBhvr>
                                        <p:cTn id="105" dur="1" fill="hold">
                                          <p:stCondLst>
                                            <p:cond delay="0"/>
                                          </p:stCondLst>
                                        </p:cTn>
                                        <p:tgtEl>
                                          <p:spTgt spid="33"/>
                                        </p:tgtEl>
                                        <p:attrNameLst>
                                          <p:attrName>style.visibility</p:attrName>
                                        </p:attrNameLst>
                                      </p:cBhvr>
                                      <p:to>
                                        <p:strVal val="visible"/>
                                      </p:to>
                                    </p:set>
                                    <p:anim calcmode="lin" valueType="num">
                                      <p:cBhvr additive="base">
                                        <p:cTn id="106" dur="500" fill="hold"/>
                                        <p:tgtEl>
                                          <p:spTgt spid="33"/>
                                        </p:tgtEl>
                                        <p:attrNameLst>
                                          <p:attrName>ppt_x</p:attrName>
                                        </p:attrNameLst>
                                      </p:cBhvr>
                                      <p:tavLst>
                                        <p:tav tm="0">
                                          <p:val>
                                            <p:strVal val="0-#ppt_w/2"/>
                                          </p:val>
                                        </p:tav>
                                        <p:tav tm="100000">
                                          <p:val>
                                            <p:strVal val="#ppt_x"/>
                                          </p:val>
                                        </p:tav>
                                      </p:tavLst>
                                    </p:anim>
                                    <p:anim calcmode="lin" valueType="num">
                                      <p:cBhvr additive="base">
                                        <p:cTn id="107"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8" fill="hold" grpId="0" nodeType="clickEffect">
                                  <p:stCondLst>
                                    <p:cond delay="0"/>
                                  </p:stCondLst>
                                  <p:childTnLst>
                                    <p:set>
                                      <p:cBhvr>
                                        <p:cTn id="111" dur="1" fill="hold">
                                          <p:stCondLst>
                                            <p:cond delay="0"/>
                                          </p:stCondLst>
                                        </p:cTn>
                                        <p:tgtEl>
                                          <p:spTgt spid="36"/>
                                        </p:tgtEl>
                                        <p:attrNameLst>
                                          <p:attrName>style.visibility</p:attrName>
                                        </p:attrNameLst>
                                      </p:cBhvr>
                                      <p:to>
                                        <p:strVal val="visible"/>
                                      </p:to>
                                    </p:set>
                                    <p:anim calcmode="lin" valueType="num">
                                      <p:cBhvr additive="base">
                                        <p:cTn id="112" dur="500" fill="hold"/>
                                        <p:tgtEl>
                                          <p:spTgt spid="36"/>
                                        </p:tgtEl>
                                        <p:attrNameLst>
                                          <p:attrName>ppt_x</p:attrName>
                                        </p:attrNameLst>
                                      </p:cBhvr>
                                      <p:tavLst>
                                        <p:tav tm="0">
                                          <p:val>
                                            <p:strVal val="0-#ppt_w/2"/>
                                          </p:val>
                                        </p:tav>
                                        <p:tav tm="100000">
                                          <p:val>
                                            <p:strVal val="#ppt_x"/>
                                          </p:val>
                                        </p:tav>
                                      </p:tavLst>
                                    </p:anim>
                                    <p:anim calcmode="lin" valueType="num">
                                      <p:cBhvr additive="base">
                                        <p:cTn id="113"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35"/>
                                        </p:tgtEl>
                                        <p:attrNameLst>
                                          <p:attrName>style.visibility</p:attrName>
                                        </p:attrNameLst>
                                      </p:cBhvr>
                                      <p:to>
                                        <p:strVal val="visible"/>
                                      </p:to>
                                    </p:set>
                                    <p:anim calcmode="lin" valueType="num">
                                      <p:cBhvr additive="base">
                                        <p:cTn id="118" dur="500" fill="hold"/>
                                        <p:tgtEl>
                                          <p:spTgt spid="35"/>
                                        </p:tgtEl>
                                        <p:attrNameLst>
                                          <p:attrName>ppt_x</p:attrName>
                                        </p:attrNameLst>
                                      </p:cBhvr>
                                      <p:tavLst>
                                        <p:tav tm="0">
                                          <p:val>
                                            <p:strVal val="#ppt_x"/>
                                          </p:val>
                                        </p:tav>
                                        <p:tav tm="100000">
                                          <p:val>
                                            <p:strVal val="#ppt_x"/>
                                          </p:val>
                                        </p:tav>
                                      </p:tavLst>
                                    </p:anim>
                                    <p:anim calcmode="lin" valueType="num">
                                      <p:cBhvr additive="base">
                                        <p:cTn id="119" dur="500" fill="hold"/>
                                        <p:tgtEl>
                                          <p:spTgt spid="35"/>
                                        </p:tgtEl>
                                        <p:attrNameLst>
                                          <p:attrName>ppt_y</p:attrName>
                                        </p:attrNameLst>
                                      </p:cBhvr>
                                      <p:tavLst>
                                        <p:tav tm="0">
                                          <p:val>
                                            <p:strVal val="1+#ppt_h/2"/>
                                          </p:val>
                                        </p:tav>
                                        <p:tav tm="100000">
                                          <p:val>
                                            <p:strVal val="#ppt_y"/>
                                          </p:val>
                                        </p:tav>
                                      </p:tavLst>
                                    </p:anim>
                                  </p:childTnLst>
                                </p:cTn>
                              </p:par>
                              <p:par>
                                <p:cTn id="120" presetID="2" presetClass="entr" presetSubtype="8"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 calcmode="lin" valueType="num">
                                      <p:cBhvr additive="base">
                                        <p:cTn id="122" dur="500" fill="hold"/>
                                        <p:tgtEl>
                                          <p:spTgt spid="37"/>
                                        </p:tgtEl>
                                        <p:attrNameLst>
                                          <p:attrName>ppt_x</p:attrName>
                                        </p:attrNameLst>
                                      </p:cBhvr>
                                      <p:tavLst>
                                        <p:tav tm="0">
                                          <p:val>
                                            <p:strVal val="0-#ppt_w/2"/>
                                          </p:val>
                                        </p:tav>
                                        <p:tav tm="100000">
                                          <p:val>
                                            <p:strVal val="#ppt_x"/>
                                          </p:val>
                                        </p:tav>
                                      </p:tavLst>
                                    </p:anim>
                                    <p:anim calcmode="lin" valueType="num">
                                      <p:cBhvr additive="base">
                                        <p:cTn id="123" dur="500" fill="hold"/>
                                        <p:tgtEl>
                                          <p:spTgt spid="37"/>
                                        </p:tgtEl>
                                        <p:attrNameLst>
                                          <p:attrName>ppt_y</p:attrName>
                                        </p:attrNameLst>
                                      </p:cBhvr>
                                      <p:tavLst>
                                        <p:tav tm="0">
                                          <p:val>
                                            <p:strVal val="#ppt_y"/>
                                          </p:val>
                                        </p:tav>
                                        <p:tav tm="100000">
                                          <p:val>
                                            <p:strVal val="#ppt_y"/>
                                          </p:val>
                                        </p:tav>
                                      </p:tavLst>
                                    </p:anim>
                                  </p:childTnLst>
                                </p:cTn>
                              </p:par>
                            </p:childTnLst>
                          </p:cTn>
                        </p:par>
                        <p:par>
                          <p:cTn id="124" fill="hold">
                            <p:stCondLst>
                              <p:cond delay="500"/>
                            </p:stCondLst>
                            <p:childTnLst>
                              <p:par>
                                <p:cTn id="125" presetID="22" presetClass="entr" presetSubtype="4" fill="hold" nodeType="afterEffect">
                                  <p:stCondLst>
                                    <p:cond delay="0"/>
                                  </p:stCondLst>
                                  <p:childTnLst>
                                    <p:set>
                                      <p:cBhvr>
                                        <p:cTn id="126" dur="1" fill="hold">
                                          <p:stCondLst>
                                            <p:cond delay="0"/>
                                          </p:stCondLst>
                                        </p:cTn>
                                        <p:tgtEl>
                                          <p:spTgt spid="43"/>
                                        </p:tgtEl>
                                        <p:attrNameLst>
                                          <p:attrName>style.visibility</p:attrName>
                                        </p:attrNameLst>
                                      </p:cBhvr>
                                      <p:to>
                                        <p:strVal val="visible"/>
                                      </p:to>
                                    </p:set>
                                    <p:animEffect transition="in" filter="wipe(down)">
                                      <p:cBhvr>
                                        <p:cTn id="127" dur="500"/>
                                        <p:tgtEl>
                                          <p:spTgt spid="43"/>
                                        </p:tgtEl>
                                      </p:cBhvr>
                                    </p:animEffect>
                                  </p:childTnLst>
                                </p:cTn>
                              </p:par>
                            </p:childTnLst>
                          </p:cTn>
                        </p:par>
                      </p:childTnLst>
                    </p:cTn>
                  </p:par>
                  <p:par>
                    <p:cTn id="128" fill="hold">
                      <p:stCondLst>
                        <p:cond delay="indefinite"/>
                      </p:stCondLst>
                      <p:childTnLst>
                        <p:par>
                          <p:cTn id="129" fill="hold">
                            <p:stCondLst>
                              <p:cond delay="0"/>
                            </p:stCondLst>
                            <p:childTnLst>
                              <p:par>
                                <p:cTn id="130" presetID="2" presetClass="entr" presetSubtype="8" fill="hold" grpId="0" nodeType="clickEffect">
                                  <p:stCondLst>
                                    <p:cond delay="0"/>
                                  </p:stCondLst>
                                  <p:childTnLst>
                                    <p:set>
                                      <p:cBhvr>
                                        <p:cTn id="131" dur="1" fill="hold">
                                          <p:stCondLst>
                                            <p:cond delay="0"/>
                                          </p:stCondLst>
                                        </p:cTn>
                                        <p:tgtEl>
                                          <p:spTgt spid="45"/>
                                        </p:tgtEl>
                                        <p:attrNameLst>
                                          <p:attrName>style.visibility</p:attrName>
                                        </p:attrNameLst>
                                      </p:cBhvr>
                                      <p:to>
                                        <p:strVal val="visible"/>
                                      </p:to>
                                    </p:set>
                                    <p:anim calcmode="lin" valueType="num">
                                      <p:cBhvr additive="base">
                                        <p:cTn id="132" dur="500" fill="hold"/>
                                        <p:tgtEl>
                                          <p:spTgt spid="45"/>
                                        </p:tgtEl>
                                        <p:attrNameLst>
                                          <p:attrName>ppt_x</p:attrName>
                                        </p:attrNameLst>
                                      </p:cBhvr>
                                      <p:tavLst>
                                        <p:tav tm="0">
                                          <p:val>
                                            <p:strVal val="0-#ppt_w/2"/>
                                          </p:val>
                                        </p:tav>
                                        <p:tav tm="100000">
                                          <p:val>
                                            <p:strVal val="#ppt_x"/>
                                          </p:val>
                                        </p:tav>
                                      </p:tavLst>
                                    </p:anim>
                                    <p:anim calcmode="lin" valueType="num">
                                      <p:cBhvr additive="base">
                                        <p:cTn id="133"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8" fill="hold" grpId="0" nodeType="clickEffect">
                                  <p:stCondLst>
                                    <p:cond delay="0"/>
                                  </p:stCondLst>
                                  <p:childTnLst>
                                    <p:set>
                                      <p:cBhvr>
                                        <p:cTn id="137" dur="1" fill="hold">
                                          <p:stCondLst>
                                            <p:cond delay="0"/>
                                          </p:stCondLst>
                                        </p:cTn>
                                        <p:tgtEl>
                                          <p:spTgt spid="40"/>
                                        </p:tgtEl>
                                        <p:attrNameLst>
                                          <p:attrName>style.visibility</p:attrName>
                                        </p:attrNameLst>
                                      </p:cBhvr>
                                      <p:to>
                                        <p:strVal val="visible"/>
                                      </p:to>
                                    </p:set>
                                    <p:anim calcmode="lin" valueType="num">
                                      <p:cBhvr additive="base">
                                        <p:cTn id="138" dur="500" fill="hold"/>
                                        <p:tgtEl>
                                          <p:spTgt spid="40"/>
                                        </p:tgtEl>
                                        <p:attrNameLst>
                                          <p:attrName>ppt_x</p:attrName>
                                        </p:attrNameLst>
                                      </p:cBhvr>
                                      <p:tavLst>
                                        <p:tav tm="0">
                                          <p:val>
                                            <p:strVal val="0-#ppt_w/2"/>
                                          </p:val>
                                        </p:tav>
                                        <p:tav tm="100000">
                                          <p:val>
                                            <p:strVal val="#ppt_x"/>
                                          </p:val>
                                        </p:tav>
                                      </p:tavLst>
                                    </p:anim>
                                    <p:anim calcmode="lin" valueType="num">
                                      <p:cBhvr additive="base">
                                        <p:cTn id="139"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8" fill="hold" grpId="0" nodeType="clickEffect">
                                  <p:stCondLst>
                                    <p:cond delay="0"/>
                                  </p:stCondLst>
                                  <p:childTnLst>
                                    <p:set>
                                      <p:cBhvr>
                                        <p:cTn id="143" dur="1" fill="hold">
                                          <p:stCondLst>
                                            <p:cond delay="0"/>
                                          </p:stCondLst>
                                        </p:cTn>
                                        <p:tgtEl>
                                          <p:spTgt spid="44"/>
                                        </p:tgtEl>
                                        <p:attrNameLst>
                                          <p:attrName>style.visibility</p:attrName>
                                        </p:attrNameLst>
                                      </p:cBhvr>
                                      <p:to>
                                        <p:strVal val="visible"/>
                                      </p:to>
                                    </p:set>
                                    <p:anim calcmode="lin" valueType="num">
                                      <p:cBhvr additive="base">
                                        <p:cTn id="144" dur="500" fill="hold"/>
                                        <p:tgtEl>
                                          <p:spTgt spid="44"/>
                                        </p:tgtEl>
                                        <p:attrNameLst>
                                          <p:attrName>ppt_x</p:attrName>
                                        </p:attrNameLst>
                                      </p:cBhvr>
                                      <p:tavLst>
                                        <p:tav tm="0">
                                          <p:val>
                                            <p:strVal val="0-#ppt_w/2"/>
                                          </p:val>
                                        </p:tav>
                                        <p:tav tm="100000">
                                          <p:val>
                                            <p:strVal val="#ppt_x"/>
                                          </p:val>
                                        </p:tav>
                                      </p:tavLst>
                                    </p:anim>
                                    <p:anim calcmode="lin" valueType="num">
                                      <p:cBhvr additive="base">
                                        <p:cTn id="145"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P spid="16" grpId="0"/>
      <p:bldP spid="19" grpId="0"/>
      <p:bldP spid="20" grpId="0"/>
      <p:bldP spid="21" grpId="0"/>
      <p:bldP spid="24" grpId="0"/>
      <p:bldP spid="25" grpId="0"/>
      <p:bldP spid="28" grpId="0"/>
      <p:bldP spid="29" grpId="0"/>
      <p:bldP spid="32" grpId="0"/>
      <p:bldP spid="33" grpId="0"/>
      <p:bldP spid="36" grpId="0"/>
      <p:bldP spid="37" grpId="0"/>
      <p:bldP spid="40" grpId="0"/>
      <p:bldP spid="44" grpId="0"/>
      <p:bldP spid="45"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685800"/>
          </a:xfrm>
        </p:spPr>
        <p:txBody>
          <a:bodyPr/>
          <a:lstStyle/>
          <a:p>
            <a:r>
              <a:rPr lang="en-US" altLang="en-US" sz="1500" dirty="0">
                <a:latin typeface="Times" panose="02020603050405020304" pitchFamily="18" charset="0"/>
                <a:cs typeface="Times" panose="02020603050405020304" pitchFamily="18" charset="0"/>
              </a:rPr>
              <a:t>Example 4: The array used to represent queue has </a:t>
            </a:r>
            <a:r>
              <a:rPr lang="en-US" altLang="en-US" sz="1500" dirty="0" err="1">
                <a:latin typeface="Times" panose="02020603050405020304" pitchFamily="18" charset="0"/>
                <a:cs typeface="Times" panose="02020603050405020304" pitchFamily="18" charset="0"/>
              </a:rPr>
              <a:t>maxSize</a:t>
            </a:r>
            <a:r>
              <a:rPr lang="en-US" altLang="en-US" sz="1500" dirty="0">
                <a:latin typeface="Times" panose="02020603050405020304" pitchFamily="18" charset="0"/>
                <a:cs typeface="Times" panose="02020603050405020304" pitchFamily="18" charset="0"/>
              </a:rPr>
              <a:t> = 4</a:t>
            </a:r>
            <a:br>
              <a:rPr lang="en-US" altLang="en-US" sz="1500" dirty="0">
                <a:latin typeface="Times" panose="02020603050405020304" pitchFamily="18" charset="0"/>
                <a:cs typeface="Times" panose="02020603050405020304" pitchFamily="18" charset="0"/>
              </a:rPr>
            </a:br>
            <a:r>
              <a:rPr lang="en-US" altLang="en-US" sz="1500" dirty="0">
                <a:latin typeface="Times" panose="02020603050405020304" pitchFamily="18" charset="0"/>
                <a:cs typeface="Times" panose="02020603050405020304" pitchFamily="18" charset="0"/>
              </a:rPr>
              <a:t>                    Initialize: </a:t>
            </a:r>
            <a:r>
              <a:rPr lang="en-US" altLang="en-US" sz="1500" dirty="0">
                <a:latin typeface="Courier"/>
                <a:cs typeface="Times" panose="02020603050405020304" pitchFamily="18" charset="0"/>
              </a:rPr>
              <a:t>front = rear = </a:t>
            </a:r>
            <a:r>
              <a:rPr lang="en-US" altLang="en-US" sz="1500" dirty="0" err="1">
                <a:latin typeface="Courier"/>
                <a:cs typeface="Times" panose="02020603050405020304" pitchFamily="18" charset="0"/>
              </a:rPr>
              <a:t>maxSize</a:t>
            </a:r>
            <a:r>
              <a:rPr lang="en-US" altLang="en-US" sz="1500" dirty="0">
                <a:latin typeface="Courier"/>
                <a:cs typeface="Times" panose="02020603050405020304" pitchFamily="18" charset="0"/>
              </a:rPr>
              <a:t> – 1 = 3;</a:t>
            </a:r>
            <a:r>
              <a:rPr lang="en-US" altLang="en-US" sz="1500" dirty="0">
                <a:latin typeface="Times" panose="02020603050405020304" pitchFamily="18" charset="0"/>
                <a:cs typeface="Times" panose="02020603050405020304" pitchFamily="18" charset="0"/>
              </a:rPr>
              <a:t> </a:t>
            </a:r>
            <a:br>
              <a:rPr lang="en-US" altLang="en-US" sz="1500" dirty="0">
                <a:latin typeface="Times" panose="02020603050405020304" pitchFamily="18" charset="0"/>
                <a:cs typeface="Times" panose="02020603050405020304" pitchFamily="18" charset="0"/>
              </a:rPr>
            </a:br>
            <a:r>
              <a:rPr lang="en-US" altLang="en-US" sz="1500" dirty="0">
                <a:latin typeface="Times" panose="02020603050405020304" pitchFamily="18" charset="0"/>
                <a:cs typeface="Times" panose="02020603050405020304" pitchFamily="18" charset="0"/>
              </a:rPr>
              <a:t>                                    Queue Q is empty  </a:t>
            </a:r>
            <a:br>
              <a:rPr lang="en-US" altLang="en-US" sz="2000" dirty="0">
                <a:latin typeface="Times" panose="02020603050405020304" pitchFamily="18" charset="0"/>
                <a:cs typeface="Times" panose="02020603050405020304" pitchFamily="18" charset="0"/>
              </a:rPr>
            </a:br>
            <a:endParaRPr lang="en-US" sz="2000" dirty="0"/>
          </a:p>
        </p:txBody>
      </p:sp>
      <p:sp>
        <p:nvSpPr>
          <p:cNvPr id="37" name="TextBox 36"/>
          <p:cNvSpPr txBox="1"/>
          <p:nvPr/>
        </p:nvSpPr>
        <p:spPr>
          <a:xfrm>
            <a:off x="67292" y="3437439"/>
            <a:ext cx="1828800" cy="400110"/>
          </a:xfrm>
          <a:prstGeom prst="rect">
            <a:avLst/>
          </a:prstGeom>
          <a:noFill/>
        </p:spPr>
        <p:txBody>
          <a:bodyPr wrap="square" rtlCol="0">
            <a:spAutoFit/>
          </a:bodyPr>
          <a:lstStyle/>
          <a:p>
            <a:r>
              <a:rPr lang="en-US" sz="2000" dirty="0">
                <a:latin typeface="Times" panose="02020603050405020304" pitchFamily="18" charset="0"/>
                <a:cs typeface="Times" panose="02020603050405020304" pitchFamily="18" charset="0"/>
              </a:rPr>
              <a:t>Q= (5, 10, 20)</a:t>
            </a:r>
            <a:endParaRPr lang="en-US" sz="2000" dirty="0">
              <a:latin typeface="Courier"/>
              <a:cs typeface="Times" panose="02020603050405020304" pitchFamily="18" charset="0"/>
            </a:endParaRPr>
          </a:p>
        </p:txBody>
      </p:sp>
      <p:sp>
        <p:nvSpPr>
          <p:cNvPr id="45" name="TextBox 44"/>
          <p:cNvSpPr txBox="1"/>
          <p:nvPr/>
        </p:nvSpPr>
        <p:spPr>
          <a:xfrm>
            <a:off x="533400" y="4796529"/>
            <a:ext cx="8381999" cy="1323439"/>
          </a:xfrm>
          <a:prstGeom prst="rect">
            <a:avLst/>
          </a:prstGeom>
          <a:noFill/>
        </p:spPr>
        <p:txBody>
          <a:bodyPr wrap="square" rtlCol="0">
            <a:spAutoFit/>
          </a:bodyPr>
          <a:lstStyle/>
          <a:p>
            <a:pPr algn="ctr"/>
            <a:r>
              <a:rPr lang="en-US" sz="4000" b="1" dirty="0">
                <a:solidFill>
                  <a:srgbClr val="000099"/>
                </a:solidFill>
                <a:latin typeface="Courier"/>
                <a:cs typeface="Times" panose="02020603050405020304" pitchFamily="18" charset="0"/>
              </a:rPr>
              <a:t>Queue Q is empty now !!!</a:t>
            </a:r>
          </a:p>
          <a:p>
            <a:pPr algn="ctr"/>
            <a:r>
              <a:rPr lang="en-US" sz="4000" dirty="0">
                <a:solidFill>
                  <a:srgbClr val="FF0000"/>
                </a:solidFill>
                <a:latin typeface="Courier"/>
                <a:cs typeface="Times" panose="02020603050405020304" pitchFamily="18" charset="0"/>
              </a:rPr>
              <a:t>rear == front</a:t>
            </a:r>
          </a:p>
        </p:txBody>
      </p:sp>
      <p:pic>
        <p:nvPicPr>
          <p:cNvPr id="4" name="Picture 3"/>
          <p:cNvPicPr>
            <a:picLocks noChangeAspect="1"/>
          </p:cNvPicPr>
          <p:nvPr/>
        </p:nvPicPr>
        <p:blipFill>
          <a:blip r:embed="rId3"/>
          <a:stretch>
            <a:fillRect/>
          </a:stretch>
        </p:blipFill>
        <p:spPr>
          <a:xfrm>
            <a:off x="33867" y="1295400"/>
            <a:ext cx="1862225" cy="2079622"/>
          </a:xfrm>
          <a:prstGeom prst="rect">
            <a:avLst/>
          </a:prstGeom>
        </p:spPr>
      </p:pic>
      <p:pic>
        <p:nvPicPr>
          <p:cNvPr id="6" name="Picture 5"/>
          <p:cNvPicPr>
            <a:picLocks noChangeAspect="1"/>
          </p:cNvPicPr>
          <p:nvPr/>
        </p:nvPicPr>
        <p:blipFill>
          <a:blip r:embed="rId4"/>
          <a:stretch>
            <a:fillRect/>
          </a:stretch>
        </p:blipFill>
        <p:spPr>
          <a:xfrm>
            <a:off x="2438400" y="1371600"/>
            <a:ext cx="1676820" cy="2003422"/>
          </a:xfrm>
          <a:prstGeom prst="rect">
            <a:avLst/>
          </a:prstGeom>
        </p:spPr>
      </p:pic>
      <p:pic>
        <p:nvPicPr>
          <p:cNvPr id="13" name="Picture 12"/>
          <p:cNvPicPr>
            <a:picLocks noChangeAspect="1"/>
          </p:cNvPicPr>
          <p:nvPr/>
        </p:nvPicPr>
        <p:blipFill>
          <a:blip r:embed="rId5"/>
          <a:stretch>
            <a:fillRect/>
          </a:stretch>
        </p:blipFill>
        <p:spPr>
          <a:xfrm>
            <a:off x="4547462" y="1325561"/>
            <a:ext cx="1812774" cy="2095500"/>
          </a:xfrm>
          <a:prstGeom prst="rect">
            <a:avLst/>
          </a:prstGeom>
        </p:spPr>
      </p:pic>
      <p:pic>
        <p:nvPicPr>
          <p:cNvPr id="22" name="Picture 21"/>
          <p:cNvPicPr>
            <a:picLocks noChangeAspect="1"/>
          </p:cNvPicPr>
          <p:nvPr/>
        </p:nvPicPr>
        <p:blipFill>
          <a:blip r:embed="rId6"/>
          <a:stretch>
            <a:fillRect/>
          </a:stretch>
        </p:blipFill>
        <p:spPr>
          <a:xfrm>
            <a:off x="6637883" y="1317524"/>
            <a:ext cx="1956483" cy="2035374"/>
          </a:xfrm>
          <a:prstGeom prst="rect">
            <a:avLst/>
          </a:prstGeom>
        </p:spPr>
      </p:pic>
      <p:sp>
        <p:nvSpPr>
          <p:cNvPr id="41" name="TextBox 40"/>
          <p:cNvSpPr txBox="1"/>
          <p:nvPr/>
        </p:nvSpPr>
        <p:spPr>
          <a:xfrm>
            <a:off x="2657389" y="967257"/>
            <a:ext cx="1600200" cy="400110"/>
          </a:xfrm>
          <a:prstGeom prst="rect">
            <a:avLst/>
          </a:prstGeom>
          <a:noFill/>
        </p:spPr>
        <p:txBody>
          <a:bodyPr wrap="square" rtlCol="0">
            <a:spAutoFit/>
          </a:bodyPr>
          <a:lstStyle/>
          <a:p>
            <a:r>
              <a:rPr lang="en-US" sz="2000" dirty="0" err="1">
                <a:solidFill>
                  <a:srgbClr val="000099"/>
                </a:solidFill>
                <a:latin typeface="Times" panose="02020603050405020304" pitchFamily="18" charset="0"/>
                <a:cs typeface="Times" panose="02020603050405020304" pitchFamily="18" charset="0"/>
              </a:rPr>
              <a:t>dequeue</a:t>
            </a:r>
            <a:r>
              <a:rPr lang="en-US" sz="2000" dirty="0">
                <a:solidFill>
                  <a:srgbClr val="000099"/>
                </a:solidFill>
                <a:latin typeface="Times" panose="02020603050405020304" pitchFamily="18" charset="0"/>
                <a:cs typeface="Times" panose="02020603050405020304" pitchFamily="18" charset="0"/>
              </a:rPr>
              <a:t>(Q)</a:t>
            </a:r>
            <a:endParaRPr lang="en-US" sz="2000" dirty="0">
              <a:solidFill>
                <a:srgbClr val="000099"/>
              </a:solidFill>
              <a:latin typeface="Courier"/>
              <a:cs typeface="Times" panose="02020603050405020304" pitchFamily="18" charset="0"/>
            </a:endParaRPr>
          </a:p>
        </p:txBody>
      </p:sp>
      <p:sp>
        <p:nvSpPr>
          <p:cNvPr id="42" name="TextBox 41"/>
          <p:cNvSpPr txBox="1"/>
          <p:nvPr/>
        </p:nvSpPr>
        <p:spPr>
          <a:xfrm>
            <a:off x="2743200" y="3375022"/>
            <a:ext cx="1862446" cy="923330"/>
          </a:xfrm>
          <a:prstGeom prst="rect">
            <a:avLst/>
          </a:prstGeom>
          <a:noFill/>
        </p:spPr>
        <p:txBody>
          <a:bodyPr wrap="square" rtlCol="0">
            <a:spAutoFit/>
          </a:bodyPr>
          <a:lstStyle/>
          <a:p>
            <a:r>
              <a:rPr lang="en-US" sz="1800" dirty="0">
                <a:latin typeface="Times" panose="02020603050405020304" pitchFamily="18" charset="0"/>
                <a:cs typeface="Times" panose="02020603050405020304" pitchFamily="18" charset="0"/>
              </a:rPr>
              <a:t>front++;</a:t>
            </a:r>
          </a:p>
          <a:p>
            <a:r>
              <a:rPr lang="en-US" sz="1800" dirty="0" err="1">
                <a:latin typeface="Times" panose="02020603050405020304" pitchFamily="18" charset="0"/>
                <a:cs typeface="Times" panose="02020603050405020304" pitchFamily="18" charset="0"/>
              </a:rPr>
              <a:t>Dequeue</a:t>
            </a:r>
            <a:r>
              <a:rPr lang="en-US" sz="1800" dirty="0">
                <a:latin typeface="Times" panose="02020603050405020304" pitchFamily="18" charset="0"/>
                <a:cs typeface="Times" panose="02020603050405020304" pitchFamily="18" charset="0"/>
              </a:rPr>
              <a:t> Q[front]</a:t>
            </a:r>
          </a:p>
          <a:p>
            <a:r>
              <a:rPr lang="en-US" sz="1800" dirty="0">
                <a:latin typeface="Times" panose="02020603050405020304" pitchFamily="18" charset="0"/>
                <a:cs typeface="Times" panose="02020603050405020304" pitchFamily="18" charset="0"/>
              </a:rPr>
              <a:t>Q= (10, 20)</a:t>
            </a:r>
            <a:endParaRPr lang="en-US" sz="1800" dirty="0">
              <a:latin typeface="Courier"/>
              <a:cs typeface="Times" panose="02020603050405020304" pitchFamily="18" charset="0"/>
            </a:endParaRPr>
          </a:p>
        </p:txBody>
      </p:sp>
      <p:sp>
        <p:nvSpPr>
          <p:cNvPr id="46" name="TextBox 45"/>
          <p:cNvSpPr txBox="1"/>
          <p:nvPr/>
        </p:nvSpPr>
        <p:spPr>
          <a:xfrm>
            <a:off x="4991725" y="996662"/>
            <a:ext cx="1600200" cy="400110"/>
          </a:xfrm>
          <a:prstGeom prst="rect">
            <a:avLst/>
          </a:prstGeom>
          <a:noFill/>
        </p:spPr>
        <p:txBody>
          <a:bodyPr wrap="square" rtlCol="0">
            <a:spAutoFit/>
          </a:bodyPr>
          <a:lstStyle/>
          <a:p>
            <a:r>
              <a:rPr lang="en-US" sz="2000" dirty="0" err="1">
                <a:solidFill>
                  <a:srgbClr val="000099"/>
                </a:solidFill>
                <a:latin typeface="Times" panose="02020603050405020304" pitchFamily="18" charset="0"/>
                <a:cs typeface="Times" panose="02020603050405020304" pitchFamily="18" charset="0"/>
              </a:rPr>
              <a:t>dequeue</a:t>
            </a:r>
            <a:r>
              <a:rPr lang="en-US" sz="2000" dirty="0">
                <a:solidFill>
                  <a:srgbClr val="000099"/>
                </a:solidFill>
                <a:latin typeface="Times" panose="02020603050405020304" pitchFamily="18" charset="0"/>
                <a:cs typeface="Times" panose="02020603050405020304" pitchFamily="18" charset="0"/>
              </a:rPr>
              <a:t>(Q)</a:t>
            </a:r>
            <a:endParaRPr lang="en-US" sz="2000" dirty="0">
              <a:solidFill>
                <a:srgbClr val="000099"/>
              </a:solidFill>
              <a:latin typeface="Courier"/>
              <a:cs typeface="Times" panose="02020603050405020304" pitchFamily="18" charset="0"/>
            </a:endParaRPr>
          </a:p>
        </p:txBody>
      </p:sp>
      <p:sp>
        <p:nvSpPr>
          <p:cNvPr id="47" name="TextBox 46"/>
          <p:cNvSpPr txBox="1"/>
          <p:nvPr/>
        </p:nvSpPr>
        <p:spPr>
          <a:xfrm>
            <a:off x="5153736" y="3404427"/>
            <a:ext cx="1786246" cy="784830"/>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front++;</a:t>
            </a:r>
          </a:p>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 Q[front]</a:t>
            </a:r>
          </a:p>
          <a:p>
            <a:r>
              <a:rPr lang="en-US" sz="1500" dirty="0">
                <a:latin typeface="Times" panose="02020603050405020304" pitchFamily="18" charset="0"/>
                <a:cs typeface="Times" panose="02020603050405020304" pitchFamily="18" charset="0"/>
              </a:rPr>
              <a:t>Q= (20)</a:t>
            </a:r>
            <a:endParaRPr lang="en-US" sz="1500" dirty="0">
              <a:latin typeface="Courier"/>
              <a:cs typeface="Times" panose="02020603050405020304" pitchFamily="18" charset="0"/>
            </a:endParaRPr>
          </a:p>
        </p:txBody>
      </p:sp>
      <p:sp>
        <p:nvSpPr>
          <p:cNvPr id="49" name="TextBox 48"/>
          <p:cNvSpPr txBox="1"/>
          <p:nvPr/>
        </p:nvSpPr>
        <p:spPr>
          <a:xfrm>
            <a:off x="7391400" y="990600"/>
            <a:ext cx="1600200" cy="400110"/>
          </a:xfrm>
          <a:prstGeom prst="rect">
            <a:avLst/>
          </a:prstGeom>
          <a:noFill/>
        </p:spPr>
        <p:txBody>
          <a:bodyPr wrap="square" rtlCol="0">
            <a:spAutoFit/>
          </a:bodyPr>
          <a:lstStyle/>
          <a:p>
            <a:r>
              <a:rPr lang="en-US" sz="2000" dirty="0" err="1">
                <a:solidFill>
                  <a:srgbClr val="000099"/>
                </a:solidFill>
                <a:latin typeface="Times" panose="02020603050405020304" pitchFamily="18" charset="0"/>
                <a:cs typeface="Times" panose="02020603050405020304" pitchFamily="18" charset="0"/>
              </a:rPr>
              <a:t>dequeue</a:t>
            </a:r>
            <a:r>
              <a:rPr lang="en-US" sz="2000" dirty="0">
                <a:solidFill>
                  <a:srgbClr val="000099"/>
                </a:solidFill>
                <a:latin typeface="Times" panose="02020603050405020304" pitchFamily="18" charset="0"/>
                <a:cs typeface="Times" panose="02020603050405020304" pitchFamily="18" charset="0"/>
              </a:rPr>
              <a:t>(Q)</a:t>
            </a:r>
            <a:endParaRPr lang="en-US" sz="2000" dirty="0">
              <a:solidFill>
                <a:srgbClr val="000099"/>
              </a:solidFill>
              <a:latin typeface="Courier"/>
              <a:cs typeface="Times" panose="02020603050405020304" pitchFamily="18" charset="0"/>
            </a:endParaRPr>
          </a:p>
        </p:txBody>
      </p:sp>
      <p:sp>
        <p:nvSpPr>
          <p:cNvPr id="50" name="TextBox 49"/>
          <p:cNvSpPr txBox="1"/>
          <p:nvPr/>
        </p:nvSpPr>
        <p:spPr>
          <a:xfrm>
            <a:off x="6858000" y="3404427"/>
            <a:ext cx="2547179" cy="1323439"/>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front++;</a:t>
            </a:r>
          </a:p>
          <a:p>
            <a:r>
              <a:rPr lang="en-US" sz="1600" dirty="0">
                <a:latin typeface="Times" panose="02020603050405020304" pitchFamily="18" charset="0"/>
                <a:cs typeface="Times" panose="02020603050405020304" pitchFamily="18" charset="0"/>
              </a:rPr>
              <a:t>=&gt;front = 4 = </a:t>
            </a:r>
            <a:r>
              <a:rPr lang="en-US" sz="1600" dirty="0" err="1">
                <a:latin typeface="Times" panose="02020603050405020304" pitchFamily="18" charset="0"/>
                <a:cs typeface="Times" panose="02020603050405020304" pitchFamily="18" charset="0"/>
              </a:rPr>
              <a:t>maxSize</a:t>
            </a:r>
            <a:endParaRPr lang="en-US" sz="1600" dirty="0">
              <a:latin typeface="Times" panose="02020603050405020304" pitchFamily="18" charset="0"/>
              <a:cs typeface="Times" panose="02020603050405020304" pitchFamily="18" charset="0"/>
            </a:endParaRPr>
          </a:p>
          <a:p>
            <a:r>
              <a:rPr lang="en-US" sz="1600" dirty="0">
                <a:latin typeface="Times" panose="02020603050405020304" pitchFamily="18" charset="0"/>
                <a:cs typeface="Times" panose="02020603050405020304" pitchFamily="18" charset="0"/>
              </a:rPr>
              <a:t>=&gt; wrap around: front =0 </a:t>
            </a:r>
          </a:p>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 Q[front]</a:t>
            </a:r>
          </a:p>
          <a:p>
            <a:r>
              <a:rPr lang="en-US" sz="1600" dirty="0">
                <a:latin typeface="Times" panose="02020603050405020304" pitchFamily="18" charset="0"/>
                <a:cs typeface="Times" panose="02020603050405020304" pitchFamily="18" charset="0"/>
              </a:rPr>
              <a:t>Q empty</a:t>
            </a:r>
            <a:endParaRPr lang="en-US" sz="1600" dirty="0">
              <a:latin typeface="Courier"/>
              <a:cs typeface="Times" panose="02020603050405020304" pitchFamily="18" charset="0"/>
            </a:endParaRPr>
          </a:p>
        </p:txBody>
      </p:sp>
      <p:sp>
        <p:nvSpPr>
          <p:cNvPr id="15" name="Rectangle 14"/>
          <p:cNvSpPr/>
          <p:nvPr/>
        </p:nvSpPr>
        <p:spPr>
          <a:xfrm>
            <a:off x="6077053" y="149960"/>
            <a:ext cx="3134985" cy="400110"/>
          </a:xfrm>
          <a:prstGeom prst="rect">
            <a:avLst/>
          </a:prstGeom>
        </p:spPr>
        <p:txBody>
          <a:bodyPr wrap="square">
            <a:spAutoFit/>
          </a:bodyPr>
          <a:lstStyle/>
          <a:p>
            <a:r>
              <a:rPr lang="en-US" altLang="en-US" sz="2000" dirty="0">
                <a:solidFill>
                  <a:schemeClr val="bg1"/>
                </a:solidFill>
              </a:rPr>
              <a:t>illustration for solution 1</a:t>
            </a:r>
            <a:endParaRPr lang="en-US" sz="2000" dirty="0">
              <a:solidFill>
                <a:schemeClr val="bg1"/>
              </a:solidFill>
            </a:endParaRPr>
          </a:p>
        </p:txBody>
      </p:sp>
    </p:spTree>
    <p:extLst>
      <p:ext uri="{BB962C8B-B14F-4D97-AF65-F5344CB8AC3E}">
        <p14:creationId xmlns:p14="http://schemas.microsoft.com/office/powerpoint/2010/main" val="259862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0-#ppt_w/2"/>
                                          </p:val>
                                        </p:tav>
                                        <p:tav tm="100000">
                                          <p:val>
                                            <p:strVal val="#ppt_x"/>
                                          </p:val>
                                        </p:tav>
                                      </p:tavLst>
                                    </p:anim>
                                    <p:anim calcmode="lin" valueType="num">
                                      <p:cBhvr additive="base">
                                        <p:cTn id="1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0-#ppt_w/2"/>
                                          </p:val>
                                        </p:tav>
                                        <p:tav tm="100000">
                                          <p:val>
                                            <p:strVal val="#ppt_x"/>
                                          </p:val>
                                        </p:tav>
                                      </p:tavLst>
                                    </p:anim>
                                    <p:anim calcmode="lin" valueType="num">
                                      <p:cBhvr additive="base">
                                        <p:cTn id="24"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500" fill="hold"/>
                                        <p:tgtEl>
                                          <p:spTgt spid="47"/>
                                        </p:tgtEl>
                                        <p:attrNameLst>
                                          <p:attrName>ppt_x</p:attrName>
                                        </p:attrNameLst>
                                      </p:cBhvr>
                                      <p:tavLst>
                                        <p:tav tm="0">
                                          <p:val>
                                            <p:strVal val="0-#ppt_w/2"/>
                                          </p:val>
                                        </p:tav>
                                        <p:tav tm="100000">
                                          <p:val>
                                            <p:strVal val="#ppt_x"/>
                                          </p:val>
                                        </p:tav>
                                      </p:tavLst>
                                    </p:anim>
                                    <p:anim calcmode="lin" valueType="num">
                                      <p:cBhvr additive="base">
                                        <p:cTn id="34"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500" fill="hold"/>
                                        <p:tgtEl>
                                          <p:spTgt spid="49"/>
                                        </p:tgtEl>
                                        <p:attrNameLst>
                                          <p:attrName>ppt_x</p:attrName>
                                        </p:attrNameLst>
                                      </p:cBhvr>
                                      <p:tavLst>
                                        <p:tav tm="0">
                                          <p:val>
                                            <p:strVal val="0-#ppt_w/2"/>
                                          </p:val>
                                        </p:tav>
                                        <p:tav tm="100000">
                                          <p:val>
                                            <p:strVal val="#ppt_x"/>
                                          </p:val>
                                        </p:tav>
                                      </p:tavLst>
                                    </p:anim>
                                    <p:anim calcmode="lin" valueType="num">
                                      <p:cBhvr additive="base">
                                        <p:cTn id="40"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additive="base">
                                        <p:cTn id="49" dur="500" fill="hold"/>
                                        <p:tgtEl>
                                          <p:spTgt spid="50"/>
                                        </p:tgtEl>
                                        <p:attrNameLst>
                                          <p:attrName>ppt_x</p:attrName>
                                        </p:attrNameLst>
                                      </p:cBhvr>
                                      <p:tavLst>
                                        <p:tav tm="0">
                                          <p:val>
                                            <p:strVal val="0-#ppt_w/2"/>
                                          </p:val>
                                        </p:tav>
                                        <p:tav tm="100000">
                                          <p:val>
                                            <p:strVal val="#ppt_x"/>
                                          </p:val>
                                        </p:tav>
                                      </p:tavLst>
                                    </p:anim>
                                    <p:anim calcmode="lin" valueType="num">
                                      <p:cBhvr additive="base">
                                        <p:cTn id="50" dur="500" fill="hold"/>
                                        <p:tgtEl>
                                          <p:spTgt spid="50"/>
                                        </p:tgtEl>
                                        <p:attrNameLst>
                                          <p:attrName>ppt_y</p:attrName>
                                        </p:attrNameLst>
                                      </p:cBhvr>
                                      <p:tavLst>
                                        <p:tav tm="0">
                                          <p:val>
                                            <p:strVal val="#ppt_y"/>
                                          </p:val>
                                        </p:tav>
                                        <p:tav tm="100000">
                                          <p:val>
                                            <p:strVal val="#ppt_y"/>
                                          </p:val>
                                        </p:tav>
                                      </p:tavLst>
                                    </p:anim>
                                  </p:childTnLst>
                                </p:cTn>
                              </p:par>
                            </p:childTnLst>
                          </p:cTn>
                        </p:par>
                        <p:par>
                          <p:cTn id="51" fill="hold">
                            <p:stCondLst>
                              <p:cond delay="500"/>
                            </p:stCondLst>
                            <p:childTnLst>
                              <p:par>
                                <p:cTn id="52" presetID="2" presetClass="entr" presetSubtype="4" fill="hold" grpId="0" nodeType="afterEffect">
                                  <p:stCondLst>
                                    <p:cond delay="0"/>
                                  </p:stCondLst>
                                  <p:childTnLst>
                                    <p:set>
                                      <p:cBhvr>
                                        <p:cTn id="53" dur="1" fill="hold">
                                          <p:stCondLst>
                                            <p:cond delay="0"/>
                                          </p:stCondLst>
                                        </p:cTn>
                                        <p:tgtEl>
                                          <p:spTgt spid="45"/>
                                        </p:tgtEl>
                                        <p:attrNameLst>
                                          <p:attrName>style.visibility</p:attrName>
                                        </p:attrNameLst>
                                      </p:cBhvr>
                                      <p:to>
                                        <p:strVal val="visible"/>
                                      </p:to>
                                    </p:set>
                                    <p:anim calcmode="lin" valueType="num">
                                      <p:cBhvr additive="base">
                                        <p:cTn id="54" dur="500" fill="hold"/>
                                        <p:tgtEl>
                                          <p:spTgt spid="45"/>
                                        </p:tgtEl>
                                        <p:attrNameLst>
                                          <p:attrName>ppt_x</p:attrName>
                                        </p:attrNameLst>
                                      </p:cBhvr>
                                      <p:tavLst>
                                        <p:tav tm="0">
                                          <p:val>
                                            <p:strVal val="#ppt_x"/>
                                          </p:val>
                                        </p:tav>
                                        <p:tav tm="100000">
                                          <p:val>
                                            <p:strVal val="#ppt_x"/>
                                          </p:val>
                                        </p:tav>
                                      </p:tavLst>
                                    </p:anim>
                                    <p:anim calcmode="lin" valueType="num">
                                      <p:cBhvr additive="base">
                                        <p:cTn id="55"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1" grpId="0"/>
      <p:bldP spid="42" grpId="0"/>
      <p:bldP spid="46" grpId="0"/>
      <p:bldP spid="47" grpId="0"/>
      <p:bldP spid="49" grpId="0"/>
      <p:bldP spid="50"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4287" y="0"/>
            <a:ext cx="9158287" cy="838200"/>
          </a:xfrm>
        </p:spPr>
        <p:txBody>
          <a:bodyPr/>
          <a:lstStyle/>
          <a:p>
            <a:r>
              <a:rPr lang="en-US" altLang="en-US" dirty="0"/>
              <a:t>Implementing a Queue: using Array</a:t>
            </a:r>
          </a:p>
        </p:txBody>
      </p:sp>
      <p:sp>
        <p:nvSpPr>
          <p:cNvPr id="27652" name="Rectangle 3"/>
          <p:cNvSpPr>
            <a:spLocks noGrp="1" noChangeArrowheads="1"/>
          </p:cNvSpPr>
          <p:nvPr>
            <p:ph type="body" idx="1"/>
          </p:nvPr>
        </p:nvSpPr>
        <p:spPr>
          <a:xfrm>
            <a:off x="-14288" y="829733"/>
            <a:ext cx="9158287" cy="4123267"/>
          </a:xfrm>
        </p:spPr>
        <p:txBody>
          <a:bodyPr/>
          <a:lstStyle/>
          <a:p>
            <a:r>
              <a:rPr lang="en-US" altLang="en-US" sz="1800" dirty="0">
                <a:latin typeface="Times" panose="02020603050405020304" pitchFamily="18" charset="0"/>
                <a:cs typeface="Times" panose="02020603050405020304" pitchFamily="18" charset="0"/>
              </a:rPr>
              <a:t>Circular queue [“wrap around”]</a:t>
            </a:r>
          </a:p>
          <a:p>
            <a:pPr marL="0" indent="0">
              <a:buNone/>
            </a:pPr>
            <a:r>
              <a:rPr lang="en-US" altLang="en-US" sz="1800" dirty="0">
                <a:latin typeface="Times" panose="02020603050405020304" pitchFamily="18" charset="0"/>
                <a:cs typeface="Times" panose="02020603050405020304" pitchFamily="18" charset="0"/>
              </a:rPr>
              <a:t>Solution 2: Make </a:t>
            </a:r>
            <a:r>
              <a:rPr lang="en-US" altLang="en-US" sz="1800" i="1" dirty="0">
                <a:latin typeface="Times" panose="02020603050405020304" pitchFamily="18" charset="0"/>
                <a:cs typeface="Times" panose="02020603050405020304" pitchFamily="18" charset="0"/>
              </a:rPr>
              <a:t>front</a:t>
            </a:r>
            <a:r>
              <a:rPr lang="en-US" altLang="en-US" sz="1800" dirty="0">
                <a:latin typeface="Times" panose="02020603050405020304" pitchFamily="18" charset="0"/>
                <a:cs typeface="Times" panose="02020603050405020304" pitchFamily="18" charset="0"/>
              </a:rPr>
              <a:t> point to the element </a:t>
            </a:r>
            <a:r>
              <a:rPr lang="en-US" altLang="en-US" sz="1800" b="1" dirty="0">
                <a:latin typeface="Times" panose="02020603050405020304" pitchFamily="18" charset="0"/>
                <a:cs typeface="Times" panose="02020603050405020304" pitchFamily="18" charset="0"/>
              </a:rPr>
              <a:t>preceding</a:t>
            </a:r>
            <a:r>
              <a:rPr lang="en-US" altLang="en-US" sz="1800" dirty="0">
                <a:latin typeface="Times" panose="02020603050405020304" pitchFamily="18" charset="0"/>
                <a:cs typeface="Times" panose="02020603050405020304" pitchFamily="18" charset="0"/>
              </a:rPr>
              <a:t> the front element in the queue (one memory location will be wasted).</a:t>
            </a:r>
          </a:p>
          <a:p>
            <a:r>
              <a:rPr lang="en-US" altLang="en-US" sz="1800" dirty="0">
                <a:solidFill>
                  <a:srgbClr val="FF0000"/>
                </a:solidFill>
                <a:latin typeface="Times" panose="02020603050405020304" pitchFamily="18" charset="0"/>
                <a:cs typeface="Times" panose="02020603050405020304" pitchFamily="18" charset="0"/>
              </a:rPr>
              <a:t>The initial values for </a:t>
            </a:r>
            <a:r>
              <a:rPr lang="en-US" altLang="en-US" sz="1800" i="1" dirty="0">
                <a:solidFill>
                  <a:srgbClr val="FF0000"/>
                </a:solidFill>
                <a:latin typeface="Times" panose="02020603050405020304" pitchFamily="18" charset="0"/>
                <a:cs typeface="Times" panose="02020603050405020304" pitchFamily="18" charset="0"/>
              </a:rPr>
              <a:t>front</a:t>
            </a:r>
            <a:r>
              <a:rPr lang="en-US" altLang="en-US" sz="1800" dirty="0">
                <a:solidFill>
                  <a:srgbClr val="FF0000"/>
                </a:solidFill>
                <a:latin typeface="Times" panose="02020603050405020304" pitchFamily="18" charset="0"/>
                <a:cs typeface="Times" panose="02020603050405020304" pitchFamily="18" charset="0"/>
              </a:rPr>
              <a:t> and </a:t>
            </a:r>
            <a:r>
              <a:rPr lang="en-US" altLang="en-US" sz="1800" i="1" dirty="0">
                <a:solidFill>
                  <a:srgbClr val="FF0000"/>
                </a:solidFill>
                <a:latin typeface="Times" panose="02020603050405020304" pitchFamily="18" charset="0"/>
                <a:cs typeface="Times" panose="02020603050405020304" pitchFamily="18" charset="0"/>
              </a:rPr>
              <a:t>rear </a:t>
            </a:r>
            <a:r>
              <a:rPr lang="en-US" altLang="en-US" sz="1800" dirty="0">
                <a:solidFill>
                  <a:srgbClr val="FF0000"/>
                </a:solidFill>
                <a:latin typeface="Times" panose="02020603050405020304" pitchFamily="18" charset="0"/>
                <a:cs typeface="Times" panose="02020603050405020304" pitchFamily="18" charset="0"/>
              </a:rPr>
              <a:t>:</a:t>
            </a:r>
          </a:p>
          <a:p>
            <a:pPr marL="0" indent="0">
              <a:buNone/>
            </a:pPr>
            <a:r>
              <a:rPr lang="en-US" altLang="en-US" sz="1800" b="1" dirty="0">
                <a:solidFill>
                  <a:srgbClr val="FF0000"/>
                </a:solidFill>
                <a:latin typeface="Courier"/>
                <a:cs typeface="Times" panose="02020603050405020304" pitchFamily="18" charset="0"/>
              </a:rPr>
              <a:t>        front = rear = </a:t>
            </a:r>
            <a:r>
              <a:rPr lang="en-US" altLang="en-US" sz="1800" b="1" dirty="0" err="1">
                <a:solidFill>
                  <a:srgbClr val="FF0000"/>
                </a:solidFill>
                <a:latin typeface="Courier"/>
                <a:cs typeface="Times" panose="02020603050405020304" pitchFamily="18" charset="0"/>
              </a:rPr>
              <a:t>maxSize</a:t>
            </a:r>
            <a:r>
              <a:rPr lang="en-US" altLang="en-US" sz="1800" b="1" dirty="0">
                <a:solidFill>
                  <a:srgbClr val="FF0000"/>
                </a:solidFill>
                <a:latin typeface="Courier"/>
                <a:cs typeface="Times" panose="02020603050405020304" pitchFamily="18" charset="0"/>
              </a:rPr>
              <a:t> – 1;</a:t>
            </a:r>
          </a:p>
          <a:p>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Q[front+1]: the first item of the queue</a:t>
            </a:r>
          </a:p>
          <a:p>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Q[rear]: the last item of the queue</a:t>
            </a:r>
          </a:p>
          <a:p>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Add item to the Q (</a:t>
            </a:r>
            <a:r>
              <a:rPr lang="en-US" sz="1800" dirty="0" err="1">
                <a:solidFill>
                  <a:srgbClr val="FF0000"/>
                </a:solidFill>
                <a:latin typeface="Times" panose="02020603050405020304" pitchFamily="18" charset="0"/>
                <a:ea typeface="Tahoma" panose="020B0604030504040204" pitchFamily="34" charset="0"/>
                <a:cs typeface="Times" panose="02020603050405020304" pitchFamily="18" charset="0"/>
              </a:rPr>
              <a:t>Enqueue</a:t>
            </a:r>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 </a:t>
            </a:r>
          </a:p>
          <a:p>
            <a:pPr lvl="1"/>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rear+=1; </a:t>
            </a:r>
            <a:r>
              <a:rPr lang="en-US" sz="1800" dirty="0">
                <a:solidFill>
                  <a:srgbClr val="FF0000"/>
                </a:solidFill>
                <a:latin typeface="Courier" pitchFamily="49" charset="0"/>
                <a:cs typeface="Times" panose="02020603050405020304" pitchFamily="18" charset="0"/>
              </a:rPr>
              <a:t>if (rear == </a:t>
            </a:r>
            <a:r>
              <a:rPr lang="en-US" sz="1800" dirty="0" err="1">
                <a:solidFill>
                  <a:srgbClr val="FF0000"/>
                </a:solidFill>
                <a:latin typeface="Courier" pitchFamily="49" charset="0"/>
                <a:cs typeface="Times" panose="02020603050405020304" pitchFamily="18" charset="0"/>
              </a:rPr>
              <a:t>maxSize</a:t>
            </a:r>
            <a:r>
              <a:rPr lang="en-US" sz="1800" dirty="0">
                <a:solidFill>
                  <a:srgbClr val="FF0000"/>
                </a:solidFill>
                <a:latin typeface="Courier" pitchFamily="49" charset="0"/>
                <a:cs typeface="Times" panose="02020603050405020304" pitchFamily="18" charset="0"/>
              </a:rPr>
              <a:t>) rear = 0;</a:t>
            </a:r>
            <a:endParaRPr lang="en-US" sz="1800" dirty="0">
              <a:solidFill>
                <a:srgbClr val="FF0000"/>
              </a:solidFill>
              <a:latin typeface="Times" panose="02020603050405020304" pitchFamily="18" charset="0"/>
              <a:ea typeface="Tahoma" panose="020B0604030504040204" pitchFamily="34" charset="0"/>
              <a:cs typeface="Times" panose="02020603050405020304" pitchFamily="18" charset="0"/>
            </a:endParaRPr>
          </a:p>
          <a:p>
            <a:pPr lvl="1"/>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Q[rear]=item</a:t>
            </a:r>
          </a:p>
          <a:p>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Remove item from Q (</a:t>
            </a:r>
            <a:r>
              <a:rPr lang="en-US" sz="1800" dirty="0" err="1">
                <a:solidFill>
                  <a:srgbClr val="FF0000"/>
                </a:solidFill>
                <a:latin typeface="Times" panose="02020603050405020304" pitchFamily="18" charset="0"/>
                <a:ea typeface="Tahoma" panose="020B0604030504040204" pitchFamily="34" charset="0"/>
                <a:cs typeface="Times" panose="02020603050405020304" pitchFamily="18" charset="0"/>
              </a:rPr>
              <a:t>Dequeue</a:t>
            </a:r>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a:t>
            </a:r>
          </a:p>
          <a:p>
            <a:pPr lvl="1"/>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 </a:t>
            </a:r>
            <a:r>
              <a:rPr lang="en-US" sz="1800" dirty="0">
                <a:solidFill>
                  <a:srgbClr val="FF0000"/>
                </a:solidFill>
                <a:latin typeface="Courier" pitchFamily="49" charset="0"/>
                <a:cs typeface="Times" panose="02020603050405020304" pitchFamily="18" charset="0"/>
              </a:rPr>
              <a:t>front = (front + 1) % </a:t>
            </a:r>
            <a:r>
              <a:rPr lang="en-US" sz="1800" dirty="0" err="1">
                <a:solidFill>
                  <a:srgbClr val="FF0000"/>
                </a:solidFill>
                <a:latin typeface="Courier" pitchFamily="49" charset="0"/>
                <a:cs typeface="Times" panose="02020603050405020304" pitchFamily="18" charset="0"/>
              </a:rPr>
              <a:t>maxSize</a:t>
            </a:r>
            <a:r>
              <a:rPr lang="en-US" sz="1800" dirty="0">
                <a:solidFill>
                  <a:srgbClr val="FF0000"/>
                </a:solidFill>
                <a:latin typeface="Courier" pitchFamily="49" charset="0"/>
                <a:cs typeface="Times" panose="02020603050405020304" pitchFamily="18" charset="0"/>
              </a:rPr>
              <a:t>;</a:t>
            </a:r>
          </a:p>
          <a:p>
            <a:pPr lvl="1"/>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 then remove Q[front] from queue</a:t>
            </a:r>
          </a:p>
          <a:p>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Detect queue is empty: </a:t>
            </a:r>
            <a:r>
              <a:rPr lang="en-US" sz="1800" dirty="0">
                <a:solidFill>
                  <a:srgbClr val="FF0000"/>
                </a:solidFill>
                <a:latin typeface="Courier" pitchFamily="49" charset="0"/>
                <a:cs typeface="Times" panose="02020603050405020304" pitchFamily="18" charset="0"/>
              </a:rPr>
              <a:t>rear == front</a:t>
            </a:r>
            <a:endParaRPr lang="en-US" sz="1800" dirty="0">
              <a:solidFill>
                <a:srgbClr val="FF0000"/>
              </a:solidFill>
              <a:latin typeface="Times" panose="02020603050405020304" pitchFamily="18" charset="0"/>
              <a:ea typeface="Tahoma" panose="020B0604030504040204" pitchFamily="34" charset="0"/>
              <a:cs typeface="Times" panose="02020603050405020304" pitchFamily="18" charset="0"/>
            </a:endParaRPr>
          </a:p>
          <a:p>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Detect queue is full: </a:t>
            </a:r>
            <a:r>
              <a:rPr lang="en-US" sz="1800" dirty="0">
                <a:solidFill>
                  <a:srgbClr val="FF0000"/>
                </a:solidFill>
                <a:latin typeface="Courier" pitchFamily="49" charset="0"/>
                <a:cs typeface="Times" panose="02020603050405020304" pitchFamily="18" charset="0"/>
              </a:rPr>
              <a:t>(rear + 1) % </a:t>
            </a:r>
            <a:r>
              <a:rPr lang="en-US" sz="1800" dirty="0" err="1">
                <a:solidFill>
                  <a:srgbClr val="FF0000"/>
                </a:solidFill>
                <a:latin typeface="Courier" pitchFamily="49" charset="0"/>
                <a:cs typeface="Times" panose="02020603050405020304" pitchFamily="18" charset="0"/>
              </a:rPr>
              <a:t>maxSize</a:t>
            </a:r>
            <a:r>
              <a:rPr lang="en-US" sz="1800" dirty="0">
                <a:solidFill>
                  <a:srgbClr val="FF0000"/>
                </a:solidFill>
                <a:latin typeface="Courier" pitchFamily="49" charset="0"/>
                <a:cs typeface="Times" panose="02020603050405020304" pitchFamily="18" charset="0"/>
              </a:rPr>
              <a:t> == front</a:t>
            </a:r>
            <a:endParaRPr lang="en-US" sz="1800" dirty="0">
              <a:solidFill>
                <a:srgbClr val="FF0000"/>
              </a:solidFill>
              <a:latin typeface="Times" panose="02020603050405020304" pitchFamily="18" charset="0"/>
              <a:ea typeface="Tahoma" panose="020B0604030504040204" pitchFamily="34" charset="0"/>
              <a:cs typeface="Times" panose="02020603050405020304" pitchFamily="18" charset="0"/>
            </a:endParaRPr>
          </a:p>
          <a:p>
            <a:pPr marL="0" indent="0">
              <a:buNone/>
            </a:pPr>
            <a:r>
              <a:rPr lang="en-US" altLang="en-US" sz="1800" dirty="0" err="1">
                <a:solidFill>
                  <a:schemeClr val="bg1"/>
                </a:solidFill>
                <a:cs typeface="Times New Roman" panose="02020603050405020304" pitchFamily="18" charset="0"/>
              </a:rPr>
              <a:t>ke</a:t>
            </a:r>
            <a:r>
              <a:rPr lang="en-US" altLang="en-US" sz="1800" dirty="0">
                <a:solidFill>
                  <a:schemeClr val="bg1"/>
                </a:solidFill>
                <a:cs typeface="Times New Roman" panose="02020603050405020304" pitchFamily="18" charset="0"/>
              </a:rPr>
              <a:t> </a:t>
            </a:r>
            <a:r>
              <a:rPr lang="en-US" altLang="en-US" sz="1800" i="1" dirty="0">
                <a:solidFill>
                  <a:schemeClr val="bg1"/>
                </a:solidFill>
                <a:cs typeface="Times New Roman" panose="02020603050405020304" pitchFamily="18" charset="0"/>
              </a:rPr>
              <a:t>front</a:t>
            </a:r>
            <a:r>
              <a:rPr lang="en-US" altLang="en-US" sz="1800" dirty="0">
                <a:solidFill>
                  <a:schemeClr val="bg1"/>
                </a:solidFill>
                <a:cs typeface="Times New Roman" panose="02020603050405020304" pitchFamily="18" charset="0"/>
              </a:rPr>
              <a:t> point to the element </a:t>
            </a:r>
            <a:r>
              <a:rPr lang="en-US" altLang="en-US" sz="1800" b="1" dirty="0">
                <a:solidFill>
                  <a:schemeClr val="bg1"/>
                </a:solidFill>
                <a:cs typeface="Times New Roman" panose="02020603050405020304" pitchFamily="18" charset="0"/>
              </a:rPr>
              <a:t>preceding</a:t>
            </a:r>
            <a:r>
              <a:rPr lang="en-US" altLang="en-US" sz="1800" dirty="0">
                <a:solidFill>
                  <a:schemeClr val="bg1"/>
                </a:solidFill>
                <a:cs typeface="Times New Roman" panose="02020603050405020304" pitchFamily="18" charset="0"/>
              </a:rPr>
              <a:t> the front element in the queue (one memory location will be wasted).</a:t>
            </a:r>
            <a:endParaRPr lang="en-US" altLang="en-US" sz="1800" dirty="0">
              <a:cs typeface="Times New Roman" panose="02020603050405020304" pitchFamily="18" charset="0"/>
            </a:endParaRPr>
          </a:p>
          <a:p>
            <a:pPr marL="0" indent="0">
              <a:buNone/>
            </a:pPr>
            <a:endParaRPr lang="en-US" altLang="en-US" sz="1800" dirty="0">
              <a:latin typeface="Times" panose="02020603050405020304" pitchFamily="18" charset="0"/>
              <a:cs typeface="Times" panose="02020603050405020304" pitchFamily="18" charset="0"/>
            </a:endParaRPr>
          </a:p>
          <a:p>
            <a:pPr marL="0" indent="0">
              <a:buNone/>
            </a:pPr>
            <a:r>
              <a:rPr lang="en-US" altLang="en-US" sz="1800" dirty="0">
                <a:latin typeface="Times" panose="02020603050405020304" pitchFamily="18" charset="0"/>
                <a:cs typeface="Times" panose="02020603050405020304" pitchFamily="18" charset="0"/>
              </a:rPr>
              <a:t>                                   </a:t>
            </a:r>
          </a:p>
        </p:txBody>
      </p:sp>
    </p:spTree>
    <p:extLst>
      <p:ext uri="{BB962C8B-B14F-4D97-AF65-F5344CB8AC3E}">
        <p14:creationId xmlns:p14="http://schemas.microsoft.com/office/powerpoint/2010/main" val="31342643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altLang="en-US" sz="2000" dirty="0">
                <a:latin typeface="Times" panose="02020603050405020304" pitchFamily="18" charset="0"/>
                <a:cs typeface="Times" panose="02020603050405020304" pitchFamily="18" charset="0"/>
              </a:rPr>
              <a:t>Solution 2: Make </a:t>
            </a:r>
            <a:r>
              <a:rPr lang="en-US" altLang="en-US" sz="2000" i="1" dirty="0">
                <a:latin typeface="Times" panose="02020603050405020304" pitchFamily="18" charset="0"/>
                <a:cs typeface="Times" panose="02020603050405020304" pitchFamily="18" charset="0"/>
              </a:rPr>
              <a:t>front</a:t>
            </a:r>
            <a:r>
              <a:rPr lang="en-US" altLang="en-US" sz="2000" dirty="0">
                <a:latin typeface="Times" panose="02020603050405020304" pitchFamily="18" charset="0"/>
                <a:cs typeface="Times" panose="02020603050405020304" pitchFamily="18" charset="0"/>
              </a:rPr>
              <a:t> point to the element </a:t>
            </a:r>
            <a:r>
              <a:rPr lang="en-US" altLang="en-US" sz="2000" b="1" dirty="0">
                <a:latin typeface="Times" panose="02020603050405020304" pitchFamily="18" charset="0"/>
                <a:cs typeface="Times" panose="02020603050405020304" pitchFamily="18" charset="0"/>
              </a:rPr>
              <a:t>preceding</a:t>
            </a:r>
            <a:r>
              <a:rPr lang="en-US" altLang="en-US" sz="2000" dirty="0">
                <a:latin typeface="Times" panose="02020603050405020304" pitchFamily="18" charset="0"/>
                <a:cs typeface="Times" panose="02020603050405020304" pitchFamily="18" charset="0"/>
              </a:rPr>
              <a:t> the front element in the queue (one memory location will be wasted)</a:t>
            </a:r>
            <a:endParaRPr lang="en-US" sz="2000" dirty="0"/>
          </a:p>
        </p:txBody>
      </p:sp>
      <p:sp>
        <p:nvSpPr>
          <p:cNvPr id="3" name="Content Placeholder 2"/>
          <p:cNvSpPr>
            <a:spLocks noGrp="1"/>
          </p:cNvSpPr>
          <p:nvPr>
            <p:ph idx="1"/>
          </p:nvPr>
        </p:nvSpPr>
        <p:spPr>
          <a:xfrm>
            <a:off x="0" y="838200"/>
            <a:ext cx="9067800" cy="5410200"/>
          </a:xfrm>
        </p:spPr>
        <p:txBody>
          <a:bodyPr/>
          <a:lstStyle/>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init(int max) </a:t>
            </a:r>
            <a:r>
              <a:rPr lang="en-US" sz="1500" dirty="0">
                <a:latin typeface="Courier" pitchFamily="49" charset="0"/>
                <a:cs typeface="Times" panose="02020603050405020304" pitchFamily="18" charset="0"/>
              </a:rPr>
              <a:t>//</a:t>
            </a:r>
            <a:r>
              <a:rPr lang="en-US" sz="1500" dirty="0">
                <a:latin typeface="Times" panose="02020603050405020304" pitchFamily="18" charset="0"/>
                <a:cs typeface="Times" panose="02020603050405020304" pitchFamily="18" charset="0"/>
              </a:rPr>
              <a:t>initialize empty queue Q  </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    </a:t>
            </a:r>
            <a:r>
              <a:rPr lang="en-US" sz="1500" dirty="0" err="1">
                <a:solidFill>
                  <a:srgbClr val="C00000"/>
                </a:solidFill>
                <a:latin typeface="Courier" pitchFamily="49" charset="0"/>
                <a:cs typeface="Times" panose="02020603050405020304" pitchFamily="18" charset="0"/>
              </a:rPr>
              <a:t>maxSize</a:t>
            </a:r>
            <a:r>
              <a:rPr lang="en-US" sz="1500" dirty="0">
                <a:solidFill>
                  <a:srgbClr val="C00000"/>
                </a:solidFill>
                <a:latin typeface="Courier" pitchFamily="49" charset="0"/>
                <a:cs typeface="Times" panose="02020603050405020304" pitchFamily="18" charset="0"/>
              </a:rPr>
              <a:t> = max;</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    front = </a:t>
            </a:r>
            <a:r>
              <a:rPr lang="en-US" sz="1500" dirty="0" err="1">
                <a:solidFill>
                  <a:srgbClr val="C00000"/>
                </a:solidFill>
                <a:latin typeface="Courier" pitchFamily="49" charset="0"/>
                <a:cs typeface="Times" panose="02020603050405020304" pitchFamily="18" charset="0"/>
              </a:rPr>
              <a:t>maxSize</a:t>
            </a:r>
            <a:r>
              <a:rPr lang="en-US" sz="1500" dirty="0">
                <a:solidFill>
                  <a:srgbClr val="C00000"/>
                </a:solidFill>
                <a:latin typeface="Courier" pitchFamily="49" charset="0"/>
                <a:cs typeface="Times" panose="02020603050405020304" pitchFamily="18" charset="0"/>
              </a:rPr>
              <a:t> – 1;</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    rear = </a:t>
            </a:r>
            <a:r>
              <a:rPr lang="en-US" sz="1500" dirty="0" err="1">
                <a:solidFill>
                  <a:srgbClr val="C00000"/>
                </a:solidFill>
                <a:latin typeface="Courier" pitchFamily="49" charset="0"/>
                <a:cs typeface="Times" panose="02020603050405020304" pitchFamily="18" charset="0"/>
              </a:rPr>
              <a:t>maxSize</a:t>
            </a:r>
            <a:r>
              <a:rPr lang="en-US" sz="1500" dirty="0">
                <a:solidFill>
                  <a:srgbClr val="C00000"/>
                </a:solidFill>
                <a:latin typeface="Courier" pitchFamily="49" charset="0"/>
                <a:cs typeface="Times" panose="02020603050405020304" pitchFamily="18" charset="0"/>
              </a:rPr>
              <a:t> – 1;</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    Q = new </a:t>
            </a:r>
            <a:r>
              <a:rPr lang="en-US" sz="1500" dirty="0" err="1">
                <a:solidFill>
                  <a:srgbClr val="C00000"/>
                </a:solidFill>
                <a:latin typeface="Courier" pitchFamily="49" charset="0"/>
                <a:cs typeface="Times" panose="02020603050405020304" pitchFamily="18" charset="0"/>
              </a:rPr>
              <a:t>ItemType</a:t>
            </a:r>
            <a:r>
              <a:rPr lang="en-US" sz="1500" dirty="0">
                <a:solidFill>
                  <a:srgbClr val="C00000"/>
                </a:solidFill>
                <a:latin typeface="Courier" pitchFamily="49" charset="0"/>
                <a:cs typeface="Times" panose="02020603050405020304" pitchFamily="18" charset="0"/>
              </a:rPr>
              <a:t>[</a:t>
            </a:r>
            <a:r>
              <a:rPr lang="en-US" sz="1500" dirty="0" err="1">
                <a:solidFill>
                  <a:srgbClr val="C00000"/>
                </a:solidFill>
                <a:latin typeface="Courier" pitchFamily="49" charset="0"/>
                <a:cs typeface="Times" panose="02020603050405020304" pitchFamily="18" charset="0"/>
              </a:rPr>
              <a:t>maxSize</a:t>
            </a: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500" dirty="0" err="1">
                <a:solidFill>
                  <a:srgbClr val="C00000"/>
                </a:solidFill>
                <a:latin typeface="Courier" pitchFamily="49" charset="0"/>
                <a:cs typeface="Times" panose="02020603050405020304" pitchFamily="18" charset="0"/>
              </a:rPr>
              <a:t>int</a:t>
            </a:r>
            <a:r>
              <a:rPr lang="en-US" sz="1500" dirty="0">
                <a:solidFill>
                  <a:srgbClr val="C00000"/>
                </a:solidFill>
                <a:latin typeface="Courier" pitchFamily="49" charset="0"/>
                <a:cs typeface="Times" panose="02020603050405020304" pitchFamily="18" charset="0"/>
              </a:rPr>
              <a:t> </a:t>
            </a:r>
            <a:r>
              <a:rPr lang="en-US" sz="1500" dirty="0" err="1">
                <a:solidFill>
                  <a:srgbClr val="C00000"/>
                </a:solidFill>
                <a:latin typeface="Courier" pitchFamily="49" charset="0"/>
                <a:cs typeface="Times" panose="02020603050405020304" pitchFamily="18" charset="0"/>
              </a:rPr>
              <a:t>sizeQ</a:t>
            </a:r>
            <a:r>
              <a:rPr lang="en-US" sz="1500" dirty="0">
                <a:solidFill>
                  <a:srgbClr val="C00000"/>
                </a:solidFill>
                <a:latin typeface="Courier" pitchFamily="49" charset="0"/>
                <a:cs typeface="Times" panose="02020603050405020304" pitchFamily="18" charset="0"/>
              </a:rPr>
              <a:t>(Q) //</a:t>
            </a:r>
            <a:r>
              <a:rPr lang="en-US" sz="1500" dirty="0">
                <a:latin typeface="Times" panose="02020603050405020304" pitchFamily="18" charset="0"/>
                <a:cs typeface="Times" panose="02020603050405020304" pitchFamily="18" charset="0"/>
              </a:rPr>
              <a:t>returns the number of elements currently in the queue Q</a:t>
            </a:r>
            <a:endParaRPr lang="en-US" sz="1500" dirty="0">
              <a:solidFill>
                <a:srgbClr val="C00000"/>
              </a:solidFill>
              <a:latin typeface="Courier" pitchFamily="49" charset="0"/>
              <a:cs typeface="Times" panose="02020603050405020304" pitchFamily="18" charset="0"/>
            </a:endParaRP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      </a:t>
            </a:r>
            <a:r>
              <a:rPr lang="en-US" sz="1500" dirty="0" err="1">
                <a:solidFill>
                  <a:srgbClr val="C00000"/>
                </a:solidFill>
                <a:latin typeface="Courier" pitchFamily="49" charset="0"/>
                <a:cs typeface="Times" panose="02020603050405020304" pitchFamily="18" charset="0"/>
              </a:rPr>
              <a:t>int</a:t>
            </a:r>
            <a:r>
              <a:rPr lang="en-US" sz="1500" dirty="0">
                <a:solidFill>
                  <a:srgbClr val="C00000"/>
                </a:solidFill>
                <a:latin typeface="Courier" pitchFamily="49" charset="0"/>
                <a:cs typeface="Times" panose="02020603050405020304" pitchFamily="18" charset="0"/>
              </a:rPr>
              <a:t> size = (</a:t>
            </a:r>
            <a:r>
              <a:rPr lang="en-US" sz="1500" dirty="0" err="1">
                <a:solidFill>
                  <a:srgbClr val="C00000"/>
                </a:solidFill>
                <a:latin typeface="Courier" pitchFamily="49" charset="0"/>
                <a:cs typeface="Times" panose="02020603050405020304" pitchFamily="18" charset="0"/>
              </a:rPr>
              <a:t>maxSize</a:t>
            </a:r>
            <a:r>
              <a:rPr lang="en-US" sz="1500" dirty="0">
                <a:solidFill>
                  <a:srgbClr val="C00000"/>
                </a:solidFill>
                <a:latin typeface="Courier" pitchFamily="49" charset="0"/>
                <a:cs typeface="Times" panose="02020603050405020304" pitchFamily="18" charset="0"/>
              </a:rPr>
              <a:t> – front + rear) % </a:t>
            </a:r>
            <a:r>
              <a:rPr lang="en-US" sz="1500" dirty="0" err="1">
                <a:solidFill>
                  <a:srgbClr val="C00000"/>
                </a:solidFill>
                <a:latin typeface="Courier" pitchFamily="49" charset="0"/>
                <a:cs typeface="Times" panose="02020603050405020304" pitchFamily="18" charset="0"/>
              </a:rPr>
              <a:t>maxSize</a:t>
            </a: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      return size;   </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endParaRPr lang="en-US" sz="1300" dirty="0">
              <a:solidFill>
                <a:srgbClr val="C00000"/>
              </a:solidFill>
              <a:latin typeface="Courier" pitchFamily="49" charset="0"/>
              <a:cs typeface="Times" panose="02020603050405020304" pitchFamily="18" charset="0"/>
            </a:endParaRP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185</a:t>
            </a:fld>
            <a:endParaRPr lang="en-US"/>
          </a:p>
        </p:txBody>
      </p:sp>
      <p:pic>
        <p:nvPicPr>
          <p:cNvPr id="6" name="Picture 5"/>
          <p:cNvPicPr>
            <a:picLocks noChangeAspect="1"/>
          </p:cNvPicPr>
          <p:nvPr/>
        </p:nvPicPr>
        <p:blipFill>
          <a:blip r:embed="rId2"/>
          <a:stretch>
            <a:fillRect/>
          </a:stretch>
        </p:blipFill>
        <p:spPr>
          <a:xfrm>
            <a:off x="152400" y="5102805"/>
            <a:ext cx="1447800" cy="1729795"/>
          </a:xfrm>
          <a:prstGeom prst="rect">
            <a:avLst/>
          </a:prstGeom>
        </p:spPr>
      </p:pic>
      <p:sp>
        <p:nvSpPr>
          <p:cNvPr id="7" name="TextBox 6"/>
          <p:cNvSpPr txBox="1"/>
          <p:nvPr/>
        </p:nvSpPr>
        <p:spPr>
          <a:xfrm>
            <a:off x="1905000" y="5448180"/>
            <a:ext cx="1192239" cy="307777"/>
          </a:xfrm>
          <a:prstGeom prst="rect">
            <a:avLst/>
          </a:prstGeom>
          <a:noFill/>
        </p:spPr>
        <p:txBody>
          <a:bodyPr wrap="square" rtlCol="0">
            <a:spAutoFit/>
          </a:bodyPr>
          <a:lstStyle/>
          <a:p>
            <a:r>
              <a:rPr lang="en-US" sz="1400" dirty="0">
                <a:latin typeface="Times" panose="02020603050405020304" pitchFamily="18" charset="0"/>
                <a:cs typeface="Times" panose="02020603050405020304" pitchFamily="18" charset="0"/>
              </a:rPr>
              <a:t>Q = (10, 20)</a:t>
            </a:r>
            <a:endParaRPr lang="en-US" sz="1400" dirty="0">
              <a:latin typeface="Courier"/>
              <a:cs typeface="Times" panose="02020603050405020304" pitchFamily="18" charset="0"/>
            </a:endParaRPr>
          </a:p>
        </p:txBody>
      </p:sp>
      <p:sp>
        <p:nvSpPr>
          <p:cNvPr id="8" name="TextBox 7"/>
          <p:cNvSpPr txBox="1"/>
          <p:nvPr/>
        </p:nvSpPr>
        <p:spPr>
          <a:xfrm>
            <a:off x="1905000" y="6048345"/>
            <a:ext cx="2514600" cy="307777"/>
          </a:xfrm>
          <a:prstGeom prst="rect">
            <a:avLst/>
          </a:prstGeom>
          <a:noFill/>
        </p:spPr>
        <p:txBody>
          <a:bodyPr wrap="square" rtlCol="0">
            <a:spAutoFit/>
          </a:bodyPr>
          <a:lstStyle/>
          <a:p>
            <a:r>
              <a:rPr lang="en-US" sz="1400" dirty="0">
                <a:latin typeface="Times" panose="02020603050405020304" pitchFamily="18" charset="0"/>
                <a:cs typeface="Times" panose="02020603050405020304" pitchFamily="18" charset="0"/>
              </a:rPr>
              <a:t>#elements = (4 – 2+ 0) % 4 = 2</a:t>
            </a:r>
            <a:endParaRPr lang="en-US" sz="1400" dirty="0">
              <a:latin typeface="Courier"/>
              <a:cs typeface="Times" panose="02020603050405020304" pitchFamily="18" charset="0"/>
            </a:endParaRPr>
          </a:p>
        </p:txBody>
      </p:sp>
      <p:pic>
        <p:nvPicPr>
          <p:cNvPr id="9" name="Picture 8"/>
          <p:cNvPicPr>
            <a:picLocks noChangeAspect="1"/>
          </p:cNvPicPr>
          <p:nvPr/>
        </p:nvPicPr>
        <p:blipFill>
          <a:blip r:embed="rId3"/>
          <a:stretch>
            <a:fillRect/>
          </a:stretch>
        </p:blipFill>
        <p:spPr>
          <a:xfrm>
            <a:off x="4953000" y="5029200"/>
            <a:ext cx="1529574" cy="1708137"/>
          </a:xfrm>
          <a:prstGeom prst="rect">
            <a:avLst/>
          </a:prstGeom>
        </p:spPr>
      </p:pic>
      <p:sp>
        <p:nvSpPr>
          <p:cNvPr id="10" name="TextBox 9"/>
          <p:cNvSpPr txBox="1"/>
          <p:nvPr/>
        </p:nvSpPr>
        <p:spPr>
          <a:xfrm>
            <a:off x="6553200" y="5295780"/>
            <a:ext cx="1600200" cy="307777"/>
          </a:xfrm>
          <a:prstGeom prst="rect">
            <a:avLst/>
          </a:prstGeom>
          <a:noFill/>
        </p:spPr>
        <p:txBody>
          <a:bodyPr wrap="square" rtlCol="0">
            <a:spAutoFit/>
          </a:bodyPr>
          <a:lstStyle/>
          <a:p>
            <a:r>
              <a:rPr lang="en-US" sz="1400" dirty="0">
                <a:latin typeface="Times" panose="02020603050405020304" pitchFamily="18" charset="0"/>
                <a:cs typeface="Times" panose="02020603050405020304" pitchFamily="18" charset="0"/>
              </a:rPr>
              <a:t>Q = (5, 10, 20)</a:t>
            </a:r>
            <a:endParaRPr lang="en-US" sz="1400" dirty="0">
              <a:latin typeface="Courier"/>
              <a:cs typeface="Times" panose="02020603050405020304" pitchFamily="18" charset="0"/>
            </a:endParaRPr>
          </a:p>
        </p:txBody>
      </p:sp>
      <p:sp>
        <p:nvSpPr>
          <p:cNvPr id="11" name="TextBox 10"/>
          <p:cNvSpPr txBox="1"/>
          <p:nvPr/>
        </p:nvSpPr>
        <p:spPr>
          <a:xfrm>
            <a:off x="6553200" y="5895945"/>
            <a:ext cx="2514600" cy="307777"/>
          </a:xfrm>
          <a:prstGeom prst="rect">
            <a:avLst/>
          </a:prstGeom>
          <a:noFill/>
        </p:spPr>
        <p:txBody>
          <a:bodyPr wrap="square" rtlCol="0">
            <a:spAutoFit/>
          </a:bodyPr>
          <a:lstStyle/>
          <a:p>
            <a:r>
              <a:rPr lang="en-US" sz="1400" dirty="0">
                <a:latin typeface="Times" panose="02020603050405020304" pitchFamily="18" charset="0"/>
                <a:cs typeface="Times" panose="02020603050405020304" pitchFamily="18" charset="0"/>
              </a:rPr>
              <a:t>#elements = (4 – 1+ 0) % 4 = 3</a:t>
            </a:r>
            <a:endParaRPr lang="en-US" sz="1400" dirty="0">
              <a:latin typeface="Courier"/>
              <a:cs typeface="Times" panose="02020603050405020304" pitchFamily="18" charset="0"/>
            </a:endParaRPr>
          </a:p>
        </p:txBody>
      </p:sp>
    </p:spTree>
    <p:extLst>
      <p:ext uri="{BB962C8B-B14F-4D97-AF65-F5344CB8AC3E}">
        <p14:creationId xmlns:p14="http://schemas.microsoft.com/office/powerpoint/2010/main" val="389580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067800" cy="5410200"/>
          </a:xfrm>
        </p:spPr>
        <p:txBody>
          <a:bodyPr/>
          <a:lstStyle/>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isEmpty(Q) //</a:t>
            </a:r>
            <a:r>
              <a:rPr lang="en-US" sz="1500" dirty="0">
                <a:latin typeface="Courier" pitchFamily="49" charset="0"/>
                <a:cs typeface="Times" panose="02020603050405020304" pitchFamily="18" charset="0"/>
              </a:rPr>
              <a:t> </a:t>
            </a:r>
            <a:r>
              <a:rPr lang="en-US" sz="1500" dirty="0">
                <a:latin typeface="Times" panose="02020603050405020304" pitchFamily="18" charset="0"/>
                <a:cs typeface="Times" panose="02020603050405020304" pitchFamily="18" charset="0"/>
              </a:rPr>
              <a:t>returns "true“ if queue Q is empty </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    if (rear == front) return true;</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    else return false;</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500" dirty="0" err="1">
                <a:solidFill>
                  <a:srgbClr val="C00000"/>
                </a:solidFill>
                <a:latin typeface="Courier" pitchFamily="49" charset="0"/>
                <a:cs typeface="Times" panose="02020603050405020304" pitchFamily="18" charset="0"/>
              </a:rPr>
              <a:t>isFull</a:t>
            </a:r>
            <a:r>
              <a:rPr lang="en-US" sz="1500" dirty="0">
                <a:solidFill>
                  <a:srgbClr val="C00000"/>
                </a:solidFill>
                <a:latin typeface="Courier" pitchFamily="49" charset="0"/>
                <a:cs typeface="Times" panose="02020603050405020304" pitchFamily="18" charset="0"/>
              </a:rPr>
              <a:t>(Q) </a:t>
            </a:r>
            <a:r>
              <a:rPr lang="en-US" sz="1500" dirty="0">
                <a:latin typeface="Times" panose="02020603050405020304" pitchFamily="18" charset="0"/>
                <a:cs typeface="Times" panose="02020603050405020304" pitchFamily="18" charset="0"/>
              </a:rPr>
              <a:t>/*returns "true“ if Q is full, indicates that we already use  the maximum memory for queue; otherwise returns “false” */</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    if ((rear + 1) % </a:t>
            </a:r>
            <a:r>
              <a:rPr lang="en-US" sz="1500" dirty="0" err="1">
                <a:solidFill>
                  <a:srgbClr val="C00000"/>
                </a:solidFill>
                <a:latin typeface="Courier" pitchFamily="49" charset="0"/>
                <a:cs typeface="Times" panose="02020603050405020304" pitchFamily="18" charset="0"/>
              </a:rPr>
              <a:t>maxSize</a:t>
            </a:r>
            <a:r>
              <a:rPr lang="en-US" sz="1500" dirty="0">
                <a:solidFill>
                  <a:srgbClr val="C00000"/>
                </a:solidFill>
                <a:latin typeface="Courier" pitchFamily="49" charset="0"/>
                <a:cs typeface="Times" panose="02020603050405020304" pitchFamily="18" charset="0"/>
              </a:rPr>
              <a:t> == front) return true;</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    else return false; </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500" dirty="0" err="1">
                <a:solidFill>
                  <a:srgbClr val="C00000"/>
                </a:solidFill>
                <a:latin typeface="Courier" pitchFamily="49" charset="0"/>
                <a:cs typeface="Times" panose="02020603050405020304" pitchFamily="18" charset="0"/>
              </a:rPr>
              <a:t>frontQ</a:t>
            </a:r>
            <a:r>
              <a:rPr lang="en-US" sz="1500" dirty="0">
                <a:solidFill>
                  <a:srgbClr val="C00000"/>
                </a:solidFill>
                <a:latin typeface="Courier" pitchFamily="49" charset="0"/>
                <a:cs typeface="Times" panose="02020603050405020304" pitchFamily="18" charset="0"/>
              </a:rPr>
              <a:t>(Q)</a:t>
            </a:r>
            <a:r>
              <a:rPr lang="en-US" sz="1500" dirty="0">
                <a:solidFill>
                  <a:srgbClr val="C00000"/>
                </a:solidFill>
                <a:latin typeface="Times" panose="02020603050405020304" pitchFamily="18" charset="0"/>
                <a:cs typeface="Times" panose="02020603050405020304" pitchFamily="18" charset="0"/>
              </a:rPr>
              <a:t>  </a:t>
            </a:r>
            <a:r>
              <a:rPr lang="en-US" sz="1500" dirty="0">
                <a:latin typeface="Times" panose="02020603050405020304" pitchFamily="18" charset="0"/>
                <a:cs typeface="Times" panose="02020603050405020304" pitchFamily="18" charset="0"/>
              </a:rPr>
              <a:t>//returns the item that is in front (head) of queue Q or returns error if queue Q is empty. </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    return Q[front + 1];</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endParaRPr lang="en-US" sz="1500" dirty="0">
              <a:latin typeface="Times" panose="02020603050405020304" pitchFamily="18" charset="0"/>
              <a:cs typeface="Times" panose="02020603050405020304" pitchFamily="18" charset="0"/>
            </a:endParaRP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186</a:t>
            </a:fld>
            <a:endParaRPr lang="en-US"/>
          </a:p>
        </p:txBody>
      </p:sp>
      <p:sp>
        <p:nvSpPr>
          <p:cNvPr id="6" name="Title 1"/>
          <p:cNvSpPr>
            <a:spLocks noGrp="1"/>
          </p:cNvSpPr>
          <p:nvPr>
            <p:ph type="title"/>
          </p:nvPr>
        </p:nvSpPr>
        <p:spPr>
          <a:xfrm>
            <a:off x="0" y="0"/>
            <a:ext cx="9144000" cy="838200"/>
          </a:xfrm>
        </p:spPr>
        <p:txBody>
          <a:bodyPr/>
          <a:lstStyle/>
          <a:p>
            <a:r>
              <a:rPr lang="en-US" altLang="en-US" sz="2000" dirty="0">
                <a:latin typeface="Times" panose="02020603050405020304" pitchFamily="18" charset="0"/>
                <a:cs typeface="Times" panose="02020603050405020304" pitchFamily="18" charset="0"/>
              </a:rPr>
              <a:t>Solution 2: Make </a:t>
            </a:r>
            <a:r>
              <a:rPr lang="en-US" altLang="en-US" sz="2000" i="1" dirty="0">
                <a:latin typeface="Times" panose="02020603050405020304" pitchFamily="18" charset="0"/>
                <a:cs typeface="Times" panose="02020603050405020304" pitchFamily="18" charset="0"/>
              </a:rPr>
              <a:t>front</a:t>
            </a:r>
            <a:r>
              <a:rPr lang="en-US" altLang="en-US" sz="2000" dirty="0">
                <a:latin typeface="Times" panose="02020603050405020304" pitchFamily="18" charset="0"/>
                <a:cs typeface="Times" panose="02020603050405020304" pitchFamily="18" charset="0"/>
              </a:rPr>
              <a:t> point to the element </a:t>
            </a:r>
            <a:r>
              <a:rPr lang="en-US" altLang="en-US" sz="2000" b="1" dirty="0">
                <a:latin typeface="Times" panose="02020603050405020304" pitchFamily="18" charset="0"/>
                <a:cs typeface="Times" panose="02020603050405020304" pitchFamily="18" charset="0"/>
              </a:rPr>
              <a:t>preceding</a:t>
            </a:r>
            <a:r>
              <a:rPr lang="en-US" altLang="en-US" sz="2000" dirty="0">
                <a:latin typeface="Times" panose="02020603050405020304" pitchFamily="18" charset="0"/>
                <a:cs typeface="Times" panose="02020603050405020304" pitchFamily="18" charset="0"/>
              </a:rPr>
              <a:t> the front element in the queue (one memory location will be wasted)</a:t>
            </a:r>
            <a:endParaRPr lang="en-US" sz="2000" dirty="0"/>
          </a:p>
        </p:txBody>
      </p:sp>
    </p:spTree>
    <p:extLst>
      <p:ext uri="{BB962C8B-B14F-4D97-AF65-F5344CB8AC3E}">
        <p14:creationId xmlns:p14="http://schemas.microsoft.com/office/powerpoint/2010/main" val="364351520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067800" cy="5410200"/>
          </a:xfrm>
        </p:spPr>
        <p:txBody>
          <a:bodyPr/>
          <a:lstStyle/>
          <a:p>
            <a:pPr marL="0" indent="0">
              <a:lnSpc>
                <a:spcPct val="120000"/>
              </a:lnSpc>
              <a:spcBef>
                <a:spcPts val="600"/>
              </a:spcBef>
              <a:buNone/>
            </a:pPr>
            <a:r>
              <a:rPr lang="en-US" sz="1300" dirty="0" err="1">
                <a:solidFill>
                  <a:srgbClr val="C00000"/>
                </a:solidFill>
                <a:latin typeface="Courier" pitchFamily="49" charset="0"/>
                <a:cs typeface="Times" panose="02020603050405020304" pitchFamily="18" charset="0"/>
              </a:rPr>
              <a:t>enqueue</a:t>
            </a:r>
            <a:r>
              <a:rPr lang="en-US" sz="1300" dirty="0">
                <a:solidFill>
                  <a:srgbClr val="C00000"/>
                </a:solidFill>
                <a:latin typeface="Courier" pitchFamily="49" charset="0"/>
                <a:cs typeface="Times" panose="02020603050405020304" pitchFamily="18" charset="0"/>
              </a:rPr>
              <a:t>(</a:t>
            </a:r>
            <a:r>
              <a:rPr lang="en-US" sz="1300" dirty="0" err="1">
                <a:solidFill>
                  <a:srgbClr val="C00000"/>
                </a:solidFill>
                <a:latin typeface="Courier" pitchFamily="49" charset="0"/>
                <a:cs typeface="Times" panose="02020603050405020304" pitchFamily="18" charset="0"/>
              </a:rPr>
              <a:t>Q,x</a:t>
            </a:r>
            <a:r>
              <a:rPr lang="en-US" sz="1300" dirty="0">
                <a:solidFill>
                  <a:srgbClr val="C00000"/>
                </a:solidFill>
                <a:latin typeface="Courier" pitchFamily="49" charset="0"/>
                <a:cs typeface="Times" panose="02020603050405020304" pitchFamily="18" charset="0"/>
              </a:rPr>
              <a:t>)</a:t>
            </a:r>
            <a:r>
              <a:rPr lang="en-US" sz="1300" dirty="0">
                <a:solidFill>
                  <a:srgbClr val="C00000"/>
                </a:solidFill>
                <a:latin typeface="Times" panose="02020603050405020304" pitchFamily="18" charset="0"/>
                <a:cs typeface="Times" panose="02020603050405020304" pitchFamily="18" charset="0"/>
              </a:rPr>
              <a:t>   </a:t>
            </a:r>
            <a:r>
              <a:rPr lang="en-US" sz="1300" dirty="0">
                <a:latin typeface="Times" panose="02020603050405020304" pitchFamily="18" charset="0"/>
                <a:cs typeface="Times" panose="02020603050405020304" pitchFamily="18" charset="0"/>
              </a:rPr>
              <a:t>/*inserts item  x into the back (rear) of queue Q. If the queue is full before making insertion, then give the notification about that*/</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if (</a:t>
            </a:r>
            <a:r>
              <a:rPr lang="en-US" sz="1400" dirty="0" err="1">
                <a:solidFill>
                  <a:srgbClr val="C00000"/>
                </a:solidFill>
                <a:latin typeface="Courier" pitchFamily="49" charset="0"/>
                <a:cs typeface="Times" panose="02020603050405020304" pitchFamily="18" charset="0"/>
              </a:rPr>
              <a:t>isFull</a:t>
            </a:r>
            <a:r>
              <a:rPr lang="en-US" sz="1400" dirty="0">
                <a:solidFill>
                  <a:srgbClr val="C00000"/>
                </a:solidFill>
                <a:latin typeface="Courier" pitchFamily="49" charset="0"/>
                <a:cs typeface="Times" panose="02020603050405020304" pitchFamily="18" charset="0"/>
              </a:rPr>
              <a:t>(Q)) ERROR(“Queue is FULL”);</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else</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  rear ++;</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if (rear == </a:t>
            </a:r>
            <a:r>
              <a:rPr lang="en-US" sz="1400" dirty="0" err="1">
                <a:solidFill>
                  <a:srgbClr val="C00000"/>
                </a:solidFill>
                <a:latin typeface="Courier" pitchFamily="49" charset="0"/>
                <a:cs typeface="Times" panose="02020603050405020304" pitchFamily="18" charset="0"/>
              </a:rPr>
              <a:t>maxSize</a:t>
            </a:r>
            <a:r>
              <a:rPr lang="en-US" sz="1400" dirty="0">
                <a:solidFill>
                  <a:srgbClr val="C00000"/>
                </a:solidFill>
                <a:latin typeface="Courier" pitchFamily="49" charset="0"/>
                <a:cs typeface="Times" panose="02020603050405020304" pitchFamily="18" charset="0"/>
              </a:rPr>
              <a:t>) rear = 0;</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Q[rear] = x;</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       </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enqueue(</a:t>
            </a:r>
            <a:r>
              <a:rPr lang="en-US" sz="1400" dirty="0" err="1">
                <a:solidFill>
                  <a:srgbClr val="C00000"/>
                </a:solidFill>
                <a:latin typeface="Courier" pitchFamily="49" charset="0"/>
                <a:cs typeface="Times" panose="02020603050405020304" pitchFamily="18" charset="0"/>
              </a:rPr>
              <a:t>Q,x</a:t>
            </a:r>
            <a:r>
              <a:rPr lang="en-US" sz="1400" dirty="0">
                <a:solidFill>
                  <a:srgbClr val="C00000"/>
                </a:solidFill>
                <a:latin typeface="Courier" pitchFamily="49" charset="0"/>
                <a:cs typeface="Times" panose="02020603050405020304" pitchFamily="18" charset="0"/>
              </a:rPr>
              <a:t>)</a:t>
            </a:r>
            <a:r>
              <a:rPr lang="en-US" sz="1400" dirty="0">
                <a:solidFill>
                  <a:srgbClr val="C00000"/>
                </a:solidFill>
                <a:latin typeface="Times" panose="02020603050405020304" pitchFamily="18" charset="0"/>
                <a:cs typeface="Times" panose="02020603050405020304" pitchFamily="18" charset="0"/>
              </a:rPr>
              <a:t> </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if (</a:t>
            </a:r>
            <a:r>
              <a:rPr lang="en-US" sz="1400" dirty="0" err="1">
                <a:solidFill>
                  <a:srgbClr val="C00000"/>
                </a:solidFill>
                <a:latin typeface="Courier" pitchFamily="49" charset="0"/>
                <a:cs typeface="Times" panose="02020603050405020304" pitchFamily="18" charset="0"/>
              </a:rPr>
              <a:t>isFull</a:t>
            </a:r>
            <a:r>
              <a:rPr lang="en-US" sz="1400" dirty="0">
                <a:solidFill>
                  <a:srgbClr val="C00000"/>
                </a:solidFill>
                <a:latin typeface="Courier" pitchFamily="49" charset="0"/>
                <a:cs typeface="Times" panose="02020603050405020304" pitchFamily="18" charset="0"/>
              </a:rPr>
              <a:t>(Q)) ERROR(“Queue is FULL”);</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else</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   rear = (rear + 1) % </a:t>
            </a:r>
            <a:r>
              <a:rPr lang="en-US" sz="1400" dirty="0" err="1">
                <a:solidFill>
                  <a:srgbClr val="C00000"/>
                </a:solidFill>
                <a:latin typeface="Courier" pitchFamily="49" charset="0"/>
                <a:cs typeface="Times" panose="02020603050405020304" pitchFamily="18" charset="0"/>
              </a:rPr>
              <a:t>maxSize</a:t>
            </a:r>
            <a:r>
              <a:rPr lang="en-US" sz="14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Q[rear] = x;       </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a:t>
            </a: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187</a:t>
            </a:fld>
            <a:endParaRPr lang="en-US"/>
          </a:p>
        </p:txBody>
      </p:sp>
      <p:sp>
        <p:nvSpPr>
          <p:cNvPr id="5" name="Title 1"/>
          <p:cNvSpPr>
            <a:spLocks noGrp="1"/>
          </p:cNvSpPr>
          <p:nvPr>
            <p:ph type="title"/>
          </p:nvPr>
        </p:nvSpPr>
        <p:spPr>
          <a:xfrm>
            <a:off x="0" y="0"/>
            <a:ext cx="9144000" cy="838200"/>
          </a:xfrm>
        </p:spPr>
        <p:txBody>
          <a:bodyPr/>
          <a:lstStyle/>
          <a:p>
            <a:r>
              <a:rPr lang="en-US" altLang="en-US" sz="2000" dirty="0">
                <a:latin typeface="Times" panose="02020603050405020304" pitchFamily="18" charset="0"/>
                <a:cs typeface="Times" panose="02020603050405020304" pitchFamily="18" charset="0"/>
              </a:rPr>
              <a:t>Solution 2: Make </a:t>
            </a:r>
            <a:r>
              <a:rPr lang="en-US" altLang="en-US" sz="2000" i="1" dirty="0">
                <a:latin typeface="Times" panose="02020603050405020304" pitchFamily="18" charset="0"/>
                <a:cs typeface="Times" panose="02020603050405020304" pitchFamily="18" charset="0"/>
              </a:rPr>
              <a:t>front</a:t>
            </a:r>
            <a:r>
              <a:rPr lang="en-US" altLang="en-US" sz="2000" dirty="0">
                <a:latin typeface="Times" panose="02020603050405020304" pitchFamily="18" charset="0"/>
                <a:cs typeface="Times" panose="02020603050405020304" pitchFamily="18" charset="0"/>
              </a:rPr>
              <a:t> point to the element </a:t>
            </a:r>
            <a:r>
              <a:rPr lang="en-US" altLang="en-US" sz="2000" b="1" dirty="0">
                <a:latin typeface="Times" panose="02020603050405020304" pitchFamily="18" charset="0"/>
                <a:cs typeface="Times" panose="02020603050405020304" pitchFamily="18" charset="0"/>
              </a:rPr>
              <a:t>preceding</a:t>
            </a:r>
            <a:r>
              <a:rPr lang="en-US" altLang="en-US" sz="2000" dirty="0">
                <a:latin typeface="Times" panose="02020603050405020304" pitchFamily="18" charset="0"/>
                <a:cs typeface="Times" panose="02020603050405020304" pitchFamily="18" charset="0"/>
              </a:rPr>
              <a:t> the front element in the queue (one memory location will be wasted)</a:t>
            </a:r>
            <a:endParaRPr lang="en-US" sz="2000" dirty="0"/>
          </a:p>
        </p:txBody>
      </p:sp>
    </p:spTree>
    <p:extLst>
      <p:ext uri="{BB962C8B-B14F-4D97-AF65-F5344CB8AC3E}">
        <p14:creationId xmlns:p14="http://schemas.microsoft.com/office/powerpoint/2010/main" val="196809467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067800" cy="4572000"/>
          </a:xfrm>
        </p:spPr>
        <p:txBody>
          <a:bodyPr/>
          <a:lstStyle/>
          <a:p>
            <a:pPr marL="0" indent="0">
              <a:lnSpc>
                <a:spcPct val="120000"/>
              </a:lnSpc>
              <a:spcBef>
                <a:spcPts val="600"/>
              </a:spcBef>
              <a:buNone/>
            </a:pPr>
            <a:r>
              <a:rPr lang="en-US" sz="1200" dirty="0" err="1">
                <a:solidFill>
                  <a:srgbClr val="C00000"/>
                </a:solidFill>
                <a:latin typeface="Courier" pitchFamily="49" charset="0"/>
                <a:cs typeface="Times" panose="02020603050405020304" pitchFamily="18" charset="0"/>
              </a:rPr>
              <a:t>dequeue</a:t>
            </a:r>
            <a:r>
              <a:rPr lang="en-US" sz="1200" dirty="0">
                <a:solidFill>
                  <a:srgbClr val="C00000"/>
                </a:solidFill>
                <a:latin typeface="Courier" pitchFamily="49" charset="0"/>
                <a:cs typeface="Times" panose="02020603050405020304" pitchFamily="18" charset="0"/>
              </a:rPr>
              <a:t>(Q) </a:t>
            </a:r>
            <a:r>
              <a:rPr lang="en-US" sz="1200" dirty="0">
                <a:latin typeface="Times" panose="02020603050405020304" pitchFamily="18" charset="0"/>
                <a:cs typeface="Times" panose="02020603050405020304" pitchFamily="18" charset="0"/>
              </a:rPr>
              <a:t> /*deletes the element at the front (head) of the queue Q, then returns x which is the data of this element. If the queue Q is empty before </a:t>
            </a:r>
            <a:r>
              <a:rPr lang="en-US" sz="1200" dirty="0" err="1">
                <a:latin typeface="Times" panose="02020603050405020304" pitchFamily="18" charset="0"/>
                <a:cs typeface="Times" panose="02020603050405020304" pitchFamily="18" charset="0"/>
              </a:rPr>
              <a:t>dequeue</a:t>
            </a:r>
            <a:r>
              <a:rPr lang="en-US" sz="1200" dirty="0">
                <a:latin typeface="Times" panose="02020603050405020304" pitchFamily="18" charset="0"/>
                <a:cs typeface="Times" panose="02020603050405020304" pitchFamily="18" charset="0"/>
              </a:rPr>
              <a:t>, then give the error notification*/</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if (isEmpty(Q)) ERROR(“Queue is EMPTY”);</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else</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    front = (front + 1);</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if (front == </a:t>
            </a:r>
            <a:r>
              <a:rPr lang="en-US" sz="1200" dirty="0" err="1">
                <a:solidFill>
                  <a:srgbClr val="C00000"/>
                </a:solidFill>
                <a:latin typeface="Courier" pitchFamily="49" charset="0"/>
                <a:cs typeface="Times" panose="02020603050405020304" pitchFamily="18" charset="0"/>
              </a:rPr>
              <a:t>maxSize</a:t>
            </a:r>
            <a:r>
              <a:rPr lang="en-US" sz="1200" dirty="0">
                <a:solidFill>
                  <a:srgbClr val="C00000"/>
                </a:solidFill>
                <a:latin typeface="Courier" pitchFamily="49" charset="0"/>
                <a:cs typeface="Times" panose="02020603050405020304" pitchFamily="18" charset="0"/>
              </a:rPr>
              <a:t>) front = 0;</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return Q[front];</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       </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dequeue(Q)</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if (isEmpty(Q)) ERROR(“Queue is EMPTY”);</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else</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   front = (front + 1) % </a:t>
            </a:r>
            <a:r>
              <a:rPr lang="en-US" sz="1200" dirty="0" err="1">
                <a:solidFill>
                  <a:srgbClr val="C00000"/>
                </a:solidFill>
                <a:latin typeface="Courier" pitchFamily="49" charset="0"/>
                <a:cs typeface="Times" panose="02020603050405020304" pitchFamily="18" charset="0"/>
              </a:rPr>
              <a:t>maxSize</a:t>
            </a:r>
            <a:r>
              <a:rPr lang="en-US" sz="12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return Q[front];       </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endParaRPr lang="en-US" sz="1200" dirty="0">
              <a:latin typeface="Times" panose="02020603050405020304" pitchFamily="18" charset="0"/>
              <a:cs typeface="Times" panose="02020603050405020304" pitchFamily="18" charset="0"/>
            </a:endParaRP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188</a:t>
            </a:fld>
            <a:endParaRPr lang="en-US"/>
          </a:p>
        </p:txBody>
      </p:sp>
      <p:sp>
        <p:nvSpPr>
          <p:cNvPr id="5" name="Title 1"/>
          <p:cNvSpPr>
            <a:spLocks noGrp="1"/>
          </p:cNvSpPr>
          <p:nvPr>
            <p:ph type="title"/>
          </p:nvPr>
        </p:nvSpPr>
        <p:spPr>
          <a:xfrm>
            <a:off x="0" y="0"/>
            <a:ext cx="9144000" cy="838200"/>
          </a:xfrm>
        </p:spPr>
        <p:txBody>
          <a:bodyPr/>
          <a:lstStyle/>
          <a:p>
            <a:r>
              <a:rPr lang="en-US" altLang="en-US" sz="2000" dirty="0">
                <a:latin typeface="Times" panose="02020603050405020304" pitchFamily="18" charset="0"/>
                <a:cs typeface="Times" panose="02020603050405020304" pitchFamily="18" charset="0"/>
              </a:rPr>
              <a:t>Solution 2: Make </a:t>
            </a:r>
            <a:r>
              <a:rPr lang="en-US" altLang="en-US" sz="2000" i="1" dirty="0">
                <a:latin typeface="Times" panose="02020603050405020304" pitchFamily="18" charset="0"/>
                <a:cs typeface="Times" panose="02020603050405020304" pitchFamily="18" charset="0"/>
              </a:rPr>
              <a:t>front</a:t>
            </a:r>
            <a:r>
              <a:rPr lang="en-US" altLang="en-US" sz="2000" dirty="0">
                <a:latin typeface="Times" panose="02020603050405020304" pitchFamily="18" charset="0"/>
                <a:cs typeface="Times" panose="02020603050405020304" pitchFamily="18" charset="0"/>
              </a:rPr>
              <a:t> point to the element </a:t>
            </a:r>
            <a:r>
              <a:rPr lang="en-US" altLang="en-US" sz="2000" b="1" dirty="0">
                <a:latin typeface="Times" panose="02020603050405020304" pitchFamily="18" charset="0"/>
                <a:cs typeface="Times" panose="02020603050405020304" pitchFamily="18" charset="0"/>
              </a:rPr>
              <a:t>preceding</a:t>
            </a:r>
            <a:r>
              <a:rPr lang="en-US" altLang="en-US" sz="2000" dirty="0">
                <a:latin typeface="Times" panose="02020603050405020304" pitchFamily="18" charset="0"/>
                <a:cs typeface="Times" panose="02020603050405020304" pitchFamily="18" charset="0"/>
              </a:rPr>
              <a:t> the front element in the queue (one memory location will be wasted)</a:t>
            </a:r>
            <a:endParaRPr lang="en-US" sz="2000" dirty="0"/>
          </a:p>
        </p:txBody>
      </p:sp>
      <p:pic>
        <p:nvPicPr>
          <p:cNvPr id="6" name="Picture 5"/>
          <p:cNvPicPr>
            <a:picLocks noChangeAspect="1"/>
          </p:cNvPicPr>
          <p:nvPr/>
        </p:nvPicPr>
        <p:blipFill>
          <a:blip r:embed="rId2"/>
          <a:stretch>
            <a:fillRect/>
          </a:stretch>
        </p:blipFill>
        <p:spPr>
          <a:xfrm>
            <a:off x="6553200" y="5410200"/>
            <a:ext cx="1297319" cy="1349631"/>
          </a:xfrm>
          <a:prstGeom prst="rect">
            <a:avLst/>
          </a:prstGeom>
        </p:spPr>
      </p:pic>
      <p:sp>
        <p:nvSpPr>
          <p:cNvPr id="7" name="TextBox 6"/>
          <p:cNvSpPr txBox="1"/>
          <p:nvPr/>
        </p:nvSpPr>
        <p:spPr>
          <a:xfrm>
            <a:off x="2667000" y="5788398"/>
            <a:ext cx="1447799"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 (Q)</a:t>
            </a:r>
          </a:p>
        </p:txBody>
      </p:sp>
      <p:pic>
        <p:nvPicPr>
          <p:cNvPr id="8" name="Picture 7"/>
          <p:cNvPicPr>
            <a:picLocks noChangeAspect="1"/>
          </p:cNvPicPr>
          <p:nvPr/>
        </p:nvPicPr>
        <p:blipFill>
          <a:blip r:embed="rId3"/>
          <a:stretch>
            <a:fillRect/>
          </a:stretch>
        </p:blipFill>
        <p:spPr>
          <a:xfrm>
            <a:off x="1147664" y="5452137"/>
            <a:ext cx="1167538" cy="1349631"/>
          </a:xfrm>
          <a:prstGeom prst="rect">
            <a:avLst/>
          </a:prstGeom>
        </p:spPr>
      </p:pic>
      <p:sp>
        <p:nvSpPr>
          <p:cNvPr id="2" name="Right Arrow 1"/>
          <p:cNvSpPr/>
          <p:nvPr/>
        </p:nvSpPr>
        <p:spPr>
          <a:xfrm>
            <a:off x="2590799" y="6126952"/>
            <a:ext cx="1600200" cy="1524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308367" y="5461769"/>
            <a:ext cx="2309068" cy="1246495"/>
          </a:xfrm>
          <a:prstGeom prst="rect">
            <a:avLst/>
          </a:prstGeom>
        </p:spPr>
        <p:txBody>
          <a:bodyPr wrap="square">
            <a:spAutoFit/>
          </a:bodyPr>
          <a:lstStyle/>
          <a:p>
            <a:r>
              <a:rPr lang="en-US" sz="1500" dirty="0">
                <a:latin typeface="Times" panose="02020603050405020304" pitchFamily="18" charset="0"/>
                <a:cs typeface="Times" panose="02020603050405020304" pitchFamily="18" charset="0"/>
              </a:rPr>
              <a:t>front = front + 1;</a:t>
            </a:r>
          </a:p>
          <a:p>
            <a:r>
              <a:rPr lang="en-US" sz="1500" dirty="0">
                <a:latin typeface="Times" panose="02020603050405020304" pitchFamily="18" charset="0"/>
                <a:cs typeface="Times" panose="02020603050405020304" pitchFamily="18" charset="0"/>
              </a:rPr>
              <a:t>=&gt;front = 4 = </a:t>
            </a:r>
            <a:r>
              <a:rPr lang="en-US" sz="1500" dirty="0" err="1">
                <a:latin typeface="Times" panose="02020603050405020304" pitchFamily="18" charset="0"/>
                <a:cs typeface="Times" panose="02020603050405020304" pitchFamily="18" charset="0"/>
              </a:rPr>
              <a:t>maxSize</a:t>
            </a:r>
            <a:endParaRPr lang="en-US" sz="1500" dirty="0">
              <a:latin typeface="Times" panose="02020603050405020304" pitchFamily="18" charset="0"/>
              <a:cs typeface="Times" panose="02020603050405020304" pitchFamily="18" charset="0"/>
            </a:endParaRPr>
          </a:p>
          <a:p>
            <a:r>
              <a:rPr lang="en-US" sz="1500" dirty="0">
                <a:latin typeface="Times" panose="02020603050405020304" pitchFamily="18" charset="0"/>
                <a:cs typeface="Times" panose="02020603050405020304" pitchFamily="18" charset="0"/>
              </a:rPr>
              <a:t>=&gt; wrap around: front =0 </a:t>
            </a:r>
          </a:p>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 Q[front]</a:t>
            </a:r>
          </a:p>
          <a:p>
            <a:r>
              <a:rPr lang="en-US" sz="1500" dirty="0">
                <a:latin typeface="Times" panose="02020603050405020304" pitchFamily="18" charset="0"/>
                <a:cs typeface="Times" panose="02020603050405020304" pitchFamily="18" charset="0"/>
              </a:rPr>
              <a:t>Q empty</a:t>
            </a:r>
            <a:endParaRPr lang="en-US" sz="1500" dirty="0">
              <a:latin typeface="Courier"/>
              <a:cs typeface="Times" panose="02020603050405020304" pitchFamily="18" charset="0"/>
            </a:endParaRPr>
          </a:p>
        </p:txBody>
      </p:sp>
    </p:spTree>
    <p:extLst>
      <p:ext uri="{BB962C8B-B14F-4D97-AF65-F5344CB8AC3E}">
        <p14:creationId xmlns:p14="http://schemas.microsoft.com/office/powerpoint/2010/main" val="105339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1+#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1+#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P spid="9"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4287" y="0"/>
            <a:ext cx="9158287" cy="838200"/>
          </a:xfrm>
        </p:spPr>
        <p:txBody>
          <a:bodyPr/>
          <a:lstStyle/>
          <a:p>
            <a:r>
              <a:rPr lang="en-US" altLang="en-US" dirty="0"/>
              <a:t>Implementing a Queue: using Array</a:t>
            </a:r>
          </a:p>
        </p:txBody>
      </p:sp>
      <p:sp>
        <p:nvSpPr>
          <p:cNvPr id="27652" name="Rectangle 3"/>
          <p:cNvSpPr>
            <a:spLocks noGrp="1" noChangeArrowheads="1"/>
          </p:cNvSpPr>
          <p:nvPr>
            <p:ph type="body" idx="1"/>
          </p:nvPr>
        </p:nvSpPr>
        <p:spPr>
          <a:xfrm>
            <a:off x="-14288" y="829733"/>
            <a:ext cx="9158287" cy="1283447"/>
          </a:xfrm>
        </p:spPr>
        <p:txBody>
          <a:bodyPr/>
          <a:lstStyle/>
          <a:p>
            <a:r>
              <a:rPr lang="en-US" altLang="en-US" sz="1800" dirty="0">
                <a:latin typeface="Times" panose="02020603050405020304" pitchFamily="18" charset="0"/>
                <a:cs typeface="Times" panose="02020603050405020304" pitchFamily="18" charset="0"/>
              </a:rPr>
              <a:t>Circular queue [“wrap around”]</a:t>
            </a:r>
          </a:p>
          <a:p>
            <a:pPr marL="0" indent="0">
              <a:buNone/>
            </a:pPr>
            <a:r>
              <a:rPr lang="en-US" altLang="en-US" sz="1800" dirty="0">
                <a:solidFill>
                  <a:schemeClr val="bg1">
                    <a:lumMod val="50000"/>
                  </a:schemeClr>
                </a:solidFill>
                <a:latin typeface="Times" panose="02020603050405020304" pitchFamily="18" charset="0"/>
                <a:cs typeface="Times" panose="02020603050405020304" pitchFamily="18" charset="0"/>
              </a:rPr>
              <a:t>Solution 2: Make </a:t>
            </a:r>
            <a:r>
              <a:rPr lang="en-US" altLang="en-US" sz="1800" i="1" dirty="0">
                <a:solidFill>
                  <a:schemeClr val="bg1">
                    <a:lumMod val="50000"/>
                  </a:schemeClr>
                </a:solidFill>
                <a:latin typeface="Times" panose="02020603050405020304" pitchFamily="18" charset="0"/>
                <a:cs typeface="Times" panose="02020603050405020304" pitchFamily="18" charset="0"/>
              </a:rPr>
              <a:t>front</a:t>
            </a:r>
            <a:r>
              <a:rPr lang="en-US" altLang="en-US" sz="1800" dirty="0">
                <a:solidFill>
                  <a:schemeClr val="bg1">
                    <a:lumMod val="50000"/>
                  </a:schemeClr>
                </a:solidFill>
                <a:latin typeface="Times" panose="02020603050405020304" pitchFamily="18" charset="0"/>
                <a:cs typeface="Times" panose="02020603050405020304" pitchFamily="18" charset="0"/>
              </a:rPr>
              <a:t> point to the element </a:t>
            </a:r>
            <a:r>
              <a:rPr lang="en-US" altLang="en-US" sz="1800" b="1" dirty="0">
                <a:solidFill>
                  <a:schemeClr val="bg1">
                    <a:lumMod val="50000"/>
                  </a:schemeClr>
                </a:solidFill>
                <a:latin typeface="Times" panose="02020603050405020304" pitchFamily="18" charset="0"/>
                <a:cs typeface="Times" panose="02020603050405020304" pitchFamily="18" charset="0"/>
              </a:rPr>
              <a:t>preceding</a:t>
            </a:r>
            <a:r>
              <a:rPr lang="en-US" altLang="en-US" sz="1800" dirty="0">
                <a:solidFill>
                  <a:schemeClr val="bg1">
                    <a:lumMod val="50000"/>
                  </a:schemeClr>
                </a:solidFill>
                <a:latin typeface="Times" panose="02020603050405020304" pitchFamily="18" charset="0"/>
                <a:cs typeface="Times" panose="02020603050405020304" pitchFamily="18" charset="0"/>
              </a:rPr>
              <a:t> the front element in the queue (one memory location will be wasted).</a:t>
            </a:r>
          </a:p>
          <a:p>
            <a:pPr marL="0" indent="0">
              <a:buNone/>
            </a:pPr>
            <a:r>
              <a:rPr lang="en-US" altLang="en-US" sz="1800" dirty="0">
                <a:solidFill>
                  <a:srgbClr val="FF0000"/>
                </a:solidFill>
                <a:latin typeface="Times" panose="02020603050405020304" pitchFamily="18" charset="0"/>
                <a:cs typeface="Times" panose="02020603050405020304" pitchFamily="18" charset="0"/>
              </a:rPr>
              <a:t>Solution 3: Make rear point to the element </a:t>
            </a:r>
            <a:r>
              <a:rPr lang="en-US" altLang="en-US" sz="1800" b="1" dirty="0">
                <a:solidFill>
                  <a:srgbClr val="FF0000"/>
                </a:solidFill>
                <a:latin typeface="Times" panose="02020603050405020304" pitchFamily="18" charset="0"/>
                <a:cs typeface="Times" panose="02020603050405020304" pitchFamily="18" charset="0"/>
              </a:rPr>
              <a:t>posterior</a:t>
            </a:r>
            <a:r>
              <a:rPr lang="en-US" altLang="en-US" sz="1800" dirty="0">
                <a:solidFill>
                  <a:srgbClr val="FF0000"/>
                </a:solidFill>
                <a:latin typeface="Times" panose="02020603050405020304" pitchFamily="18" charset="0"/>
                <a:cs typeface="Times" panose="02020603050405020304" pitchFamily="18" charset="0"/>
              </a:rPr>
              <a:t> the rear element in the queue (one memory location will be wasted).</a:t>
            </a:r>
          </a:p>
          <a:p>
            <a:pPr marL="0" indent="0">
              <a:buNone/>
            </a:pPr>
            <a:r>
              <a:rPr lang="en-US" altLang="en-US" sz="1800" dirty="0">
                <a:solidFill>
                  <a:schemeClr val="bg1"/>
                </a:solidFill>
                <a:cs typeface="Times New Roman" panose="02020603050405020304" pitchFamily="18" charset="0"/>
              </a:rPr>
              <a:t>Make </a:t>
            </a:r>
            <a:r>
              <a:rPr lang="en-US" altLang="en-US" sz="1800" i="1" dirty="0">
                <a:solidFill>
                  <a:schemeClr val="bg1"/>
                </a:solidFill>
                <a:cs typeface="Times New Roman" panose="02020603050405020304" pitchFamily="18" charset="0"/>
              </a:rPr>
              <a:t>front</a:t>
            </a:r>
            <a:r>
              <a:rPr lang="en-US" altLang="en-US" sz="1800" dirty="0">
                <a:solidFill>
                  <a:schemeClr val="bg1"/>
                </a:solidFill>
                <a:cs typeface="Times New Roman" panose="02020603050405020304" pitchFamily="18" charset="0"/>
              </a:rPr>
              <a:t> point to the element </a:t>
            </a:r>
            <a:r>
              <a:rPr lang="en-US" altLang="en-US" sz="1800" b="1" dirty="0">
                <a:solidFill>
                  <a:schemeClr val="bg1"/>
                </a:solidFill>
                <a:cs typeface="Times New Roman" panose="02020603050405020304" pitchFamily="18" charset="0"/>
              </a:rPr>
              <a:t>preceding</a:t>
            </a:r>
            <a:r>
              <a:rPr lang="en-US" altLang="en-US" sz="1800" dirty="0">
                <a:solidFill>
                  <a:schemeClr val="bg1"/>
                </a:solidFill>
                <a:cs typeface="Times New Roman" panose="02020603050405020304" pitchFamily="18" charset="0"/>
              </a:rPr>
              <a:t> the front element in the queue (one memory location will be wasted).</a:t>
            </a:r>
            <a:endParaRPr lang="en-US" altLang="en-US" sz="1800" dirty="0">
              <a:cs typeface="Times New Roman" panose="02020603050405020304" pitchFamily="18" charset="0"/>
            </a:endParaRPr>
          </a:p>
          <a:p>
            <a:pPr marL="0" indent="0">
              <a:buNone/>
            </a:pPr>
            <a:endParaRPr lang="en-US" altLang="en-US" sz="1800" dirty="0">
              <a:latin typeface="Times" panose="02020603050405020304" pitchFamily="18" charset="0"/>
              <a:cs typeface="Times" panose="02020603050405020304" pitchFamily="18" charset="0"/>
            </a:endParaRPr>
          </a:p>
          <a:p>
            <a:pPr marL="0" indent="0">
              <a:buNone/>
            </a:pPr>
            <a:r>
              <a:rPr lang="en-US" altLang="en-US" sz="1800" dirty="0">
                <a:latin typeface="Times" panose="02020603050405020304" pitchFamily="18" charset="0"/>
                <a:cs typeface="Times" panose="02020603050405020304" pitchFamily="18" charset="0"/>
              </a:rPr>
              <a:t>                                   </a:t>
            </a:r>
          </a:p>
        </p:txBody>
      </p:sp>
    </p:spTree>
    <p:extLst>
      <p:ext uri="{BB962C8B-B14F-4D97-AF65-F5344CB8AC3E}">
        <p14:creationId xmlns:p14="http://schemas.microsoft.com/office/powerpoint/2010/main" val="233888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52">
                                            <p:txEl>
                                              <p:pRg st="2" end="2"/>
                                            </p:txEl>
                                          </p:spTgt>
                                        </p:tgtEl>
                                        <p:attrNameLst>
                                          <p:attrName>style.visibility</p:attrName>
                                        </p:attrNameLst>
                                      </p:cBhvr>
                                      <p:to>
                                        <p:strVal val="visible"/>
                                      </p:to>
                                    </p:set>
                                    <p:anim calcmode="lin" valueType="num">
                                      <p:cBhvr additive="base">
                                        <p:cTn id="7" dur="500" fill="hold"/>
                                        <p:tgtEl>
                                          <p:spTgt spid="2765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altLang="en-US" sz="2700" dirty="0"/>
              <a:t>Declaration example: fixed length array</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19</a:t>
            </a:fld>
            <a:endParaRPr lang="en-US"/>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1540231"/>
            <a:ext cx="5867400" cy="405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pic>
    </p:spTree>
    <p:extLst>
      <p:ext uri="{BB962C8B-B14F-4D97-AF65-F5344CB8AC3E}">
        <p14:creationId xmlns:p14="http://schemas.microsoft.com/office/powerpoint/2010/main" val="393860343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4287" y="0"/>
            <a:ext cx="9158287" cy="838200"/>
          </a:xfrm>
        </p:spPr>
        <p:txBody>
          <a:bodyPr/>
          <a:lstStyle/>
          <a:p>
            <a:r>
              <a:rPr lang="en-US" altLang="en-US" dirty="0"/>
              <a:t>Example 5: illustration for solution 3</a:t>
            </a:r>
          </a:p>
        </p:txBody>
      </p:sp>
      <p:sp>
        <p:nvSpPr>
          <p:cNvPr id="27652" name="Rectangle 3"/>
          <p:cNvSpPr>
            <a:spLocks noGrp="1" noChangeArrowheads="1"/>
          </p:cNvSpPr>
          <p:nvPr>
            <p:ph type="body" idx="1"/>
          </p:nvPr>
        </p:nvSpPr>
        <p:spPr>
          <a:xfrm>
            <a:off x="1350986" y="832048"/>
            <a:ext cx="1849414" cy="907708"/>
          </a:xfrm>
        </p:spPr>
        <p:txBody>
          <a:bodyPr/>
          <a:lstStyle/>
          <a:p>
            <a:pPr marL="0" indent="0">
              <a:buNone/>
            </a:pPr>
            <a:r>
              <a:rPr lang="en-US" altLang="en-US" sz="1500" dirty="0">
                <a:latin typeface="Times" panose="02020603050405020304" pitchFamily="18" charset="0"/>
                <a:cs typeface="Times" panose="02020603050405020304" pitchFamily="18" charset="0"/>
              </a:rPr>
              <a:t>Solution 3: Make </a:t>
            </a:r>
            <a:r>
              <a:rPr lang="en-US" altLang="en-US" sz="1500" i="1" dirty="0">
                <a:latin typeface="Times" panose="02020603050405020304" pitchFamily="18" charset="0"/>
                <a:cs typeface="Times" panose="02020603050405020304" pitchFamily="18" charset="0"/>
              </a:rPr>
              <a:t>rear</a:t>
            </a:r>
            <a:r>
              <a:rPr lang="en-US" altLang="en-US" sz="1500" dirty="0">
                <a:latin typeface="Times" panose="02020603050405020304" pitchFamily="18" charset="0"/>
                <a:cs typeface="Times" panose="02020603050405020304" pitchFamily="18" charset="0"/>
              </a:rPr>
              <a:t> point to the element </a:t>
            </a:r>
            <a:r>
              <a:rPr lang="en-US" altLang="en-US" sz="1500" b="1" dirty="0">
                <a:latin typeface="Times" panose="02020603050405020304" pitchFamily="18" charset="0"/>
                <a:cs typeface="Times" panose="02020603050405020304" pitchFamily="18" charset="0"/>
              </a:rPr>
              <a:t>posterior</a:t>
            </a:r>
            <a:r>
              <a:rPr lang="en-US" altLang="en-US" sz="1500" dirty="0">
                <a:latin typeface="Times" panose="02020603050405020304" pitchFamily="18" charset="0"/>
                <a:cs typeface="Times" panose="02020603050405020304" pitchFamily="18" charset="0"/>
              </a:rPr>
              <a:t> of the rear element in the queue (one memory location will be wasted).</a:t>
            </a:r>
          </a:p>
          <a:p>
            <a:pPr marL="0" indent="0">
              <a:buNone/>
            </a:pPr>
            <a:r>
              <a:rPr lang="en-US" altLang="en-US" sz="1500" dirty="0">
                <a:solidFill>
                  <a:schemeClr val="bg1"/>
                </a:solidFill>
                <a:cs typeface="Times New Roman" panose="02020603050405020304" pitchFamily="18" charset="0"/>
              </a:rPr>
              <a:t>Make </a:t>
            </a:r>
            <a:r>
              <a:rPr lang="en-US" altLang="en-US" sz="1500" i="1" dirty="0">
                <a:solidFill>
                  <a:schemeClr val="bg1"/>
                </a:solidFill>
                <a:cs typeface="Times New Roman" panose="02020603050405020304" pitchFamily="18" charset="0"/>
              </a:rPr>
              <a:t>front</a:t>
            </a:r>
            <a:r>
              <a:rPr lang="en-US" altLang="en-US" sz="1500" dirty="0">
                <a:solidFill>
                  <a:schemeClr val="bg1"/>
                </a:solidFill>
                <a:cs typeface="Times New Roman" panose="02020603050405020304" pitchFamily="18" charset="0"/>
              </a:rPr>
              <a:t> point to the element </a:t>
            </a:r>
            <a:r>
              <a:rPr lang="en-US" altLang="en-US" sz="1500" b="1" dirty="0">
                <a:solidFill>
                  <a:schemeClr val="bg1"/>
                </a:solidFill>
                <a:cs typeface="Times New Roman" panose="02020603050405020304" pitchFamily="18" charset="0"/>
              </a:rPr>
              <a:t>preceding</a:t>
            </a:r>
            <a:r>
              <a:rPr lang="en-US" altLang="en-US" sz="1500" dirty="0">
                <a:solidFill>
                  <a:schemeClr val="bg1"/>
                </a:solidFill>
                <a:cs typeface="Times New Roman" panose="02020603050405020304" pitchFamily="18" charset="0"/>
              </a:rPr>
              <a:t> the front element in the queue (one memory location will be wasted).</a:t>
            </a:r>
            <a:endParaRPr lang="en-US" altLang="en-US" sz="1500" dirty="0">
              <a:cs typeface="Times New Roman" panose="02020603050405020304" pitchFamily="18" charset="0"/>
            </a:endParaRPr>
          </a:p>
          <a:p>
            <a:pPr marL="0" indent="0">
              <a:buNone/>
            </a:pPr>
            <a:endParaRPr lang="en-US" altLang="en-US" sz="1500" dirty="0">
              <a:latin typeface="Times" panose="02020603050405020304" pitchFamily="18" charset="0"/>
              <a:cs typeface="Times" panose="02020603050405020304" pitchFamily="18" charset="0"/>
            </a:endParaRPr>
          </a:p>
          <a:p>
            <a:pPr marL="0" indent="0">
              <a:buNone/>
            </a:pPr>
            <a:r>
              <a:rPr lang="en-US" altLang="en-US" sz="1500" dirty="0">
                <a:latin typeface="Times" panose="02020603050405020304" pitchFamily="18" charset="0"/>
                <a:cs typeface="Times" panose="02020603050405020304" pitchFamily="18" charset="0"/>
              </a:rPr>
              <a:t>                                   </a:t>
            </a:r>
          </a:p>
        </p:txBody>
      </p:sp>
      <p:pic>
        <p:nvPicPr>
          <p:cNvPr id="4" name="Picture 3"/>
          <p:cNvPicPr>
            <a:picLocks noChangeAspect="1"/>
          </p:cNvPicPr>
          <p:nvPr/>
        </p:nvPicPr>
        <p:blipFill>
          <a:blip r:embed="rId3"/>
          <a:stretch>
            <a:fillRect/>
          </a:stretch>
        </p:blipFill>
        <p:spPr>
          <a:xfrm>
            <a:off x="55586" y="1130686"/>
            <a:ext cx="1223802" cy="1676400"/>
          </a:xfrm>
          <a:prstGeom prst="rect">
            <a:avLst/>
          </a:prstGeom>
        </p:spPr>
      </p:pic>
      <p:sp>
        <p:nvSpPr>
          <p:cNvPr id="7" name="Right Arrow 6"/>
          <p:cNvSpPr/>
          <p:nvPr/>
        </p:nvSpPr>
        <p:spPr>
          <a:xfrm>
            <a:off x="1374879" y="2462532"/>
            <a:ext cx="1901722" cy="19831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276601" y="2820860"/>
            <a:ext cx="2424302" cy="323165"/>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Q = (10, 20)</a:t>
            </a:r>
          </a:p>
        </p:txBody>
      </p:sp>
      <p:sp>
        <p:nvSpPr>
          <p:cNvPr id="11" name="TextBox 10"/>
          <p:cNvSpPr txBox="1"/>
          <p:nvPr/>
        </p:nvSpPr>
        <p:spPr>
          <a:xfrm>
            <a:off x="4800600" y="757771"/>
            <a:ext cx="2424302"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30)</a:t>
            </a:r>
          </a:p>
        </p:txBody>
      </p:sp>
      <p:sp>
        <p:nvSpPr>
          <p:cNvPr id="12" name="TextBox 11"/>
          <p:cNvSpPr txBox="1"/>
          <p:nvPr/>
        </p:nvSpPr>
        <p:spPr>
          <a:xfrm>
            <a:off x="4800600" y="2798802"/>
            <a:ext cx="2055207" cy="553998"/>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Q[rear] = 30; rear++; </a:t>
            </a:r>
          </a:p>
          <a:p>
            <a:r>
              <a:rPr lang="en-US" sz="1500" dirty="0">
                <a:latin typeface="Times" panose="02020603050405020304" pitchFamily="18" charset="0"/>
                <a:cs typeface="Times" panose="02020603050405020304" pitchFamily="18" charset="0"/>
              </a:rPr>
              <a:t>Q = (10, 20, 30)</a:t>
            </a:r>
          </a:p>
        </p:txBody>
      </p:sp>
      <p:sp>
        <p:nvSpPr>
          <p:cNvPr id="13" name="TextBox 12"/>
          <p:cNvSpPr txBox="1"/>
          <p:nvPr/>
        </p:nvSpPr>
        <p:spPr>
          <a:xfrm>
            <a:off x="6786899" y="1322727"/>
            <a:ext cx="2146844" cy="1015663"/>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The queue Q is full!!!</a:t>
            </a:r>
          </a:p>
          <a:p>
            <a:r>
              <a:rPr lang="en-US" sz="1500" dirty="0">
                <a:latin typeface="Times" panose="02020603050405020304" pitchFamily="18" charset="0"/>
                <a:cs typeface="Times" panose="02020603050405020304" pitchFamily="18" charset="0"/>
              </a:rPr>
              <a:t>What is the condition to determine that the queue is full ?</a:t>
            </a:r>
          </a:p>
        </p:txBody>
      </p:sp>
      <p:sp>
        <p:nvSpPr>
          <p:cNvPr id="14" name="TextBox 13"/>
          <p:cNvSpPr txBox="1"/>
          <p:nvPr/>
        </p:nvSpPr>
        <p:spPr>
          <a:xfrm>
            <a:off x="6784484" y="2462532"/>
            <a:ext cx="2359516" cy="323165"/>
          </a:xfrm>
          <a:prstGeom prst="rect">
            <a:avLst/>
          </a:prstGeom>
          <a:noFill/>
        </p:spPr>
        <p:txBody>
          <a:bodyPr wrap="square" rtlCol="0">
            <a:spAutoFit/>
          </a:bodyPr>
          <a:lstStyle/>
          <a:p>
            <a:r>
              <a:rPr lang="en-US" sz="1500" b="1" dirty="0">
                <a:solidFill>
                  <a:srgbClr val="FF0000"/>
                </a:solidFill>
                <a:latin typeface="Courier"/>
                <a:cs typeface="Times" panose="02020603050405020304" pitchFamily="18" charset="0"/>
              </a:rPr>
              <a:t>rear + 1 == front</a:t>
            </a:r>
          </a:p>
        </p:txBody>
      </p:sp>
      <p:sp>
        <p:nvSpPr>
          <p:cNvPr id="15" name="TextBox 14"/>
          <p:cNvSpPr txBox="1"/>
          <p:nvPr/>
        </p:nvSpPr>
        <p:spPr>
          <a:xfrm>
            <a:off x="76200" y="2871082"/>
            <a:ext cx="2424302" cy="323165"/>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Q = (10, 20)</a:t>
            </a:r>
          </a:p>
        </p:txBody>
      </p:sp>
      <p:sp>
        <p:nvSpPr>
          <p:cNvPr id="22" name="TextBox 21"/>
          <p:cNvSpPr txBox="1"/>
          <p:nvPr/>
        </p:nvSpPr>
        <p:spPr>
          <a:xfrm>
            <a:off x="123729" y="3467622"/>
            <a:ext cx="2424302"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(Q)</a:t>
            </a:r>
          </a:p>
        </p:txBody>
      </p:sp>
      <p:sp>
        <p:nvSpPr>
          <p:cNvPr id="23" name="TextBox 22"/>
          <p:cNvSpPr txBox="1"/>
          <p:nvPr/>
        </p:nvSpPr>
        <p:spPr>
          <a:xfrm>
            <a:off x="76200" y="5392852"/>
            <a:ext cx="2209799" cy="1015663"/>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front++;</a:t>
            </a:r>
          </a:p>
          <a:p>
            <a:pPr marL="285750" indent="-285750">
              <a:buFont typeface="Symbol" panose="05050102010706020507" pitchFamily="18" charset="2"/>
              <a:buChar char="Þ"/>
            </a:pPr>
            <a:r>
              <a:rPr lang="en-US" sz="1500" dirty="0">
                <a:latin typeface="Times" panose="02020603050405020304" pitchFamily="18" charset="0"/>
                <a:cs typeface="Times" panose="02020603050405020304" pitchFamily="18" charset="0"/>
              </a:rPr>
              <a:t>front = 4 = </a:t>
            </a:r>
            <a:r>
              <a:rPr lang="en-US" sz="1500" dirty="0" err="1">
                <a:latin typeface="Times" panose="02020603050405020304" pitchFamily="18" charset="0"/>
                <a:cs typeface="Times" panose="02020603050405020304" pitchFamily="18" charset="0"/>
              </a:rPr>
              <a:t>maxSize</a:t>
            </a:r>
            <a:endParaRPr lang="en-US" sz="1500" dirty="0">
              <a:latin typeface="Times" panose="02020603050405020304" pitchFamily="18" charset="0"/>
              <a:cs typeface="Times" panose="02020603050405020304" pitchFamily="18" charset="0"/>
            </a:endParaRPr>
          </a:p>
          <a:p>
            <a:pPr marL="285750" indent="-285750">
              <a:buFont typeface="Symbol" panose="05050102010706020507" pitchFamily="18" charset="2"/>
              <a:buChar char="Þ"/>
            </a:pPr>
            <a:r>
              <a:rPr lang="en-US" sz="1500" dirty="0">
                <a:latin typeface="Times" panose="02020603050405020304" pitchFamily="18" charset="0"/>
                <a:cs typeface="Times" panose="02020603050405020304" pitchFamily="18" charset="0"/>
              </a:rPr>
              <a:t>wrap around: front = 0</a:t>
            </a:r>
          </a:p>
          <a:p>
            <a:r>
              <a:rPr lang="en-US" sz="1500" dirty="0">
                <a:latin typeface="Times" panose="02020603050405020304" pitchFamily="18" charset="0"/>
                <a:cs typeface="Times" panose="02020603050405020304" pitchFamily="18" charset="0"/>
              </a:rPr>
              <a:t>Q = (20, 30)</a:t>
            </a:r>
          </a:p>
        </p:txBody>
      </p:sp>
      <p:sp>
        <p:nvSpPr>
          <p:cNvPr id="26" name="TextBox 25"/>
          <p:cNvSpPr txBox="1"/>
          <p:nvPr/>
        </p:nvSpPr>
        <p:spPr>
          <a:xfrm>
            <a:off x="2270564" y="3463922"/>
            <a:ext cx="2424302"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(Q)</a:t>
            </a:r>
          </a:p>
        </p:txBody>
      </p:sp>
      <p:sp>
        <p:nvSpPr>
          <p:cNvPr id="27" name="TextBox 26"/>
          <p:cNvSpPr txBox="1"/>
          <p:nvPr/>
        </p:nvSpPr>
        <p:spPr>
          <a:xfrm>
            <a:off x="2535228" y="5431289"/>
            <a:ext cx="1739441" cy="553998"/>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front++;</a:t>
            </a:r>
          </a:p>
          <a:p>
            <a:r>
              <a:rPr lang="en-US" sz="1500" dirty="0">
                <a:latin typeface="Times" panose="02020603050405020304" pitchFamily="18" charset="0"/>
                <a:cs typeface="Times" panose="02020603050405020304" pitchFamily="18" charset="0"/>
              </a:rPr>
              <a:t>Q = (30)</a:t>
            </a:r>
          </a:p>
        </p:txBody>
      </p:sp>
      <p:sp>
        <p:nvSpPr>
          <p:cNvPr id="30" name="TextBox 29"/>
          <p:cNvSpPr txBox="1"/>
          <p:nvPr/>
        </p:nvSpPr>
        <p:spPr>
          <a:xfrm>
            <a:off x="4114800" y="3471446"/>
            <a:ext cx="2424302"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(Q)</a:t>
            </a:r>
          </a:p>
        </p:txBody>
      </p:sp>
      <p:sp>
        <p:nvSpPr>
          <p:cNvPr id="31" name="TextBox 30"/>
          <p:cNvSpPr txBox="1"/>
          <p:nvPr/>
        </p:nvSpPr>
        <p:spPr>
          <a:xfrm>
            <a:off x="4311667" y="5377269"/>
            <a:ext cx="2349466" cy="553998"/>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front++;</a:t>
            </a:r>
          </a:p>
          <a:p>
            <a:r>
              <a:rPr lang="en-US" sz="1500" dirty="0">
                <a:latin typeface="Times" panose="02020603050405020304" pitchFamily="18" charset="0"/>
                <a:cs typeface="Times" panose="02020603050405020304" pitchFamily="18" charset="0"/>
              </a:rPr>
              <a:t>Q = empty</a:t>
            </a:r>
          </a:p>
        </p:txBody>
      </p:sp>
      <p:sp>
        <p:nvSpPr>
          <p:cNvPr id="32" name="TextBox 31"/>
          <p:cNvSpPr txBox="1"/>
          <p:nvPr/>
        </p:nvSpPr>
        <p:spPr>
          <a:xfrm>
            <a:off x="6019800" y="3992831"/>
            <a:ext cx="3048000" cy="492443"/>
          </a:xfrm>
          <a:prstGeom prst="rect">
            <a:avLst/>
          </a:prstGeom>
          <a:noFill/>
        </p:spPr>
        <p:txBody>
          <a:bodyPr wrap="square" rtlCol="0">
            <a:spAutoFit/>
          </a:bodyPr>
          <a:lstStyle/>
          <a:p>
            <a:r>
              <a:rPr lang="en-US" sz="1300" dirty="0">
                <a:latin typeface="Times" panose="02020603050405020304" pitchFamily="18" charset="0"/>
                <a:cs typeface="Times" panose="02020603050405020304" pitchFamily="18" charset="0"/>
              </a:rPr>
              <a:t>The queue Q is empty!!!</a:t>
            </a:r>
          </a:p>
          <a:p>
            <a:r>
              <a:rPr lang="en-US" sz="1300" dirty="0">
                <a:latin typeface="Times" panose="02020603050405020304" pitchFamily="18" charset="0"/>
                <a:cs typeface="Times" panose="02020603050405020304" pitchFamily="18" charset="0"/>
              </a:rPr>
              <a:t>What is the condition for an empty queue ?</a:t>
            </a:r>
          </a:p>
        </p:txBody>
      </p:sp>
      <p:sp>
        <p:nvSpPr>
          <p:cNvPr id="33" name="TextBox 32"/>
          <p:cNvSpPr txBox="1"/>
          <p:nvPr/>
        </p:nvSpPr>
        <p:spPr>
          <a:xfrm>
            <a:off x="7010400" y="4725388"/>
            <a:ext cx="2359516" cy="323165"/>
          </a:xfrm>
          <a:prstGeom prst="rect">
            <a:avLst/>
          </a:prstGeom>
          <a:noFill/>
        </p:spPr>
        <p:txBody>
          <a:bodyPr wrap="square" rtlCol="0">
            <a:spAutoFit/>
          </a:bodyPr>
          <a:lstStyle/>
          <a:p>
            <a:r>
              <a:rPr lang="en-US" sz="1500" b="1" dirty="0">
                <a:solidFill>
                  <a:srgbClr val="FF0000"/>
                </a:solidFill>
                <a:latin typeface="Courier"/>
                <a:cs typeface="Times" panose="02020603050405020304" pitchFamily="18" charset="0"/>
              </a:rPr>
              <a:t>rear == front</a:t>
            </a:r>
          </a:p>
        </p:txBody>
      </p:sp>
      <p:sp>
        <p:nvSpPr>
          <p:cNvPr id="28" name="TextBox 27"/>
          <p:cNvSpPr txBox="1"/>
          <p:nvPr/>
        </p:nvSpPr>
        <p:spPr>
          <a:xfrm>
            <a:off x="437467" y="6472532"/>
            <a:ext cx="8283163" cy="307777"/>
          </a:xfrm>
          <a:prstGeom prst="rect">
            <a:avLst/>
          </a:prstGeom>
          <a:noFill/>
        </p:spPr>
        <p:txBody>
          <a:bodyPr wrap="square" rtlCol="0">
            <a:spAutoFit/>
          </a:bodyPr>
          <a:lstStyle/>
          <a:p>
            <a:r>
              <a:rPr lang="en-US" sz="1400" b="1" dirty="0">
                <a:solidFill>
                  <a:srgbClr val="FF0000"/>
                </a:solidFill>
                <a:latin typeface="Courier"/>
                <a:cs typeface="Times" panose="02020603050405020304" pitchFamily="18" charset="0"/>
              </a:rPr>
              <a:t>Based on this solution 3, one memory location on the array Q is wasted!!!</a:t>
            </a:r>
          </a:p>
        </p:txBody>
      </p:sp>
      <p:sp>
        <p:nvSpPr>
          <p:cNvPr id="2" name="TextBox 1"/>
          <p:cNvSpPr txBox="1"/>
          <p:nvPr/>
        </p:nvSpPr>
        <p:spPr>
          <a:xfrm>
            <a:off x="3505200" y="1375885"/>
            <a:ext cx="914400" cy="1107996"/>
          </a:xfrm>
          <a:prstGeom prst="rect">
            <a:avLst/>
          </a:prstGeom>
          <a:noFill/>
        </p:spPr>
        <p:txBody>
          <a:bodyPr wrap="square" rtlCol="0">
            <a:spAutoFit/>
          </a:bodyPr>
          <a:lstStyle/>
          <a:p>
            <a:r>
              <a:rPr lang="en-US" dirty="0"/>
              <a:t>?</a:t>
            </a:r>
          </a:p>
        </p:txBody>
      </p:sp>
      <p:sp>
        <p:nvSpPr>
          <p:cNvPr id="24" name="TextBox 23"/>
          <p:cNvSpPr txBox="1"/>
          <p:nvPr/>
        </p:nvSpPr>
        <p:spPr>
          <a:xfrm>
            <a:off x="5029200" y="1406604"/>
            <a:ext cx="914400" cy="1107996"/>
          </a:xfrm>
          <a:prstGeom prst="rect">
            <a:avLst/>
          </a:prstGeom>
          <a:noFill/>
        </p:spPr>
        <p:txBody>
          <a:bodyPr wrap="square" rtlCol="0">
            <a:spAutoFit/>
          </a:bodyPr>
          <a:lstStyle/>
          <a:p>
            <a:r>
              <a:rPr lang="en-US" dirty="0"/>
              <a:t>?</a:t>
            </a:r>
          </a:p>
        </p:txBody>
      </p:sp>
      <p:sp>
        <p:nvSpPr>
          <p:cNvPr id="25" name="TextBox 24"/>
          <p:cNvSpPr txBox="1"/>
          <p:nvPr/>
        </p:nvSpPr>
        <p:spPr>
          <a:xfrm>
            <a:off x="351466" y="3902227"/>
            <a:ext cx="914400" cy="1107996"/>
          </a:xfrm>
          <a:prstGeom prst="rect">
            <a:avLst/>
          </a:prstGeom>
          <a:noFill/>
        </p:spPr>
        <p:txBody>
          <a:bodyPr wrap="square" rtlCol="0">
            <a:spAutoFit/>
          </a:bodyPr>
          <a:lstStyle/>
          <a:p>
            <a:r>
              <a:rPr lang="en-US" dirty="0"/>
              <a:t>?</a:t>
            </a:r>
          </a:p>
        </p:txBody>
      </p:sp>
      <p:sp>
        <p:nvSpPr>
          <p:cNvPr id="29" name="TextBox 28"/>
          <p:cNvSpPr txBox="1"/>
          <p:nvPr/>
        </p:nvSpPr>
        <p:spPr>
          <a:xfrm>
            <a:off x="2568315" y="3931276"/>
            <a:ext cx="914400" cy="1107996"/>
          </a:xfrm>
          <a:prstGeom prst="rect">
            <a:avLst/>
          </a:prstGeom>
          <a:noFill/>
        </p:spPr>
        <p:txBody>
          <a:bodyPr wrap="square" rtlCol="0">
            <a:spAutoFit/>
          </a:bodyPr>
          <a:lstStyle/>
          <a:p>
            <a:r>
              <a:rPr lang="en-US" dirty="0"/>
              <a:t>?</a:t>
            </a:r>
          </a:p>
        </p:txBody>
      </p:sp>
      <p:sp>
        <p:nvSpPr>
          <p:cNvPr id="34" name="TextBox 33"/>
          <p:cNvSpPr txBox="1"/>
          <p:nvPr/>
        </p:nvSpPr>
        <p:spPr>
          <a:xfrm>
            <a:off x="4391825" y="3912543"/>
            <a:ext cx="914400" cy="1107996"/>
          </a:xfrm>
          <a:prstGeom prst="rect">
            <a:avLst/>
          </a:prstGeom>
          <a:noFill/>
        </p:spPr>
        <p:txBody>
          <a:bodyPr wrap="square" rtlCol="0">
            <a:spAutoFit/>
          </a:bodyPr>
          <a:lstStyle/>
          <a:p>
            <a:r>
              <a:rPr lang="en-US" dirty="0"/>
              <a:t>?</a:t>
            </a:r>
          </a:p>
        </p:txBody>
      </p:sp>
      <p:pic>
        <p:nvPicPr>
          <p:cNvPr id="3" name="Picture 2"/>
          <p:cNvPicPr>
            <a:picLocks noChangeAspect="1"/>
          </p:cNvPicPr>
          <p:nvPr/>
        </p:nvPicPr>
        <p:blipFill>
          <a:blip r:embed="rId4"/>
          <a:stretch>
            <a:fillRect/>
          </a:stretch>
        </p:blipFill>
        <p:spPr>
          <a:xfrm>
            <a:off x="3305703" y="1156596"/>
            <a:ext cx="1160995" cy="1466818"/>
          </a:xfrm>
          <a:prstGeom prst="rect">
            <a:avLst/>
          </a:prstGeom>
        </p:spPr>
      </p:pic>
    </p:spTree>
    <p:extLst>
      <p:ext uri="{BB962C8B-B14F-4D97-AF65-F5344CB8AC3E}">
        <p14:creationId xmlns:p14="http://schemas.microsoft.com/office/powerpoint/2010/main" val="344000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 presetClass="entr" presetSubtype="4"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1"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0-#ppt_w/2"/>
                                          </p:val>
                                        </p:tav>
                                        <p:tav tm="100000">
                                          <p:val>
                                            <p:strVal val="#ppt_x"/>
                                          </p:val>
                                        </p:tav>
                                      </p:tavLst>
                                    </p:anim>
                                    <p:anim calcmode="lin" valueType="num">
                                      <p:cBhvr additive="base">
                                        <p:cTn id="49"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anim calcmode="lin" valueType="num">
                                      <p:cBhvr additive="base">
                                        <p:cTn id="54" dur="500" fill="hold"/>
                                        <p:tgtEl>
                                          <p:spTgt spid="22"/>
                                        </p:tgtEl>
                                        <p:attrNameLst>
                                          <p:attrName>ppt_x</p:attrName>
                                        </p:attrNameLst>
                                      </p:cBhvr>
                                      <p:tavLst>
                                        <p:tav tm="0">
                                          <p:val>
                                            <p:strVal val="0-#ppt_w/2"/>
                                          </p:val>
                                        </p:tav>
                                        <p:tav tm="100000">
                                          <p:val>
                                            <p:strVal val="#ppt_x"/>
                                          </p:val>
                                        </p:tav>
                                      </p:tavLst>
                                    </p:anim>
                                    <p:anim calcmode="lin" valueType="num">
                                      <p:cBhvr additive="base">
                                        <p:cTn id="55" dur="500" fill="hold"/>
                                        <p:tgtEl>
                                          <p:spTgt spid="22"/>
                                        </p:tgtEl>
                                        <p:attrNameLst>
                                          <p:attrName>ppt_y</p:attrName>
                                        </p:attrNameLst>
                                      </p:cBhvr>
                                      <p:tavLst>
                                        <p:tav tm="0">
                                          <p:val>
                                            <p:strVal val="#ppt_y"/>
                                          </p:val>
                                        </p:tav>
                                        <p:tav tm="100000">
                                          <p:val>
                                            <p:strVal val="#ppt_y"/>
                                          </p:val>
                                        </p:tav>
                                      </p:tavLst>
                                    </p:anim>
                                  </p:childTnLst>
                                </p:cTn>
                              </p:par>
                            </p:childTnLst>
                          </p:cTn>
                        </p:par>
                        <p:par>
                          <p:cTn id="56" fill="hold">
                            <p:stCondLst>
                              <p:cond delay="500"/>
                            </p:stCondLst>
                            <p:childTnLst>
                              <p:par>
                                <p:cTn id="57" presetID="2" presetClass="entr" presetSubtype="4"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ppt_x"/>
                                          </p:val>
                                        </p:tav>
                                        <p:tav tm="100000">
                                          <p:val>
                                            <p:strVal val="#ppt_x"/>
                                          </p:val>
                                        </p:tav>
                                      </p:tavLst>
                                    </p:anim>
                                    <p:anim calcmode="lin" valueType="num">
                                      <p:cBhvr additive="base">
                                        <p:cTn id="6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0-#ppt_w/2"/>
                                          </p:val>
                                        </p:tav>
                                        <p:tav tm="100000">
                                          <p:val>
                                            <p:strVal val="#ppt_x"/>
                                          </p:val>
                                        </p:tav>
                                      </p:tavLst>
                                    </p:anim>
                                    <p:anim calcmode="lin" valueType="num">
                                      <p:cBhvr additive="base">
                                        <p:cTn id="66"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500" fill="hold"/>
                                        <p:tgtEl>
                                          <p:spTgt spid="26"/>
                                        </p:tgtEl>
                                        <p:attrNameLst>
                                          <p:attrName>ppt_x</p:attrName>
                                        </p:attrNameLst>
                                      </p:cBhvr>
                                      <p:tavLst>
                                        <p:tav tm="0">
                                          <p:val>
                                            <p:strVal val="0-#ppt_w/2"/>
                                          </p:val>
                                        </p:tav>
                                        <p:tav tm="100000">
                                          <p:val>
                                            <p:strVal val="#ppt_x"/>
                                          </p:val>
                                        </p:tav>
                                      </p:tavLst>
                                    </p:anim>
                                    <p:anim calcmode="lin" valueType="num">
                                      <p:cBhvr additive="base">
                                        <p:cTn id="72" dur="500" fill="hold"/>
                                        <p:tgtEl>
                                          <p:spTgt spid="26"/>
                                        </p:tgtEl>
                                        <p:attrNameLst>
                                          <p:attrName>ppt_y</p:attrName>
                                        </p:attrNameLst>
                                      </p:cBhvr>
                                      <p:tavLst>
                                        <p:tav tm="0">
                                          <p:val>
                                            <p:strVal val="#ppt_y"/>
                                          </p:val>
                                        </p:tav>
                                        <p:tav tm="100000">
                                          <p:val>
                                            <p:strVal val="#ppt_y"/>
                                          </p:val>
                                        </p:tav>
                                      </p:tavLst>
                                    </p:anim>
                                  </p:childTnLst>
                                </p:cTn>
                              </p:par>
                            </p:childTnLst>
                          </p:cTn>
                        </p:par>
                        <p:par>
                          <p:cTn id="73" fill="hold">
                            <p:stCondLst>
                              <p:cond delay="500"/>
                            </p:stCondLst>
                            <p:childTnLst>
                              <p:par>
                                <p:cTn id="74" presetID="2" presetClass="entr" presetSubtype="4"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500" fill="hold"/>
                                        <p:tgtEl>
                                          <p:spTgt spid="29"/>
                                        </p:tgtEl>
                                        <p:attrNameLst>
                                          <p:attrName>ppt_x</p:attrName>
                                        </p:attrNameLst>
                                      </p:cBhvr>
                                      <p:tavLst>
                                        <p:tav tm="0">
                                          <p:val>
                                            <p:strVal val="#ppt_x"/>
                                          </p:val>
                                        </p:tav>
                                        <p:tav tm="100000">
                                          <p:val>
                                            <p:strVal val="#ppt_x"/>
                                          </p:val>
                                        </p:tav>
                                      </p:tavLst>
                                    </p:anim>
                                    <p:anim calcmode="lin" valueType="num">
                                      <p:cBhvr additive="base">
                                        <p:cTn id="77" dur="500" fill="hold"/>
                                        <p:tgtEl>
                                          <p:spTgt spid="29"/>
                                        </p:tgtEl>
                                        <p:attrNameLst>
                                          <p:attrName>ppt_y</p:attrName>
                                        </p:attrNameLst>
                                      </p:cBhvr>
                                      <p:tavLst>
                                        <p:tav tm="0">
                                          <p:val>
                                            <p:strVal val="1+#ppt_h/2"/>
                                          </p:val>
                                        </p:tav>
                                        <p:tav tm="100000">
                                          <p:val>
                                            <p:strVal val="#ppt_y"/>
                                          </p:val>
                                        </p:tav>
                                      </p:tavLst>
                                    </p:anim>
                                  </p:childTnLst>
                                </p:cTn>
                              </p:par>
                            </p:childTnLst>
                          </p:cTn>
                        </p:par>
                        <p:par>
                          <p:cTn id="78" fill="hold">
                            <p:stCondLst>
                              <p:cond delay="1000"/>
                            </p:stCondLst>
                            <p:childTnLst>
                              <p:par>
                                <p:cTn id="79" presetID="2" presetClass="entr" presetSubtype="8" fill="hold" grpId="0" nodeType="afterEffect">
                                  <p:stCondLst>
                                    <p:cond delay="0"/>
                                  </p:stCondLst>
                                  <p:childTnLst>
                                    <p:set>
                                      <p:cBhvr>
                                        <p:cTn id="80" dur="1" fill="hold">
                                          <p:stCondLst>
                                            <p:cond delay="0"/>
                                          </p:stCondLst>
                                        </p:cTn>
                                        <p:tgtEl>
                                          <p:spTgt spid="27"/>
                                        </p:tgtEl>
                                        <p:attrNameLst>
                                          <p:attrName>style.visibility</p:attrName>
                                        </p:attrNameLst>
                                      </p:cBhvr>
                                      <p:to>
                                        <p:strVal val="visible"/>
                                      </p:to>
                                    </p:set>
                                    <p:anim calcmode="lin" valueType="num">
                                      <p:cBhvr additive="base">
                                        <p:cTn id="81" dur="500" fill="hold"/>
                                        <p:tgtEl>
                                          <p:spTgt spid="27"/>
                                        </p:tgtEl>
                                        <p:attrNameLst>
                                          <p:attrName>ppt_x</p:attrName>
                                        </p:attrNameLst>
                                      </p:cBhvr>
                                      <p:tavLst>
                                        <p:tav tm="0">
                                          <p:val>
                                            <p:strVal val="0-#ppt_w/2"/>
                                          </p:val>
                                        </p:tav>
                                        <p:tav tm="100000">
                                          <p:val>
                                            <p:strVal val="#ppt_x"/>
                                          </p:val>
                                        </p:tav>
                                      </p:tavLst>
                                    </p:anim>
                                    <p:anim calcmode="lin" valueType="num">
                                      <p:cBhvr additive="base">
                                        <p:cTn id="82"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additive="base">
                                        <p:cTn id="87" dur="500" fill="hold"/>
                                        <p:tgtEl>
                                          <p:spTgt spid="30"/>
                                        </p:tgtEl>
                                        <p:attrNameLst>
                                          <p:attrName>ppt_x</p:attrName>
                                        </p:attrNameLst>
                                      </p:cBhvr>
                                      <p:tavLst>
                                        <p:tav tm="0">
                                          <p:val>
                                            <p:strVal val="0-#ppt_w/2"/>
                                          </p:val>
                                        </p:tav>
                                        <p:tav tm="100000">
                                          <p:val>
                                            <p:strVal val="#ppt_x"/>
                                          </p:val>
                                        </p:tav>
                                      </p:tavLst>
                                    </p:anim>
                                    <p:anim calcmode="lin" valueType="num">
                                      <p:cBhvr additive="base">
                                        <p:cTn id="88" dur="500" fill="hold"/>
                                        <p:tgtEl>
                                          <p:spTgt spid="30"/>
                                        </p:tgtEl>
                                        <p:attrNameLst>
                                          <p:attrName>ppt_y</p:attrName>
                                        </p:attrNameLst>
                                      </p:cBhvr>
                                      <p:tavLst>
                                        <p:tav tm="0">
                                          <p:val>
                                            <p:strVal val="#ppt_y"/>
                                          </p:val>
                                        </p:tav>
                                        <p:tav tm="100000">
                                          <p:val>
                                            <p:strVal val="#ppt_y"/>
                                          </p:val>
                                        </p:tav>
                                      </p:tavLst>
                                    </p:anim>
                                  </p:childTnLst>
                                </p:cTn>
                              </p:par>
                            </p:childTnLst>
                          </p:cTn>
                        </p:par>
                        <p:par>
                          <p:cTn id="89" fill="hold">
                            <p:stCondLst>
                              <p:cond delay="500"/>
                            </p:stCondLst>
                            <p:childTnLst>
                              <p:par>
                                <p:cTn id="90" presetID="2" presetClass="entr" presetSubtype="4" fill="hold" grpId="0" nodeType="afterEffect">
                                  <p:stCondLst>
                                    <p:cond delay="0"/>
                                  </p:stCondLst>
                                  <p:childTnLst>
                                    <p:set>
                                      <p:cBhvr>
                                        <p:cTn id="91" dur="1" fill="hold">
                                          <p:stCondLst>
                                            <p:cond delay="0"/>
                                          </p:stCondLst>
                                        </p:cTn>
                                        <p:tgtEl>
                                          <p:spTgt spid="34"/>
                                        </p:tgtEl>
                                        <p:attrNameLst>
                                          <p:attrName>style.visibility</p:attrName>
                                        </p:attrNameLst>
                                      </p:cBhvr>
                                      <p:to>
                                        <p:strVal val="visible"/>
                                      </p:to>
                                    </p:set>
                                    <p:anim calcmode="lin" valueType="num">
                                      <p:cBhvr additive="base">
                                        <p:cTn id="92" dur="500" fill="hold"/>
                                        <p:tgtEl>
                                          <p:spTgt spid="34"/>
                                        </p:tgtEl>
                                        <p:attrNameLst>
                                          <p:attrName>ppt_x</p:attrName>
                                        </p:attrNameLst>
                                      </p:cBhvr>
                                      <p:tavLst>
                                        <p:tav tm="0">
                                          <p:val>
                                            <p:strVal val="#ppt_x"/>
                                          </p:val>
                                        </p:tav>
                                        <p:tav tm="100000">
                                          <p:val>
                                            <p:strVal val="#ppt_x"/>
                                          </p:val>
                                        </p:tav>
                                      </p:tavLst>
                                    </p:anim>
                                    <p:anim calcmode="lin" valueType="num">
                                      <p:cBhvr additive="base">
                                        <p:cTn id="93" dur="500" fill="hold"/>
                                        <p:tgtEl>
                                          <p:spTgt spid="34"/>
                                        </p:tgtEl>
                                        <p:attrNameLst>
                                          <p:attrName>ppt_y</p:attrName>
                                        </p:attrNameLst>
                                      </p:cBhvr>
                                      <p:tavLst>
                                        <p:tav tm="0">
                                          <p:val>
                                            <p:strVal val="1+#ppt_h/2"/>
                                          </p:val>
                                        </p:tav>
                                        <p:tav tm="100000">
                                          <p:val>
                                            <p:strVal val="#ppt_y"/>
                                          </p:val>
                                        </p:tav>
                                      </p:tavLst>
                                    </p:anim>
                                  </p:childTnLst>
                                </p:cTn>
                              </p:par>
                            </p:childTnLst>
                          </p:cTn>
                        </p:par>
                        <p:par>
                          <p:cTn id="94" fill="hold">
                            <p:stCondLst>
                              <p:cond delay="1000"/>
                            </p:stCondLst>
                            <p:childTnLst>
                              <p:par>
                                <p:cTn id="95" presetID="2" presetClass="entr" presetSubtype="8" fill="hold" grpId="0" nodeType="afterEffect">
                                  <p:stCondLst>
                                    <p:cond delay="0"/>
                                  </p:stCondLst>
                                  <p:childTnLst>
                                    <p:set>
                                      <p:cBhvr>
                                        <p:cTn id="96" dur="1" fill="hold">
                                          <p:stCondLst>
                                            <p:cond delay="0"/>
                                          </p:stCondLst>
                                        </p:cTn>
                                        <p:tgtEl>
                                          <p:spTgt spid="31"/>
                                        </p:tgtEl>
                                        <p:attrNameLst>
                                          <p:attrName>style.visibility</p:attrName>
                                        </p:attrNameLst>
                                      </p:cBhvr>
                                      <p:to>
                                        <p:strVal val="visible"/>
                                      </p:to>
                                    </p:set>
                                    <p:anim calcmode="lin" valueType="num">
                                      <p:cBhvr additive="base">
                                        <p:cTn id="97" dur="500" fill="hold"/>
                                        <p:tgtEl>
                                          <p:spTgt spid="31"/>
                                        </p:tgtEl>
                                        <p:attrNameLst>
                                          <p:attrName>ppt_x</p:attrName>
                                        </p:attrNameLst>
                                      </p:cBhvr>
                                      <p:tavLst>
                                        <p:tav tm="0">
                                          <p:val>
                                            <p:strVal val="0-#ppt_w/2"/>
                                          </p:val>
                                        </p:tav>
                                        <p:tav tm="100000">
                                          <p:val>
                                            <p:strVal val="#ppt_x"/>
                                          </p:val>
                                        </p:tav>
                                      </p:tavLst>
                                    </p:anim>
                                    <p:anim calcmode="lin" valueType="num">
                                      <p:cBhvr additive="base">
                                        <p:cTn id="9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32"/>
                                        </p:tgtEl>
                                        <p:attrNameLst>
                                          <p:attrName>style.visibility</p:attrName>
                                        </p:attrNameLst>
                                      </p:cBhvr>
                                      <p:to>
                                        <p:strVal val="visible"/>
                                      </p:to>
                                    </p:set>
                                    <p:anim calcmode="lin" valueType="num">
                                      <p:cBhvr additive="base">
                                        <p:cTn id="103" dur="500" fill="hold"/>
                                        <p:tgtEl>
                                          <p:spTgt spid="32"/>
                                        </p:tgtEl>
                                        <p:attrNameLst>
                                          <p:attrName>ppt_x</p:attrName>
                                        </p:attrNameLst>
                                      </p:cBhvr>
                                      <p:tavLst>
                                        <p:tav tm="0">
                                          <p:val>
                                            <p:strVal val="0-#ppt_w/2"/>
                                          </p:val>
                                        </p:tav>
                                        <p:tav tm="100000">
                                          <p:val>
                                            <p:strVal val="#ppt_x"/>
                                          </p:val>
                                        </p:tav>
                                      </p:tavLst>
                                    </p:anim>
                                    <p:anim calcmode="lin" valueType="num">
                                      <p:cBhvr additive="base">
                                        <p:cTn id="10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8" fill="hold" grpId="0" nodeType="clickEffect">
                                  <p:stCondLst>
                                    <p:cond delay="0"/>
                                  </p:stCondLst>
                                  <p:childTnLst>
                                    <p:set>
                                      <p:cBhvr>
                                        <p:cTn id="108" dur="1" fill="hold">
                                          <p:stCondLst>
                                            <p:cond delay="0"/>
                                          </p:stCondLst>
                                        </p:cTn>
                                        <p:tgtEl>
                                          <p:spTgt spid="33"/>
                                        </p:tgtEl>
                                        <p:attrNameLst>
                                          <p:attrName>style.visibility</p:attrName>
                                        </p:attrNameLst>
                                      </p:cBhvr>
                                      <p:to>
                                        <p:strVal val="visible"/>
                                      </p:to>
                                    </p:set>
                                    <p:anim calcmode="lin" valueType="num">
                                      <p:cBhvr additive="base">
                                        <p:cTn id="109" dur="500" fill="hold"/>
                                        <p:tgtEl>
                                          <p:spTgt spid="33"/>
                                        </p:tgtEl>
                                        <p:attrNameLst>
                                          <p:attrName>ppt_x</p:attrName>
                                        </p:attrNameLst>
                                      </p:cBhvr>
                                      <p:tavLst>
                                        <p:tav tm="0">
                                          <p:val>
                                            <p:strVal val="0-#ppt_w/2"/>
                                          </p:val>
                                        </p:tav>
                                        <p:tav tm="100000">
                                          <p:val>
                                            <p:strVal val="#ppt_x"/>
                                          </p:val>
                                        </p:tav>
                                      </p:tavLst>
                                    </p:anim>
                                    <p:anim calcmode="lin" valueType="num">
                                      <p:cBhvr additive="base">
                                        <p:cTn id="110"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8"/>
                                        </p:tgtEl>
                                        <p:attrNameLst>
                                          <p:attrName>style.visibility</p:attrName>
                                        </p:attrNameLst>
                                      </p:cBhvr>
                                      <p:to>
                                        <p:strVal val="visible"/>
                                      </p:to>
                                    </p:set>
                                    <p:anim calcmode="lin" valueType="num">
                                      <p:cBhvr additive="base">
                                        <p:cTn id="115" dur="500" fill="hold"/>
                                        <p:tgtEl>
                                          <p:spTgt spid="28"/>
                                        </p:tgtEl>
                                        <p:attrNameLst>
                                          <p:attrName>ppt_x</p:attrName>
                                        </p:attrNameLst>
                                      </p:cBhvr>
                                      <p:tavLst>
                                        <p:tav tm="0">
                                          <p:val>
                                            <p:strVal val="#ppt_x"/>
                                          </p:val>
                                        </p:tav>
                                        <p:tav tm="100000">
                                          <p:val>
                                            <p:strVal val="#ppt_x"/>
                                          </p:val>
                                        </p:tav>
                                      </p:tavLst>
                                    </p:anim>
                                    <p:anim calcmode="lin" valueType="num">
                                      <p:cBhvr additive="base">
                                        <p:cTn id="11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12" grpId="0"/>
      <p:bldP spid="13" grpId="0"/>
      <p:bldP spid="14" grpId="0"/>
      <p:bldP spid="22" grpId="0"/>
      <p:bldP spid="23" grpId="0"/>
      <p:bldP spid="26" grpId="0"/>
      <p:bldP spid="27" grpId="0"/>
      <p:bldP spid="30" grpId="0"/>
      <p:bldP spid="31" grpId="0"/>
      <p:bldP spid="32" grpId="0"/>
      <p:bldP spid="33" grpId="0"/>
      <p:bldP spid="28" grpId="0"/>
      <p:bldP spid="2" grpId="0"/>
      <p:bldP spid="24" grpId="0"/>
      <p:bldP spid="25" grpId="0"/>
      <p:bldP spid="29" grpId="0"/>
      <p:bldP spid="34"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4287" y="0"/>
            <a:ext cx="9158287" cy="838200"/>
          </a:xfrm>
        </p:spPr>
        <p:txBody>
          <a:bodyPr/>
          <a:lstStyle/>
          <a:p>
            <a:r>
              <a:rPr lang="en-US" altLang="en-US" dirty="0"/>
              <a:t>Implementing a Queue: using Array</a:t>
            </a:r>
          </a:p>
        </p:txBody>
      </p:sp>
      <p:sp>
        <p:nvSpPr>
          <p:cNvPr id="27652" name="Rectangle 3"/>
          <p:cNvSpPr>
            <a:spLocks noGrp="1" noChangeArrowheads="1"/>
          </p:cNvSpPr>
          <p:nvPr>
            <p:ph type="body" idx="1"/>
          </p:nvPr>
        </p:nvSpPr>
        <p:spPr>
          <a:xfrm>
            <a:off x="-14288" y="829733"/>
            <a:ext cx="9158287" cy="1283447"/>
          </a:xfrm>
        </p:spPr>
        <p:txBody>
          <a:bodyPr/>
          <a:lstStyle/>
          <a:p>
            <a:r>
              <a:rPr lang="en-US" altLang="en-US" sz="1800" dirty="0">
                <a:latin typeface="Times" panose="02020603050405020304" pitchFamily="18" charset="0"/>
                <a:cs typeface="Times" panose="02020603050405020304" pitchFamily="18" charset="0"/>
              </a:rPr>
              <a:t>Circular queue [“wrap around”]</a:t>
            </a:r>
          </a:p>
          <a:p>
            <a:pPr marL="0" indent="0">
              <a:buNone/>
            </a:pPr>
            <a:r>
              <a:rPr lang="en-US" altLang="en-US" sz="1800" dirty="0">
                <a:solidFill>
                  <a:schemeClr val="bg1">
                    <a:lumMod val="50000"/>
                  </a:schemeClr>
                </a:solidFill>
                <a:latin typeface="Times" panose="02020603050405020304" pitchFamily="18" charset="0"/>
                <a:cs typeface="Times" panose="02020603050405020304" pitchFamily="18" charset="0"/>
              </a:rPr>
              <a:t>Solution 1: Make </a:t>
            </a:r>
            <a:r>
              <a:rPr lang="en-US" altLang="en-US" sz="1800" i="1" dirty="0">
                <a:solidFill>
                  <a:schemeClr val="bg1">
                    <a:lumMod val="50000"/>
                  </a:schemeClr>
                </a:solidFill>
                <a:latin typeface="Times" panose="02020603050405020304" pitchFamily="18" charset="0"/>
                <a:cs typeface="Times" panose="02020603050405020304" pitchFamily="18" charset="0"/>
              </a:rPr>
              <a:t>front</a:t>
            </a:r>
            <a:r>
              <a:rPr lang="en-US" altLang="en-US" sz="1800" dirty="0">
                <a:solidFill>
                  <a:schemeClr val="bg1">
                    <a:lumMod val="50000"/>
                  </a:schemeClr>
                </a:solidFill>
                <a:latin typeface="Times" panose="02020603050405020304" pitchFamily="18" charset="0"/>
                <a:cs typeface="Times" panose="02020603050405020304" pitchFamily="18" charset="0"/>
              </a:rPr>
              <a:t> point to the element </a:t>
            </a:r>
            <a:r>
              <a:rPr lang="en-US" altLang="en-US" sz="1800" b="1" dirty="0">
                <a:solidFill>
                  <a:schemeClr val="bg1">
                    <a:lumMod val="50000"/>
                  </a:schemeClr>
                </a:solidFill>
                <a:latin typeface="Times" panose="02020603050405020304" pitchFamily="18" charset="0"/>
                <a:cs typeface="Times" panose="02020603050405020304" pitchFamily="18" charset="0"/>
              </a:rPr>
              <a:t>preceding</a:t>
            </a:r>
            <a:r>
              <a:rPr lang="en-US" altLang="en-US" sz="1800" dirty="0">
                <a:solidFill>
                  <a:schemeClr val="bg1">
                    <a:lumMod val="50000"/>
                  </a:schemeClr>
                </a:solidFill>
                <a:latin typeface="Times" panose="02020603050405020304" pitchFamily="18" charset="0"/>
                <a:cs typeface="Times" panose="02020603050405020304" pitchFamily="18" charset="0"/>
              </a:rPr>
              <a:t> the front element in the queue (one memory location will be wasted).</a:t>
            </a:r>
          </a:p>
          <a:p>
            <a:pPr marL="0" indent="0">
              <a:buNone/>
            </a:pPr>
            <a:r>
              <a:rPr lang="en-US" altLang="en-US" sz="1800" dirty="0">
                <a:solidFill>
                  <a:schemeClr val="bg1">
                    <a:lumMod val="50000"/>
                  </a:schemeClr>
                </a:solidFill>
                <a:latin typeface="Times" panose="02020603050405020304" pitchFamily="18" charset="0"/>
                <a:cs typeface="Times" panose="02020603050405020304" pitchFamily="18" charset="0"/>
              </a:rPr>
              <a:t>Then for solution 1:  what are the initial values for </a:t>
            </a:r>
            <a:r>
              <a:rPr lang="en-US" altLang="en-US" sz="1800" i="1" dirty="0">
                <a:solidFill>
                  <a:schemeClr val="bg1">
                    <a:lumMod val="50000"/>
                  </a:schemeClr>
                </a:solidFill>
                <a:latin typeface="Times" panose="02020603050405020304" pitchFamily="18" charset="0"/>
                <a:cs typeface="Times" panose="02020603050405020304" pitchFamily="18" charset="0"/>
              </a:rPr>
              <a:t>front</a:t>
            </a:r>
            <a:r>
              <a:rPr lang="en-US" altLang="en-US" sz="1800" dirty="0">
                <a:solidFill>
                  <a:schemeClr val="bg1">
                    <a:lumMod val="50000"/>
                  </a:schemeClr>
                </a:solidFill>
                <a:latin typeface="Times" panose="02020603050405020304" pitchFamily="18" charset="0"/>
                <a:cs typeface="Times" panose="02020603050405020304" pitchFamily="18" charset="0"/>
              </a:rPr>
              <a:t> and </a:t>
            </a:r>
            <a:r>
              <a:rPr lang="en-US" altLang="en-US" sz="1800" i="1" dirty="0">
                <a:solidFill>
                  <a:schemeClr val="bg1">
                    <a:lumMod val="50000"/>
                  </a:schemeClr>
                </a:solidFill>
                <a:latin typeface="Times" panose="02020603050405020304" pitchFamily="18" charset="0"/>
                <a:cs typeface="Times" panose="02020603050405020304" pitchFamily="18" charset="0"/>
              </a:rPr>
              <a:t>rear </a:t>
            </a:r>
            <a:r>
              <a:rPr lang="en-US" altLang="en-US" sz="1800" dirty="0">
                <a:solidFill>
                  <a:schemeClr val="bg1">
                    <a:lumMod val="50000"/>
                  </a:schemeClr>
                </a:solidFill>
                <a:latin typeface="Times" panose="02020603050405020304" pitchFamily="18" charset="0"/>
                <a:cs typeface="Times" panose="02020603050405020304" pitchFamily="18" charset="0"/>
              </a:rPr>
              <a:t>?</a:t>
            </a:r>
          </a:p>
          <a:p>
            <a:pPr marL="0" indent="0">
              <a:buNone/>
            </a:pPr>
            <a:r>
              <a:rPr lang="en-US" altLang="en-US" sz="1800" dirty="0">
                <a:solidFill>
                  <a:schemeClr val="bg1">
                    <a:lumMod val="50000"/>
                  </a:schemeClr>
                </a:solidFill>
                <a:latin typeface="Courier"/>
                <a:cs typeface="Times" panose="02020603050405020304" pitchFamily="18" charset="0"/>
              </a:rPr>
              <a:t>        front = rear = </a:t>
            </a:r>
            <a:r>
              <a:rPr lang="en-US" altLang="en-US" sz="1800" dirty="0" err="1">
                <a:solidFill>
                  <a:schemeClr val="bg1">
                    <a:lumMod val="50000"/>
                  </a:schemeClr>
                </a:solidFill>
                <a:latin typeface="Courier"/>
                <a:cs typeface="Times" panose="02020603050405020304" pitchFamily="18" charset="0"/>
              </a:rPr>
              <a:t>maxSize</a:t>
            </a:r>
            <a:r>
              <a:rPr lang="en-US" altLang="en-US" sz="1800" dirty="0">
                <a:solidFill>
                  <a:schemeClr val="bg1">
                    <a:lumMod val="50000"/>
                  </a:schemeClr>
                </a:solidFill>
                <a:latin typeface="Courier"/>
                <a:cs typeface="Times" panose="02020603050405020304" pitchFamily="18" charset="0"/>
              </a:rPr>
              <a:t> – 1;</a:t>
            </a:r>
          </a:p>
          <a:p>
            <a:pPr marL="0" indent="0">
              <a:buNone/>
            </a:pPr>
            <a:r>
              <a:rPr lang="en-US" altLang="en-US" sz="1800" dirty="0">
                <a:solidFill>
                  <a:srgbClr val="FF0000"/>
                </a:solidFill>
                <a:latin typeface="Times" panose="02020603050405020304" pitchFamily="18" charset="0"/>
                <a:cs typeface="Times" panose="02020603050405020304" pitchFamily="18" charset="0"/>
              </a:rPr>
              <a:t>Solution 3: Make rear point to the element </a:t>
            </a:r>
            <a:r>
              <a:rPr lang="en-US" altLang="en-US" sz="1800" b="1" dirty="0">
                <a:solidFill>
                  <a:srgbClr val="FF0000"/>
                </a:solidFill>
                <a:latin typeface="Times" panose="02020603050405020304" pitchFamily="18" charset="0"/>
                <a:cs typeface="Times" panose="02020603050405020304" pitchFamily="18" charset="0"/>
              </a:rPr>
              <a:t>posterior</a:t>
            </a:r>
            <a:r>
              <a:rPr lang="en-US" altLang="en-US" sz="1800" dirty="0">
                <a:solidFill>
                  <a:srgbClr val="FF0000"/>
                </a:solidFill>
                <a:latin typeface="Times" panose="02020603050405020304" pitchFamily="18" charset="0"/>
                <a:cs typeface="Times" panose="02020603050405020304" pitchFamily="18" charset="0"/>
              </a:rPr>
              <a:t> the rear element in the queue (one memory location will be wasted).</a:t>
            </a:r>
          </a:p>
          <a:p>
            <a:pPr marL="0" indent="0">
              <a:buNone/>
            </a:pPr>
            <a:r>
              <a:rPr lang="en-US" altLang="en-US" sz="1800" b="1" dirty="0">
                <a:solidFill>
                  <a:srgbClr val="FF0000"/>
                </a:solidFill>
                <a:latin typeface="Times" panose="02020603050405020304" pitchFamily="18" charset="0"/>
                <a:cs typeface="Times" panose="02020603050405020304" pitchFamily="18" charset="0"/>
              </a:rPr>
              <a:t>Then for solution 3:  what are the initial values for </a:t>
            </a:r>
            <a:r>
              <a:rPr lang="en-US" altLang="en-US" sz="1800" b="1" i="1" dirty="0">
                <a:solidFill>
                  <a:srgbClr val="FF0000"/>
                </a:solidFill>
                <a:latin typeface="Times" panose="02020603050405020304" pitchFamily="18" charset="0"/>
                <a:cs typeface="Times" panose="02020603050405020304" pitchFamily="18" charset="0"/>
              </a:rPr>
              <a:t>front</a:t>
            </a:r>
            <a:r>
              <a:rPr lang="en-US" altLang="en-US" sz="1800" b="1" dirty="0">
                <a:solidFill>
                  <a:srgbClr val="FF0000"/>
                </a:solidFill>
                <a:latin typeface="Times" panose="02020603050405020304" pitchFamily="18" charset="0"/>
                <a:cs typeface="Times" panose="02020603050405020304" pitchFamily="18" charset="0"/>
              </a:rPr>
              <a:t> and </a:t>
            </a:r>
            <a:r>
              <a:rPr lang="en-US" altLang="en-US" sz="1800" b="1" i="1" dirty="0">
                <a:solidFill>
                  <a:srgbClr val="FF0000"/>
                </a:solidFill>
                <a:latin typeface="Times" panose="02020603050405020304" pitchFamily="18" charset="0"/>
                <a:cs typeface="Times" panose="02020603050405020304" pitchFamily="18" charset="0"/>
              </a:rPr>
              <a:t>rear </a:t>
            </a:r>
            <a:r>
              <a:rPr lang="en-US" altLang="en-US" sz="1800" b="1" dirty="0">
                <a:solidFill>
                  <a:srgbClr val="FF0000"/>
                </a:solidFill>
                <a:latin typeface="Times" panose="02020603050405020304" pitchFamily="18" charset="0"/>
                <a:cs typeface="Times" panose="02020603050405020304" pitchFamily="18" charset="0"/>
              </a:rPr>
              <a:t>?</a:t>
            </a:r>
          </a:p>
          <a:p>
            <a:pPr marL="0" indent="0">
              <a:buNone/>
            </a:pPr>
            <a:r>
              <a:rPr lang="en-US" altLang="en-US" sz="1800" b="1" dirty="0">
                <a:solidFill>
                  <a:srgbClr val="FF0000"/>
                </a:solidFill>
                <a:latin typeface="Courier"/>
                <a:cs typeface="Times" panose="02020603050405020304" pitchFamily="18" charset="0"/>
              </a:rPr>
              <a:t>        front = rear = 0;</a:t>
            </a:r>
          </a:p>
          <a:p>
            <a:pPr marL="0" indent="0">
              <a:buNone/>
            </a:pPr>
            <a:endParaRPr lang="en-US" altLang="en-US" sz="1800" dirty="0">
              <a:solidFill>
                <a:srgbClr val="FF0000"/>
              </a:solidFill>
              <a:latin typeface="Times" panose="02020603050405020304" pitchFamily="18" charset="0"/>
              <a:cs typeface="Times" panose="02020603050405020304" pitchFamily="18" charset="0"/>
            </a:endParaRPr>
          </a:p>
          <a:p>
            <a:pPr marL="0" indent="0">
              <a:buNone/>
            </a:pPr>
            <a:r>
              <a:rPr lang="en-US" altLang="en-US" sz="1800" dirty="0">
                <a:solidFill>
                  <a:schemeClr val="bg1"/>
                </a:solidFill>
                <a:cs typeface="Times New Roman" panose="02020603050405020304" pitchFamily="18" charset="0"/>
              </a:rPr>
              <a:t>Make </a:t>
            </a:r>
            <a:r>
              <a:rPr lang="en-US" altLang="en-US" sz="1800" i="1" dirty="0">
                <a:solidFill>
                  <a:schemeClr val="bg1"/>
                </a:solidFill>
                <a:cs typeface="Times New Roman" panose="02020603050405020304" pitchFamily="18" charset="0"/>
              </a:rPr>
              <a:t>front</a:t>
            </a:r>
            <a:r>
              <a:rPr lang="en-US" altLang="en-US" sz="1800" dirty="0">
                <a:solidFill>
                  <a:schemeClr val="bg1"/>
                </a:solidFill>
                <a:cs typeface="Times New Roman" panose="02020603050405020304" pitchFamily="18" charset="0"/>
              </a:rPr>
              <a:t> point to the element </a:t>
            </a:r>
            <a:r>
              <a:rPr lang="en-US" altLang="en-US" sz="1800" b="1" dirty="0">
                <a:solidFill>
                  <a:schemeClr val="bg1"/>
                </a:solidFill>
                <a:cs typeface="Times New Roman" panose="02020603050405020304" pitchFamily="18" charset="0"/>
              </a:rPr>
              <a:t>preceding</a:t>
            </a:r>
            <a:r>
              <a:rPr lang="en-US" altLang="en-US" sz="1800" dirty="0">
                <a:solidFill>
                  <a:schemeClr val="bg1"/>
                </a:solidFill>
                <a:cs typeface="Times New Roman" panose="02020603050405020304" pitchFamily="18" charset="0"/>
              </a:rPr>
              <a:t> the front element in the queue (one memory location will be wasted).</a:t>
            </a:r>
            <a:endParaRPr lang="en-US" altLang="en-US" sz="1800" dirty="0">
              <a:cs typeface="Times New Roman" panose="02020603050405020304" pitchFamily="18" charset="0"/>
            </a:endParaRPr>
          </a:p>
          <a:p>
            <a:pPr marL="0" indent="0">
              <a:buNone/>
            </a:pPr>
            <a:endParaRPr lang="en-US" altLang="en-US" sz="1800" dirty="0">
              <a:latin typeface="Times" panose="02020603050405020304" pitchFamily="18" charset="0"/>
              <a:cs typeface="Times" panose="02020603050405020304" pitchFamily="18" charset="0"/>
            </a:endParaRPr>
          </a:p>
          <a:p>
            <a:pPr marL="0" indent="0">
              <a:buNone/>
            </a:pPr>
            <a:r>
              <a:rPr lang="en-US" altLang="en-US" sz="1800" dirty="0">
                <a:latin typeface="Times" panose="02020603050405020304" pitchFamily="18" charset="0"/>
                <a:cs typeface="Times" panose="02020603050405020304" pitchFamily="18" charset="0"/>
              </a:rPr>
              <a:t>                                   </a:t>
            </a:r>
          </a:p>
        </p:txBody>
      </p:sp>
    </p:spTree>
    <p:extLst>
      <p:ext uri="{BB962C8B-B14F-4D97-AF65-F5344CB8AC3E}">
        <p14:creationId xmlns:p14="http://schemas.microsoft.com/office/powerpoint/2010/main" val="8371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52">
                                            <p:txEl>
                                              <p:pRg st="5" end="5"/>
                                            </p:txEl>
                                          </p:spTgt>
                                        </p:tgtEl>
                                        <p:attrNameLst>
                                          <p:attrName>style.visibility</p:attrName>
                                        </p:attrNameLst>
                                      </p:cBhvr>
                                      <p:to>
                                        <p:strVal val="visible"/>
                                      </p:to>
                                    </p:set>
                                    <p:anim calcmode="lin" valueType="num">
                                      <p:cBhvr additive="base">
                                        <p:cTn id="7" dur="500" fill="hold"/>
                                        <p:tgtEl>
                                          <p:spTgt spid="27652">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652">
                                            <p:txEl>
                                              <p:pRg st="6" end="6"/>
                                            </p:txEl>
                                          </p:spTgt>
                                        </p:tgtEl>
                                        <p:attrNameLst>
                                          <p:attrName>style.visibility</p:attrName>
                                        </p:attrNameLst>
                                      </p:cBhvr>
                                      <p:to>
                                        <p:strVal val="visible"/>
                                      </p:to>
                                    </p:set>
                                    <p:anim calcmode="lin" valueType="num">
                                      <p:cBhvr additive="base">
                                        <p:cTn id="13" dur="500" fill="hold"/>
                                        <p:tgtEl>
                                          <p:spTgt spid="27652">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685800"/>
          </a:xfrm>
        </p:spPr>
        <p:txBody>
          <a:bodyPr/>
          <a:lstStyle/>
          <a:p>
            <a:r>
              <a:rPr lang="en-US" altLang="en-US" sz="1500" dirty="0">
                <a:latin typeface="Times" panose="02020603050405020304" pitchFamily="18" charset="0"/>
                <a:cs typeface="Times" panose="02020603050405020304" pitchFamily="18" charset="0"/>
              </a:rPr>
              <a:t>Example 6: The array used to represent queue has </a:t>
            </a:r>
            <a:r>
              <a:rPr lang="en-US" altLang="en-US" sz="1500" dirty="0" err="1">
                <a:latin typeface="Times" panose="02020603050405020304" pitchFamily="18" charset="0"/>
                <a:cs typeface="Times" panose="02020603050405020304" pitchFamily="18" charset="0"/>
              </a:rPr>
              <a:t>maxSize</a:t>
            </a:r>
            <a:r>
              <a:rPr lang="en-US" altLang="en-US" sz="1500" dirty="0">
                <a:latin typeface="Times" panose="02020603050405020304" pitchFamily="18" charset="0"/>
                <a:cs typeface="Times" panose="02020603050405020304" pitchFamily="18" charset="0"/>
              </a:rPr>
              <a:t> = 4</a:t>
            </a:r>
            <a:br>
              <a:rPr lang="en-US" altLang="en-US" sz="1500" dirty="0">
                <a:latin typeface="Times" panose="02020603050405020304" pitchFamily="18" charset="0"/>
                <a:cs typeface="Times" panose="02020603050405020304" pitchFamily="18" charset="0"/>
              </a:rPr>
            </a:br>
            <a:r>
              <a:rPr lang="en-US" altLang="en-US" sz="1500" dirty="0">
                <a:latin typeface="Times" panose="02020603050405020304" pitchFamily="18" charset="0"/>
                <a:cs typeface="Times" panose="02020603050405020304" pitchFamily="18" charset="0"/>
              </a:rPr>
              <a:t>                    Initialize: </a:t>
            </a:r>
            <a:r>
              <a:rPr lang="en-US" altLang="en-US" sz="1500" dirty="0">
                <a:latin typeface="Courier"/>
                <a:cs typeface="Times" panose="02020603050405020304" pitchFamily="18" charset="0"/>
              </a:rPr>
              <a:t>front = rear = 0;</a:t>
            </a:r>
            <a:r>
              <a:rPr lang="en-US" altLang="en-US" sz="1500" dirty="0">
                <a:latin typeface="Times" panose="02020603050405020304" pitchFamily="18" charset="0"/>
                <a:cs typeface="Times" panose="02020603050405020304" pitchFamily="18" charset="0"/>
              </a:rPr>
              <a:t> </a:t>
            </a:r>
            <a:br>
              <a:rPr lang="en-US" altLang="en-US" sz="1500" dirty="0">
                <a:latin typeface="Times" panose="02020603050405020304" pitchFamily="18" charset="0"/>
                <a:cs typeface="Times" panose="02020603050405020304" pitchFamily="18" charset="0"/>
              </a:rPr>
            </a:br>
            <a:r>
              <a:rPr lang="en-US" altLang="en-US" sz="1500" dirty="0">
                <a:latin typeface="Times" panose="02020603050405020304" pitchFamily="18" charset="0"/>
                <a:cs typeface="Times" panose="02020603050405020304" pitchFamily="18" charset="0"/>
              </a:rPr>
              <a:t>                                    Queue Q is empty  </a:t>
            </a:r>
            <a:br>
              <a:rPr lang="en-US" altLang="en-US" sz="2000" dirty="0">
                <a:latin typeface="Times" panose="02020603050405020304" pitchFamily="18" charset="0"/>
                <a:cs typeface="Times" panose="02020603050405020304" pitchFamily="18" charset="0"/>
              </a:rPr>
            </a:br>
            <a:endParaRPr lang="en-US" sz="2000" dirty="0"/>
          </a:p>
        </p:txBody>
      </p:sp>
      <p:sp>
        <p:nvSpPr>
          <p:cNvPr id="8" name="TextBox 7"/>
          <p:cNvSpPr txBox="1"/>
          <p:nvPr/>
        </p:nvSpPr>
        <p:spPr>
          <a:xfrm>
            <a:off x="-27054" y="829734"/>
            <a:ext cx="2424302" cy="338554"/>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Init: </a:t>
            </a:r>
            <a:r>
              <a:rPr lang="en-US" sz="1300" dirty="0">
                <a:latin typeface="Courier"/>
                <a:cs typeface="Times" panose="02020603050405020304" pitchFamily="18" charset="0"/>
              </a:rPr>
              <a:t>front = rear = 0;</a:t>
            </a:r>
          </a:p>
        </p:txBody>
      </p:sp>
      <p:sp>
        <p:nvSpPr>
          <p:cNvPr id="9" name="TextBox 8"/>
          <p:cNvSpPr txBox="1"/>
          <p:nvPr/>
        </p:nvSpPr>
        <p:spPr>
          <a:xfrm>
            <a:off x="2286000" y="838200"/>
            <a:ext cx="2424302"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2)</a:t>
            </a:r>
            <a:endParaRPr lang="en-US" sz="1300" dirty="0">
              <a:latin typeface="Courier"/>
              <a:cs typeface="Times" panose="02020603050405020304" pitchFamily="18" charset="0"/>
            </a:endParaRPr>
          </a:p>
        </p:txBody>
      </p:sp>
      <p:sp>
        <p:nvSpPr>
          <p:cNvPr id="12" name="TextBox 11"/>
          <p:cNvSpPr txBox="1"/>
          <p:nvPr/>
        </p:nvSpPr>
        <p:spPr>
          <a:xfrm>
            <a:off x="2286000" y="2436560"/>
            <a:ext cx="1546925" cy="830997"/>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Q[rear] = 2;</a:t>
            </a:r>
          </a:p>
          <a:p>
            <a:r>
              <a:rPr lang="en-US" sz="1600" dirty="0">
                <a:latin typeface="Times" panose="02020603050405020304" pitchFamily="18" charset="0"/>
                <a:cs typeface="Times" panose="02020603050405020304" pitchFamily="18" charset="0"/>
              </a:rPr>
              <a:t>rear++;</a:t>
            </a:r>
          </a:p>
          <a:p>
            <a:r>
              <a:rPr lang="en-US" sz="1600" dirty="0">
                <a:latin typeface="Times" panose="02020603050405020304" pitchFamily="18" charset="0"/>
                <a:cs typeface="Times" panose="02020603050405020304" pitchFamily="18" charset="0"/>
              </a:rPr>
              <a:t>Q= (2)</a:t>
            </a:r>
            <a:endParaRPr lang="en-US" sz="1300" dirty="0">
              <a:latin typeface="Courier"/>
              <a:cs typeface="Times" panose="02020603050405020304" pitchFamily="18" charset="0"/>
            </a:endParaRPr>
          </a:p>
        </p:txBody>
      </p:sp>
      <p:sp>
        <p:nvSpPr>
          <p:cNvPr id="15" name="TextBox 14"/>
          <p:cNvSpPr txBox="1"/>
          <p:nvPr/>
        </p:nvSpPr>
        <p:spPr>
          <a:xfrm>
            <a:off x="3964138" y="838200"/>
            <a:ext cx="13716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3)</a:t>
            </a:r>
            <a:endParaRPr lang="en-US" sz="1300" dirty="0">
              <a:latin typeface="Courier"/>
              <a:cs typeface="Times" panose="02020603050405020304" pitchFamily="18" charset="0"/>
            </a:endParaRPr>
          </a:p>
        </p:txBody>
      </p:sp>
      <p:sp>
        <p:nvSpPr>
          <p:cNvPr id="16" name="TextBox 15"/>
          <p:cNvSpPr txBox="1"/>
          <p:nvPr/>
        </p:nvSpPr>
        <p:spPr>
          <a:xfrm>
            <a:off x="3965876" y="2450668"/>
            <a:ext cx="1219200" cy="830997"/>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Q[rear] = 3;</a:t>
            </a:r>
          </a:p>
          <a:p>
            <a:r>
              <a:rPr lang="en-US" sz="1600" dirty="0">
                <a:latin typeface="Times" panose="02020603050405020304" pitchFamily="18" charset="0"/>
                <a:cs typeface="Times" panose="02020603050405020304" pitchFamily="18" charset="0"/>
              </a:rPr>
              <a:t>rear++;</a:t>
            </a:r>
          </a:p>
          <a:p>
            <a:r>
              <a:rPr lang="en-US" sz="1600" dirty="0">
                <a:latin typeface="Times" panose="02020603050405020304" pitchFamily="18" charset="0"/>
                <a:cs typeface="Times" panose="02020603050405020304" pitchFamily="18" charset="0"/>
              </a:rPr>
              <a:t>Q= (2, 3)</a:t>
            </a:r>
            <a:endParaRPr lang="en-US" sz="1300" dirty="0">
              <a:latin typeface="Courier"/>
              <a:cs typeface="Times" panose="02020603050405020304" pitchFamily="18" charset="0"/>
            </a:endParaRPr>
          </a:p>
        </p:txBody>
      </p:sp>
      <p:sp>
        <p:nvSpPr>
          <p:cNvPr id="19" name="TextBox 18"/>
          <p:cNvSpPr txBox="1"/>
          <p:nvPr/>
        </p:nvSpPr>
        <p:spPr>
          <a:xfrm>
            <a:off x="5483986" y="838200"/>
            <a:ext cx="13716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5)</a:t>
            </a:r>
            <a:endParaRPr lang="en-US" sz="1300" dirty="0">
              <a:latin typeface="Courier"/>
              <a:cs typeface="Times" panose="02020603050405020304" pitchFamily="18" charset="0"/>
            </a:endParaRPr>
          </a:p>
        </p:txBody>
      </p:sp>
      <p:sp>
        <p:nvSpPr>
          <p:cNvPr id="20" name="TextBox 19"/>
          <p:cNvSpPr txBox="1"/>
          <p:nvPr/>
        </p:nvSpPr>
        <p:spPr>
          <a:xfrm>
            <a:off x="5483986" y="2462621"/>
            <a:ext cx="2059814" cy="738664"/>
          </a:xfrm>
          <a:prstGeom prst="rect">
            <a:avLst/>
          </a:prstGeom>
          <a:noFill/>
        </p:spPr>
        <p:txBody>
          <a:bodyPr wrap="square" rtlCol="0">
            <a:spAutoFit/>
          </a:bodyPr>
          <a:lstStyle/>
          <a:p>
            <a:r>
              <a:rPr lang="en-US" sz="1400" dirty="0">
                <a:latin typeface="Times" panose="02020603050405020304" pitchFamily="18" charset="0"/>
                <a:cs typeface="Times" panose="02020603050405020304" pitchFamily="18" charset="0"/>
              </a:rPr>
              <a:t>Q[rear] = 5;</a:t>
            </a:r>
          </a:p>
          <a:p>
            <a:r>
              <a:rPr lang="en-US" sz="1400" dirty="0">
                <a:latin typeface="Times" panose="02020603050405020304" pitchFamily="18" charset="0"/>
                <a:cs typeface="Times" panose="02020603050405020304" pitchFamily="18" charset="0"/>
              </a:rPr>
              <a:t>rear++;</a:t>
            </a:r>
          </a:p>
          <a:p>
            <a:r>
              <a:rPr lang="en-US" sz="1400" dirty="0">
                <a:latin typeface="Times" panose="02020603050405020304" pitchFamily="18" charset="0"/>
                <a:cs typeface="Times" panose="02020603050405020304" pitchFamily="18" charset="0"/>
              </a:rPr>
              <a:t>Q= (2, 3, 5)</a:t>
            </a:r>
            <a:endParaRPr lang="en-US" sz="1400" dirty="0">
              <a:latin typeface="Courier"/>
              <a:cs typeface="Times" panose="02020603050405020304" pitchFamily="18" charset="0"/>
            </a:endParaRPr>
          </a:p>
        </p:txBody>
      </p:sp>
      <p:sp>
        <p:nvSpPr>
          <p:cNvPr id="21" name="TextBox 20"/>
          <p:cNvSpPr txBox="1"/>
          <p:nvPr/>
        </p:nvSpPr>
        <p:spPr>
          <a:xfrm>
            <a:off x="4724400" y="3690411"/>
            <a:ext cx="3581400" cy="553998"/>
          </a:xfrm>
          <a:prstGeom prst="rect">
            <a:avLst/>
          </a:prstGeom>
          <a:noFill/>
        </p:spPr>
        <p:txBody>
          <a:bodyPr wrap="square" rtlCol="0">
            <a:spAutoFit/>
          </a:bodyPr>
          <a:lstStyle/>
          <a:p>
            <a:r>
              <a:rPr lang="en-US" sz="1500" dirty="0">
                <a:solidFill>
                  <a:srgbClr val="FF0000"/>
                </a:solidFill>
                <a:latin typeface="Courier"/>
                <a:cs typeface="Times" panose="02020603050405020304" pitchFamily="18" charset="0"/>
              </a:rPr>
              <a:t>(rear + 1) % </a:t>
            </a:r>
            <a:r>
              <a:rPr lang="en-US" sz="1500" dirty="0" err="1">
                <a:solidFill>
                  <a:srgbClr val="FF0000"/>
                </a:solidFill>
                <a:latin typeface="Courier"/>
                <a:cs typeface="Times" panose="02020603050405020304" pitchFamily="18" charset="0"/>
              </a:rPr>
              <a:t>maxSize</a:t>
            </a:r>
            <a:r>
              <a:rPr lang="en-US" sz="1500" dirty="0">
                <a:solidFill>
                  <a:srgbClr val="FF0000"/>
                </a:solidFill>
                <a:latin typeface="Courier"/>
                <a:cs typeface="Times" panose="02020603050405020304" pitchFamily="18" charset="0"/>
              </a:rPr>
              <a:t> == front</a:t>
            </a:r>
          </a:p>
          <a:p>
            <a:r>
              <a:rPr lang="en-US" sz="1500" b="1" dirty="0">
                <a:solidFill>
                  <a:srgbClr val="000099"/>
                </a:solidFill>
                <a:latin typeface="Courier"/>
                <a:cs typeface="Times" panose="02020603050405020304" pitchFamily="18" charset="0"/>
              </a:rPr>
              <a:t>Queue Q full!!!</a:t>
            </a:r>
          </a:p>
        </p:txBody>
      </p:sp>
      <p:sp>
        <p:nvSpPr>
          <p:cNvPr id="24" name="TextBox 23"/>
          <p:cNvSpPr txBox="1"/>
          <p:nvPr/>
        </p:nvSpPr>
        <p:spPr>
          <a:xfrm>
            <a:off x="7010400" y="790369"/>
            <a:ext cx="13716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(Q)</a:t>
            </a:r>
            <a:endParaRPr lang="en-US" sz="1300" dirty="0">
              <a:latin typeface="Courier"/>
              <a:cs typeface="Times" panose="02020603050405020304" pitchFamily="18" charset="0"/>
            </a:endParaRPr>
          </a:p>
        </p:txBody>
      </p:sp>
      <p:sp>
        <p:nvSpPr>
          <p:cNvPr id="25" name="TextBox 24"/>
          <p:cNvSpPr txBox="1"/>
          <p:nvPr/>
        </p:nvSpPr>
        <p:spPr>
          <a:xfrm>
            <a:off x="7556602" y="2367792"/>
            <a:ext cx="2317618" cy="830997"/>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 Q[front]</a:t>
            </a:r>
          </a:p>
          <a:p>
            <a:r>
              <a:rPr lang="en-US" sz="1600" dirty="0">
                <a:latin typeface="Times" panose="02020603050405020304" pitchFamily="18" charset="0"/>
                <a:cs typeface="Times" panose="02020603050405020304" pitchFamily="18" charset="0"/>
              </a:rPr>
              <a:t>front++;</a:t>
            </a:r>
          </a:p>
          <a:p>
            <a:r>
              <a:rPr lang="en-US" sz="1600" dirty="0">
                <a:latin typeface="Times" panose="02020603050405020304" pitchFamily="18" charset="0"/>
                <a:cs typeface="Times" panose="02020603050405020304" pitchFamily="18" charset="0"/>
              </a:rPr>
              <a:t>Q= (3, 5)</a:t>
            </a:r>
            <a:endParaRPr lang="en-US" sz="1300" dirty="0">
              <a:latin typeface="Courier"/>
              <a:cs typeface="Times" panose="02020603050405020304" pitchFamily="18" charset="0"/>
            </a:endParaRPr>
          </a:p>
        </p:txBody>
      </p:sp>
      <p:sp>
        <p:nvSpPr>
          <p:cNvPr id="28" name="TextBox 27"/>
          <p:cNvSpPr txBox="1"/>
          <p:nvPr/>
        </p:nvSpPr>
        <p:spPr>
          <a:xfrm>
            <a:off x="0" y="4219369"/>
            <a:ext cx="13716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(Q)</a:t>
            </a:r>
            <a:endParaRPr lang="en-US" sz="1300" dirty="0">
              <a:latin typeface="Courier"/>
              <a:cs typeface="Times" panose="02020603050405020304" pitchFamily="18" charset="0"/>
            </a:endParaRPr>
          </a:p>
        </p:txBody>
      </p:sp>
      <p:sp>
        <p:nvSpPr>
          <p:cNvPr id="29" name="TextBox 28"/>
          <p:cNvSpPr txBox="1"/>
          <p:nvPr/>
        </p:nvSpPr>
        <p:spPr>
          <a:xfrm>
            <a:off x="0" y="6027003"/>
            <a:ext cx="1600200" cy="830997"/>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 Q[front]</a:t>
            </a:r>
          </a:p>
          <a:p>
            <a:r>
              <a:rPr lang="en-US" sz="1600" dirty="0">
                <a:latin typeface="Times" panose="02020603050405020304" pitchFamily="18" charset="0"/>
                <a:cs typeface="Times" panose="02020603050405020304" pitchFamily="18" charset="0"/>
              </a:rPr>
              <a:t>front++;</a:t>
            </a:r>
          </a:p>
          <a:p>
            <a:r>
              <a:rPr lang="en-US" sz="1600" dirty="0">
                <a:latin typeface="Times" panose="02020603050405020304" pitchFamily="18" charset="0"/>
                <a:cs typeface="Times" panose="02020603050405020304" pitchFamily="18" charset="0"/>
              </a:rPr>
              <a:t>Q= (5)</a:t>
            </a:r>
            <a:endParaRPr lang="en-US" sz="1300" dirty="0">
              <a:latin typeface="Courier"/>
              <a:cs typeface="Times" panose="02020603050405020304" pitchFamily="18" charset="0"/>
            </a:endParaRPr>
          </a:p>
        </p:txBody>
      </p:sp>
      <p:sp>
        <p:nvSpPr>
          <p:cNvPr id="32" name="TextBox 31"/>
          <p:cNvSpPr txBox="1"/>
          <p:nvPr/>
        </p:nvSpPr>
        <p:spPr>
          <a:xfrm>
            <a:off x="1600200" y="4219369"/>
            <a:ext cx="16002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10)</a:t>
            </a:r>
            <a:endParaRPr lang="en-US" sz="1300" dirty="0">
              <a:latin typeface="Courier"/>
              <a:cs typeface="Times" panose="02020603050405020304" pitchFamily="18" charset="0"/>
            </a:endParaRPr>
          </a:p>
        </p:txBody>
      </p:sp>
      <p:sp>
        <p:nvSpPr>
          <p:cNvPr id="33" name="TextBox 32"/>
          <p:cNvSpPr txBox="1"/>
          <p:nvPr/>
        </p:nvSpPr>
        <p:spPr>
          <a:xfrm>
            <a:off x="1600200" y="5938215"/>
            <a:ext cx="1219200" cy="830997"/>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Q[rear] =10;</a:t>
            </a:r>
          </a:p>
          <a:p>
            <a:r>
              <a:rPr lang="en-US" sz="1600" dirty="0">
                <a:latin typeface="Times" panose="02020603050405020304" pitchFamily="18" charset="0"/>
                <a:cs typeface="Times" panose="02020603050405020304" pitchFamily="18" charset="0"/>
              </a:rPr>
              <a:t>rear++;</a:t>
            </a:r>
          </a:p>
          <a:p>
            <a:r>
              <a:rPr lang="en-US" sz="1600" dirty="0">
                <a:latin typeface="Times" panose="02020603050405020304" pitchFamily="18" charset="0"/>
                <a:cs typeface="Times" panose="02020603050405020304" pitchFamily="18" charset="0"/>
              </a:rPr>
              <a:t>Q= (5, 10)</a:t>
            </a:r>
            <a:endParaRPr lang="en-US" sz="1300" dirty="0">
              <a:latin typeface="Courier"/>
              <a:cs typeface="Times" panose="02020603050405020304" pitchFamily="18" charset="0"/>
            </a:endParaRPr>
          </a:p>
        </p:txBody>
      </p:sp>
      <p:sp>
        <p:nvSpPr>
          <p:cNvPr id="36" name="TextBox 35"/>
          <p:cNvSpPr txBox="1"/>
          <p:nvPr/>
        </p:nvSpPr>
        <p:spPr>
          <a:xfrm>
            <a:off x="3200400" y="4219369"/>
            <a:ext cx="16002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20)</a:t>
            </a:r>
            <a:endParaRPr lang="en-US" sz="1300" dirty="0">
              <a:latin typeface="Courier"/>
              <a:cs typeface="Times" panose="02020603050405020304" pitchFamily="18" charset="0"/>
            </a:endParaRPr>
          </a:p>
        </p:txBody>
      </p:sp>
      <p:sp>
        <p:nvSpPr>
          <p:cNvPr id="37" name="TextBox 36"/>
          <p:cNvSpPr txBox="1"/>
          <p:nvPr/>
        </p:nvSpPr>
        <p:spPr>
          <a:xfrm>
            <a:off x="3323608" y="5963436"/>
            <a:ext cx="1476991" cy="830997"/>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Q[rear] =20;</a:t>
            </a:r>
          </a:p>
          <a:p>
            <a:r>
              <a:rPr lang="en-US" sz="1600" dirty="0">
                <a:latin typeface="Times" panose="02020603050405020304" pitchFamily="18" charset="0"/>
                <a:cs typeface="Times" panose="02020603050405020304" pitchFamily="18" charset="0"/>
              </a:rPr>
              <a:t>rear++;</a:t>
            </a:r>
          </a:p>
          <a:p>
            <a:r>
              <a:rPr lang="en-US" sz="1600" dirty="0">
                <a:latin typeface="Times" panose="02020603050405020304" pitchFamily="18" charset="0"/>
                <a:cs typeface="Times" panose="02020603050405020304" pitchFamily="18" charset="0"/>
              </a:rPr>
              <a:t>Q= (5, 10, 20)</a:t>
            </a:r>
            <a:endParaRPr lang="en-US" sz="1300" dirty="0">
              <a:latin typeface="Courier"/>
              <a:cs typeface="Times" panose="02020603050405020304" pitchFamily="18" charset="0"/>
            </a:endParaRPr>
          </a:p>
        </p:txBody>
      </p:sp>
      <p:sp>
        <p:nvSpPr>
          <p:cNvPr id="40" name="TextBox 39"/>
          <p:cNvSpPr txBox="1"/>
          <p:nvPr/>
        </p:nvSpPr>
        <p:spPr>
          <a:xfrm>
            <a:off x="5181600" y="5160829"/>
            <a:ext cx="20574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30) ??</a:t>
            </a:r>
            <a:endParaRPr lang="en-US" sz="1300" dirty="0">
              <a:latin typeface="Courier"/>
              <a:cs typeface="Times" panose="02020603050405020304" pitchFamily="18" charset="0"/>
            </a:endParaRPr>
          </a:p>
        </p:txBody>
      </p:sp>
      <p:cxnSp>
        <p:nvCxnSpPr>
          <p:cNvPr id="43" name="Curved Connector 42"/>
          <p:cNvCxnSpPr>
            <a:stCxn id="35" idx="3"/>
          </p:cNvCxnSpPr>
          <p:nvPr/>
        </p:nvCxnSpPr>
        <p:spPr>
          <a:xfrm flipV="1">
            <a:off x="4495800" y="4234199"/>
            <a:ext cx="792076" cy="1064953"/>
          </a:xfrm>
          <a:prstGeom prst="curvedConnector2">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184014" y="5605046"/>
            <a:ext cx="2057400" cy="338554"/>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ERROR: Queue is full</a:t>
            </a:r>
            <a:endParaRPr lang="en-US" sz="1300" dirty="0">
              <a:latin typeface="Courier"/>
              <a:cs typeface="Times" panose="02020603050405020304" pitchFamily="18" charset="0"/>
            </a:endParaRPr>
          </a:p>
        </p:txBody>
      </p:sp>
      <p:cxnSp>
        <p:nvCxnSpPr>
          <p:cNvPr id="48" name="Curved Connector 47"/>
          <p:cNvCxnSpPr/>
          <p:nvPr/>
        </p:nvCxnSpPr>
        <p:spPr>
          <a:xfrm rot="5400000">
            <a:off x="4670281" y="2844690"/>
            <a:ext cx="1549575" cy="261034"/>
          </a:xfrm>
          <a:prstGeom prst="curvedConnector3">
            <a:avLst>
              <a:gd name="adj1" fmla="val -1907"/>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6077053" y="149960"/>
            <a:ext cx="3134985" cy="400110"/>
          </a:xfrm>
          <a:prstGeom prst="rect">
            <a:avLst/>
          </a:prstGeom>
        </p:spPr>
        <p:txBody>
          <a:bodyPr wrap="square">
            <a:spAutoFit/>
          </a:bodyPr>
          <a:lstStyle/>
          <a:p>
            <a:r>
              <a:rPr lang="en-US" altLang="en-US" sz="2000" dirty="0">
                <a:solidFill>
                  <a:schemeClr val="bg1"/>
                </a:solidFill>
              </a:rPr>
              <a:t>illustration for solution 3</a:t>
            </a:r>
            <a:endParaRPr lang="en-US" sz="2000" dirty="0">
              <a:solidFill>
                <a:schemeClr val="bg1"/>
              </a:solidFill>
            </a:endParaRPr>
          </a:p>
        </p:txBody>
      </p:sp>
      <p:sp>
        <p:nvSpPr>
          <p:cNvPr id="34" name="TextBox 33"/>
          <p:cNvSpPr txBox="1"/>
          <p:nvPr/>
        </p:nvSpPr>
        <p:spPr>
          <a:xfrm>
            <a:off x="4267200" y="1251511"/>
            <a:ext cx="914400" cy="1107996"/>
          </a:xfrm>
          <a:prstGeom prst="rect">
            <a:avLst/>
          </a:prstGeom>
          <a:noFill/>
        </p:spPr>
        <p:txBody>
          <a:bodyPr wrap="square" rtlCol="0">
            <a:spAutoFit/>
          </a:bodyPr>
          <a:lstStyle/>
          <a:p>
            <a:r>
              <a:rPr lang="en-US" dirty="0"/>
              <a:t>?</a:t>
            </a:r>
          </a:p>
        </p:txBody>
      </p:sp>
      <p:pic>
        <p:nvPicPr>
          <p:cNvPr id="22" name="Picture 21"/>
          <p:cNvPicPr>
            <a:picLocks noChangeAspect="1"/>
          </p:cNvPicPr>
          <p:nvPr/>
        </p:nvPicPr>
        <p:blipFill>
          <a:blip r:embed="rId2"/>
          <a:stretch>
            <a:fillRect/>
          </a:stretch>
        </p:blipFill>
        <p:spPr>
          <a:xfrm>
            <a:off x="346522" y="1219200"/>
            <a:ext cx="811878" cy="1060562"/>
          </a:xfrm>
          <a:prstGeom prst="rect">
            <a:avLst/>
          </a:prstGeom>
        </p:spPr>
      </p:pic>
      <p:pic>
        <p:nvPicPr>
          <p:cNvPr id="26" name="Picture 25"/>
          <p:cNvPicPr>
            <a:picLocks noChangeAspect="1"/>
          </p:cNvPicPr>
          <p:nvPr/>
        </p:nvPicPr>
        <p:blipFill>
          <a:blip r:embed="rId3"/>
          <a:stretch>
            <a:fillRect/>
          </a:stretch>
        </p:blipFill>
        <p:spPr>
          <a:xfrm>
            <a:off x="2269759" y="1219362"/>
            <a:ext cx="869841" cy="1014413"/>
          </a:xfrm>
          <a:prstGeom prst="rect">
            <a:avLst/>
          </a:prstGeom>
        </p:spPr>
      </p:pic>
      <p:sp>
        <p:nvSpPr>
          <p:cNvPr id="47" name="TextBox 46"/>
          <p:cNvSpPr txBox="1"/>
          <p:nvPr/>
        </p:nvSpPr>
        <p:spPr>
          <a:xfrm>
            <a:off x="7310372" y="1248717"/>
            <a:ext cx="914400" cy="1107996"/>
          </a:xfrm>
          <a:prstGeom prst="rect">
            <a:avLst/>
          </a:prstGeom>
          <a:noFill/>
        </p:spPr>
        <p:txBody>
          <a:bodyPr wrap="square" rtlCol="0">
            <a:spAutoFit/>
          </a:bodyPr>
          <a:lstStyle/>
          <a:p>
            <a:r>
              <a:rPr lang="en-US" dirty="0"/>
              <a:t>?</a:t>
            </a:r>
          </a:p>
        </p:txBody>
      </p:sp>
      <p:sp>
        <p:nvSpPr>
          <p:cNvPr id="50" name="TextBox 49"/>
          <p:cNvSpPr txBox="1"/>
          <p:nvPr/>
        </p:nvSpPr>
        <p:spPr>
          <a:xfrm>
            <a:off x="152400" y="4606831"/>
            <a:ext cx="914400" cy="1107996"/>
          </a:xfrm>
          <a:prstGeom prst="rect">
            <a:avLst/>
          </a:prstGeom>
          <a:noFill/>
        </p:spPr>
        <p:txBody>
          <a:bodyPr wrap="square" rtlCol="0">
            <a:spAutoFit/>
          </a:bodyPr>
          <a:lstStyle/>
          <a:p>
            <a:r>
              <a:rPr lang="en-US" dirty="0"/>
              <a:t>?</a:t>
            </a:r>
          </a:p>
        </p:txBody>
      </p:sp>
      <p:sp>
        <p:nvSpPr>
          <p:cNvPr id="51" name="TextBox 50"/>
          <p:cNvSpPr txBox="1"/>
          <p:nvPr/>
        </p:nvSpPr>
        <p:spPr>
          <a:xfrm>
            <a:off x="1828800" y="4648200"/>
            <a:ext cx="914400" cy="1107996"/>
          </a:xfrm>
          <a:prstGeom prst="rect">
            <a:avLst/>
          </a:prstGeom>
          <a:noFill/>
        </p:spPr>
        <p:txBody>
          <a:bodyPr wrap="square" rtlCol="0">
            <a:spAutoFit/>
          </a:bodyPr>
          <a:lstStyle/>
          <a:p>
            <a:r>
              <a:rPr lang="en-US" dirty="0"/>
              <a:t>?</a:t>
            </a:r>
          </a:p>
        </p:txBody>
      </p:sp>
      <p:pic>
        <p:nvPicPr>
          <p:cNvPr id="39" name="Picture 38"/>
          <p:cNvPicPr>
            <a:picLocks noChangeAspect="1"/>
          </p:cNvPicPr>
          <p:nvPr/>
        </p:nvPicPr>
        <p:blipFill>
          <a:blip r:embed="rId4"/>
          <a:stretch>
            <a:fillRect/>
          </a:stretch>
        </p:blipFill>
        <p:spPr>
          <a:xfrm>
            <a:off x="5575586" y="1133153"/>
            <a:ext cx="1108132" cy="1339123"/>
          </a:xfrm>
          <a:prstGeom prst="rect">
            <a:avLst/>
          </a:prstGeom>
        </p:spPr>
      </p:pic>
      <p:pic>
        <p:nvPicPr>
          <p:cNvPr id="42" name="Picture 41"/>
          <p:cNvPicPr>
            <a:picLocks noChangeAspect="1"/>
          </p:cNvPicPr>
          <p:nvPr/>
        </p:nvPicPr>
        <p:blipFill>
          <a:blip r:embed="rId5"/>
          <a:stretch>
            <a:fillRect/>
          </a:stretch>
        </p:blipFill>
        <p:spPr>
          <a:xfrm>
            <a:off x="3200400" y="4533277"/>
            <a:ext cx="1152113" cy="1404938"/>
          </a:xfrm>
          <a:prstGeom prst="rect">
            <a:avLst/>
          </a:prstGeom>
        </p:spPr>
      </p:pic>
    </p:spTree>
    <p:extLst>
      <p:ext uri="{BB962C8B-B14F-4D97-AF65-F5344CB8AC3E}">
        <p14:creationId xmlns:p14="http://schemas.microsoft.com/office/powerpoint/2010/main" val="406739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 presetClass="entr" presetSubtype="4"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additive="base">
                                        <p:cTn id="30" dur="500" fill="hold"/>
                                        <p:tgtEl>
                                          <p:spTgt spid="34"/>
                                        </p:tgtEl>
                                        <p:attrNameLst>
                                          <p:attrName>ppt_x</p:attrName>
                                        </p:attrNameLst>
                                      </p:cBhvr>
                                      <p:tavLst>
                                        <p:tav tm="0">
                                          <p:val>
                                            <p:strVal val="#ppt_x"/>
                                          </p:val>
                                        </p:tav>
                                        <p:tav tm="100000">
                                          <p:val>
                                            <p:strVal val="#ppt_x"/>
                                          </p:val>
                                        </p:tav>
                                      </p:tavLst>
                                    </p:anim>
                                    <p:anim calcmode="lin" valueType="num">
                                      <p:cBhvr additive="base">
                                        <p:cTn id="31" dur="500" fill="hold"/>
                                        <p:tgtEl>
                                          <p:spTgt spid="34"/>
                                        </p:tgtEl>
                                        <p:attrNameLst>
                                          <p:attrName>ppt_y</p:attrName>
                                        </p:attrNameLst>
                                      </p:cBhvr>
                                      <p:tavLst>
                                        <p:tav tm="0">
                                          <p:val>
                                            <p:strVal val="1+#ppt_h/2"/>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0-#ppt_w/2"/>
                                          </p:val>
                                        </p:tav>
                                        <p:tav tm="100000">
                                          <p:val>
                                            <p:strVal val="#ppt_x"/>
                                          </p:val>
                                        </p:tav>
                                      </p:tavLst>
                                    </p:anim>
                                    <p:anim calcmode="lin" valueType="num">
                                      <p:cBhvr additive="base">
                                        <p:cTn id="35"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0-#ppt_w/2"/>
                                          </p:val>
                                        </p:tav>
                                        <p:tav tm="100000">
                                          <p:val>
                                            <p:strVal val="#ppt_x"/>
                                          </p:val>
                                        </p:tav>
                                      </p:tavLst>
                                    </p:anim>
                                    <p:anim calcmode="lin" valueType="num">
                                      <p:cBhvr additive="base">
                                        <p:cTn id="41"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additive="base">
                                        <p:cTn id="46" dur="500" fill="hold"/>
                                        <p:tgtEl>
                                          <p:spTgt spid="39"/>
                                        </p:tgtEl>
                                        <p:attrNameLst>
                                          <p:attrName>ppt_x</p:attrName>
                                        </p:attrNameLst>
                                      </p:cBhvr>
                                      <p:tavLst>
                                        <p:tav tm="0">
                                          <p:val>
                                            <p:strVal val="#ppt_x"/>
                                          </p:val>
                                        </p:tav>
                                        <p:tav tm="100000">
                                          <p:val>
                                            <p:strVal val="#ppt_x"/>
                                          </p:val>
                                        </p:tav>
                                      </p:tavLst>
                                    </p:anim>
                                    <p:anim calcmode="lin" valueType="num">
                                      <p:cBhvr additive="base">
                                        <p:cTn id="47" dur="500" fill="hold"/>
                                        <p:tgtEl>
                                          <p:spTgt spid="39"/>
                                        </p:tgtEl>
                                        <p:attrNameLst>
                                          <p:attrName>ppt_y</p:attrName>
                                        </p:attrNameLst>
                                      </p:cBhvr>
                                      <p:tavLst>
                                        <p:tav tm="0">
                                          <p:val>
                                            <p:strVal val="1+#ppt_h/2"/>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0-#ppt_w/2"/>
                                          </p:val>
                                        </p:tav>
                                        <p:tav tm="100000">
                                          <p:val>
                                            <p:strVal val="#ppt_x"/>
                                          </p:val>
                                        </p:tav>
                                      </p:tavLst>
                                    </p:anim>
                                    <p:anim calcmode="lin" valueType="num">
                                      <p:cBhvr additive="base">
                                        <p:cTn id="51" dur="500" fill="hold"/>
                                        <p:tgtEl>
                                          <p:spTgt spid="20"/>
                                        </p:tgtEl>
                                        <p:attrNameLst>
                                          <p:attrName>ppt_y</p:attrName>
                                        </p:attrNameLst>
                                      </p:cBhvr>
                                      <p:tavLst>
                                        <p:tav tm="0">
                                          <p:val>
                                            <p:strVal val="#ppt_y"/>
                                          </p:val>
                                        </p:tav>
                                        <p:tav tm="100000">
                                          <p:val>
                                            <p:strVal val="#ppt_y"/>
                                          </p:val>
                                        </p:tav>
                                      </p:tavLst>
                                    </p:anim>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up)">
                                      <p:cBhvr>
                                        <p:cTn id="55" dur="500"/>
                                        <p:tgtEl>
                                          <p:spTgt spid="48"/>
                                        </p:tgtEl>
                                      </p:cBhvr>
                                    </p:animEffect>
                                  </p:childTnLst>
                                </p:cTn>
                              </p:par>
                            </p:childTnLst>
                          </p:cTn>
                        </p:par>
                        <p:par>
                          <p:cTn id="56" fill="hold">
                            <p:stCondLst>
                              <p:cond delay="1000"/>
                            </p:stCondLst>
                            <p:childTnLst>
                              <p:par>
                                <p:cTn id="57" presetID="2" presetClass="entr" presetSubtype="8"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0-#ppt_w/2"/>
                                          </p:val>
                                        </p:tav>
                                        <p:tav tm="100000">
                                          <p:val>
                                            <p:strVal val="#ppt_x"/>
                                          </p:val>
                                        </p:tav>
                                      </p:tavLst>
                                    </p:anim>
                                    <p:anim calcmode="lin" valueType="num">
                                      <p:cBhvr additive="base">
                                        <p:cTn id="6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0-#ppt_w/2"/>
                                          </p:val>
                                        </p:tav>
                                        <p:tav tm="100000">
                                          <p:val>
                                            <p:strVal val="#ppt_x"/>
                                          </p:val>
                                        </p:tav>
                                      </p:tavLst>
                                    </p:anim>
                                    <p:anim calcmode="lin" valueType="num">
                                      <p:cBhvr additive="base">
                                        <p:cTn id="66" dur="500" fill="hold"/>
                                        <p:tgtEl>
                                          <p:spTgt spid="24"/>
                                        </p:tgtEl>
                                        <p:attrNameLst>
                                          <p:attrName>ppt_y</p:attrName>
                                        </p:attrNameLst>
                                      </p:cBhvr>
                                      <p:tavLst>
                                        <p:tav tm="0">
                                          <p:val>
                                            <p:strVal val="#ppt_y"/>
                                          </p:val>
                                        </p:tav>
                                        <p:tav tm="100000">
                                          <p:val>
                                            <p:strVal val="#ppt_y"/>
                                          </p:val>
                                        </p:tav>
                                      </p:tavLst>
                                    </p:anim>
                                  </p:childTnLst>
                                </p:cTn>
                              </p:par>
                            </p:childTnLst>
                          </p:cTn>
                        </p:par>
                        <p:par>
                          <p:cTn id="67" fill="hold">
                            <p:stCondLst>
                              <p:cond delay="500"/>
                            </p:stCondLst>
                            <p:childTnLst>
                              <p:par>
                                <p:cTn id="68" presetID="2" presetClass="entr" presetSubtype="4" fill="hold" grpId="0" nodeType="afterEffect">
                                  <p:stCondLst>
                                    <p:cond delay="0"/>
                                  </p:stCondLst>
                                  <p:childTnLst>
                                    <p:set>
                                      <p:cBhvr>
                                        <p:cTn id="69" dur="1" fill="hold">
                                          <p:stCondLst>
                                            <p:cond delay="0"/>
                                          </p:stCondLst>
                                        </p:cTn>
                                        <p:tgtEl>
                                          <p:spTgt spid="47"/>
                                        </p:tgtEl>
                                        <p:attrNameLst>
                                          <p:attrName>style.visibility</p:attrName>
                                        </p:attrNameLst>
                                      </p:cBhvr>
                                      <p:to>
                                        <p:strVal val="visible"/>
                                      </p:to>
                                    </p:set>
                                    <p:anim calcmode="lin" valueType="num">
                                      <p:cBhvr additive="base">
                                        <p:cTn id="70" dur="500" fill="hold"/>
                                        <p:tgtEl>
                                          <p:spTgt spid="47"/>
                                        </p:tgtEl>
                                        <p:attrNameLst>
                                          <p:attrName>ppt_x</p:attrName>
                                        </p:attrNameLst>
                                      </p:cBhvr>
                                      <p:tavLst>
                                        <p:tav tm="0">
                                          <p:val>
                                            <p:strVal val="#ppt_x"/>
                                          </p:val>
                                        </p:tav>
                                        <p:tav tm="100000">
                                          <p:val>
                                            <p:strVal val="#ppt_x"/>
                                          </p:val>
                                        </p:tav>
                                      </p:tavLst>
                                    </p:anim>
                                    <p:anim calcmode="lin" valueType="num">
                                      <p:cBhvr additive="base">
                                        <p:cTn id="71" dur="500" fill="hold"/>
                                        <p:tgtEl>
                                          <p:spTgt spid="47"/>
                                        </p:tgtEl>
                                        <p:attrNameLst>
                                          <p:attrName>ppt_y</p:attrName>
                                        </p:attrNameLst>
                                      </p:cBhvr>
                                      <p:tavLst>
                                        <p:tav tm="0">
                                          <p:val>
                                            <p:strVal val="1+#ppt_h/2"/>
                                          </p:val>
                                        </p:tav>
                                        <p:tav tm="100000">
                                          <p:val>
                                            <p:strVal val="#ppt_y"/>
                                          </p:val>
                                        </p:tav>
                                      </p:tavLst>
                                    </p:anim>
                                  </p:childTnLst>
                                </p:cTn>
                              </p:par>
                              <p:par>
                                <p:cTn id="72" presetID="2" presetClass="entr" presetSubtype="8"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 calcmode="lin" valueType="num">
                                      <p:cBhvr additive="base">
                                        <p:cTn id="74" dur="500" fill="hold"/>
                                        <p:tgtEl>
                                          <p:spTgt spid="25"/>
                                        </p:tgtEl>
                                        <p:attrNameLst>
                                          <p:attrName>ppt_x</p:attrName>
                                        </p:attrNameLst>
                                      </p:cBhvr>
                                      <p:tavLst>
                                        <p:tav tm="0">
                                          <p:val>
                                            <p:strVal val="0-#ppt_w/2"/>
                                          </p:val>
                                        </p:tav>
                                        <p:tav tm="100000">
                                          <p:val>
                                            <p:strVal val="#ppt_x"/>
                                          </p:val>
                                        </p:tav>
                                      </p:tavLst>
                                    </p:anim>
                                    <p:anim calcmode="lin" valueType="num">
                                      <p:cBhvr additive="base">
                                        <p:cTn id="75"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8"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childTnLst>
                          </p:cTn>
                        </p:par>
                        <p:par>
                          <p:cTn id="82" fill="hold">
                            <p:stCondLst>
                              <p:cond delay="500"/>
                            </p:stCondLst>
                            <p:childTnLst>
                              <p:par>
                                <p:cTn id="83" presetID="2" presetClass="entr" presetSubtype="4" fill="hold" grpId="0" nodeType="afterEffect">
                                  <p:stCondLst>
                                    <p:cond delay="0"/>
                                  </p:stCondLst>
                                  <p:childTnLst>
                                    <p:set>
                                      <p:cBhvr>
                                        <p:cTn id="84" dur="1" fill="hold">
                                          <p:stCondLst>
                                            <p:cond delay="0"/>
                                          </p:stCondLst>
                                        </p:cTn>
                                        <p:tgtEl>
                                          <p:spTgt spid="50"/>
                                        </p:tgtEl>
                                        <p:attrNameLst>
                                          <p:attrName>style.visibility</p:attrName>
                                        </p:attrNameLst>
                                      </p:cBhvr>
                                      <p:to>
                                        <p:strVal val="visible"/>
                                      </p:to>
                                    </p:set>
                                    <p:anim calcmode="lin" valueType="num">
                                      <p:cBhvr additive="base">
                                        <p:cTn id="85" dur="500" fill="hold"/>
                                        <p:tgtEl>
                                          <p:spTgt spid="50"/>
                                        </p:tgtEl>
                                        <p:attrNameLst>
                                          <p:attrName>ppt_x</p:attrName>
                                        </p:attrNameLst>
                                      </p:cBhvr>
                                      <p:tavLst>
                                        <p:tav tm="0">
                                          <p:val>
                                            <p:strVal val="#ppt_x"/>
                                          </p:val>
                                        </p:tav>
                                        <p:tav tm="100000">
                                          <p:val>
                                            <p:strVal val="#ppt_x"/>
                                          </p:val>
                                        </p:tav>
                                      </p:tavLst>
                                    </p:anim>
                                    <p:anim calcmode="lin" valueType="num">
                                      <p:cBhvr additive="base">
                                        <p:cTn id="86" dur="500" fill="hold"/>
                                        <p:tgtEl>
                                          <p:spTgt spid="50"/>
                                        </p:tgtEl>
                                        <p:attrNameLst>
                                          <p:attrName>ppt_y</p:attrName>
                                        </p:attrNameLst>
                                      </p:cBhvr>
                                      <p:tavLst>
                                        <p:tav tm="0">
                                          <p:val>
                                            <p:strVal val="1+#ppt_h/2"/>
                                          </p:val>
                                        </p:tav>
                                        <p:tav tm="100000">
                                          <p:val>
                                            <p:strVal val="#ppt_y"/>
                                          </p:val>
                                        </p:tav>
                                      </p:tavLst>
                                    </p:anim>
                                  </p:childTnLst>
                                </p:cTn>
                              </p:par>
                              <p:par>
                                <p:cTn id="87" presetID="2" presetClass="entr" presetSubtype="8"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 calcmode="lin" valueType="num">
                                      <p:cBhvr additive="base">
                                        <p:cTn id="89" dur="500" fill="hold"/>
                                        <p:tgtEl>
                                          <p:spTgt spid="29"/>
                                        </p:tgtEl>
                                        <p:attrNameLst>
                                          <p:attrName>ppt_x</p:attrName>
                                        </p:attrNameLst>
                                      </p:cBhvr>
                                      <p:tavLst>
                                        <p:tav tm="0">
                                          <p:val>
                                            <p:strVal val="0-#ppt_w/2"/>
                                          </p:val>
                                        </p:tav>
                                        <p:tav tm="100000">
                                          <p:val>
                                            <p:strVal val="#ppt_x"/>
                                          </p:val>
                                        </p:tav>
                                      </p:tavLst>
                                    </p:anim>
                                    <p:anim calcmode="lin" valueType="num">
                                      <p:cBhvr additive="base">
                                        <p:cTn id="90"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8" fill="hold" grpId="0" nodeType="clickEffect">
                                  <p:stCondLst>
                                    <p:cond delay="0"/>
                                  </p:stCondLst>
                                  <p:childTnLst>
                                    <p:set>
                                      <p:cBhvr>
                                        <p:cTn id="94" dur="1" fill="hold">
                                          <p:stCondLst>
                                            <p:cond delay="0"/>
                                          </p:stCondLst>
                                        </p:cTn>
                                        <p:tgtEl>
                                          <p:spTgt spid="32"/>
                                        </p:tgtEl>
                                        <p:attrNameLst>
                                          <p:attrName>style.visibility</p:attrName>
                                        </p:attrNameLst>
                                      </p:cBhvr>
                                      <p:to>
                                        <p:strVal val="visible"/>
                                      </p:to>
                                    </p:set>
                                    <p:anim calcmode="lin" valueType="num">
                                      <p:cBhvr additive="base">
                                        <p:cTn id="95" dur="500" fill="hold"/>
                                        <p:tgtEl>
                                          <p:spTgt spid="32"/>
                                        </p:tgtEl>
                                        <p:attrNameLst>
                                          <p:attrName>ppt_x</p:attrName>
                                        </p:attrNameLst>
                                      </p:cBhvr>
                                      <p:tavLst>
                                        <p:tav tm="0">
                                          <p:val>
                                            <p:strVal val="0-#ppt_w/2"/>
                                          </p:val>
                                        </p:tav>
                                        <p:tav tm="100000">
                                          <p:val>
                                            <p:strVal val="#ppt_x"/>
                                          </p:val>
                                        </p:tav>
                                      </p:tavLst>
                                    </p:anim>
                                    <p:anim calcmode="lin" valueType="num">
                                      <p:cBhvr additive="base">
                                        <p:cTn id="96" dur="500" fill="hold"/>
                                        <p:tgtEl>
                                          <p:spTgt spid="32"/>
                                        </p:tgtEl>
                                        <p:attrNameLst>
                                          <p:attrName>ppt_y</p:attrName>
                                        </p:attrNameLst>
                                      </p:cBhvr>
                                      <p:tavLst>
                                        <p:tav tm="0">
                                          <p:val>
                                            <p:strVal val="#ppt_y"/>
                                          </p:val>
                                        </p:tav>
                                        <p:tav tm="100000">
                                          <p:val>
                                            <p:strVal val="#ppt_y"/>
                                          </p:val>
                                        </p:tav>
                                      </p:tavLst>
                                    </p:anim>
                                  </p:childTnLst>
                                </p:cTn>
                              </p:par>
                            </p:childTnLst>
                          </p:cTn>
                        </p:par>
                        <p:par>
                          <p:cTn id="97" fill="hold">
                            <p:stCondLst>
                              <p:cond delay="500"/>
                            </p:stCondLst>
                            <p:childTnLst>
                              <p:par>
                                <p:cTn id="98" presetID="2" presetClass="entr" presetSubtype="4" fill="hold" grpId="0" nodeType="afterEffect">
                                  <p:stCondLst>
                                    <p:cond delay="0"/>
                                  </p:stCondLst>
                                  <p:childTnLst>
                                    <p:set>
                                      <p:cBhvr>
                                        <p:cTn id="99" dur="1" fill="hold">
                                          <p:stCondLst>
                                            <p:cond delay="0"/>
                                          </p:stCondLst>
                                        </p:cTn>
                                        <p:tgtEl>
                                          <p:spTgt spid="51"/>
                                        </p:tgtEl>
                                        <p:attrNameLst>
                                          <p:attrName>style.visibility</p:attrName>
                                        </p:attrNameLst>
                                      </p:cBhvr>
                                      <p:to>
                                        <p:strVal val="visible"/>
                                      </p:to>
                                    </p:set>
                                    <p:anim calcmode="lin" valueType="num">
                                      <p:cBhvr additive="base">
                                        <p:cTn id="100" dur="500" fill="hold"/>
                                        <p:tgtEl>
                                          <p:spTgt spid="51"/>
                                        </p:tgtEl>
                                        <p:attrNameLst>
                                          <p:attrName>ppt_x</p:attrName>
                                        </p:attrNameLst>
                                      </p:cBhvr>
                                      <p:tavLst>
                                        <p:tav tm="0">
                                          <p:val>
                                            <p:strVal val="#ppt_x"/>
                                          </p:val>
                                        </p:tav>
                                        <p:tav tm="100000">
                                          <p:val>
                                            <p:strVal val="#ppt_x"/>
                                          </p:val>
                                        </p:tav>
                                      </p:tavLst>
                                    </p:anim>
                                    <p:anim calcmode="lin" valueType="num">
                                      <p:cBhvr additive="base">
                                        <p:cTn id="101" dur="500" fill="hold"/>
                                        <p:tgtEl>
                                          <p:spTgt spid="51"/>
                                        </p:tgtEl>
                                        <p:attrNameLst>
                                          <p:attrName>ppt_y</p:attrName>
                                        </p:attrNameLst>
                                      </p:cBhvr>
                                      <p:tavLst>
                                        <p:tav tm="0">
                                          <p:val>
                                            <p:strVal val="1+#ppt_h/2"/>
                                          </p:val>
                                        </p:tav>
                                        <p:tav tm="100000">
                                          <p:val>
                                            <p:strVal val="#ppt_y"/>
                                          </p:val>
                                        </p:tav>
                                      </p:tavLst>
                                    </p:anim>
                                  </p:childTnLst>
                                </p:cTn>
                              </p:par>
                              <p:par>
                                <p:cTn id="102" presetID="2" presetClass="entr" presetSubtype="8" fill="hold" grpId="0" nodeType="withEffect">
                                  <p:stCondLst>
                                    <p:cond delay="0"/>
                                  </p:stCondLst>
                                  <p:childTnLst>
                                    <p:set>
                                      <p:cBhvr>
                                        <p:cTn id="103" dur="1" fill="hold">
                                          <p:stCondLst>
                                            <p:cond delay="0"/>
                                          </p:stCondLst>
                                        </p:cTn>
                                        <p:tgtEl>
                                          <p:spTgt spid="33"/>
                                        </p:tgtEl>
                                        <p:attrNameLst>
                                          <p:attrName>style.visibility</p:attrName>
                                        </p:attrNameLst>
                                      </p:cBhvr>
                                      <p:to>
                                        <p:strVal val="visible"/>
                                      </p:to>
                                    </p:set>
                                    <p:anim calcmode="lin" valueType="num">
                                      <p:cBhvr additive="base">
                                        <p:cTn id="104" dur="500" fill="hold"/>
                                        <p:tgtEl>
                                          <p:spTgt spid="33"/>
                                        </p:tgtEl>
                                        <p:attrNameLst>
                                          <p:attrName>ppt_x</p:attrName>
                                        </p:attrNameLst>
                                      </p:cBhvr>
                                      <p:tavLst>
                                        <p:tav tm="0">
                                          <p:val>
                                            <p:strVal val="0-#ppt_w/2"/>
                                          </p:val>
                                        </p:tav>
                                        <p:tav tm="100000">
                                          <p:val>
                                            <p:strVal val="#ppt_x"/>
                                          </p:val>
                                        </p:tav>
                                      </p:tavLst>
                                    </p:anim>
                                    <p:anim calcmode="lin" valueType="num">
                                      <p:cBhvr additive="base">
                                        <p:cTn id="105"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8"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anim calcmode="lin" valueType="num">
                                      <p:cBhvr additive="base">
                                        <p:cTn id="110" dur="500" fill="hold"/>
                                        <p:tgtEl>
                                          <p:spTgt spid="36"/>
                                        </p:tgtEl>
                                        <p:attrNameLst>
                                          <p:attrName>ppt_x</p:attrName>
                                        </p:attrNameLst>
                                      </p:cBhvr>
                                      <p:tavLst>
                                        <p:tav tm="0">
                                          <p:val>
                                            <p:strVal val="0-#ppt_w/2"/>
                                          </p:val>
                                        </p:tav>
                                        <p:tav tm="100000">
                                          <p:val>
                                            <p:strVal val="#ppt_x"/>
                                          </p:val>
                                        </p:tav>
                                      </p:tavLst>
                                    </p:anim>
                                    <p:anim calcmode="lin" valueType="num">
                                      <p:cBhvr additive="base">
                                        <p:cTn id="111"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nodeType="clickEffect">
                                  <p:stCondLst>
                                    <p:cond delay="0"/>
                                  </p:stCondLst>
                                  <p:childTnLst>
                                    <p:set>
                                      <p:cBhvr>
                                        <p:cTn id="115" dur="1" fill="hold">
                                          <p:stCondLst>
                                            <p:cond delay="0"/>
                                          </p:stCondLst>
                                        </p:cTn>
                                        <p:tgtEl>
                                          <p:spTgt spid="42"/>
                                        </p:tgtEl>
                                        <p:attrNameLst>
                                          <p:attrName>style.visibility</p:attrName>
                                        </p:attrNameLst>
                                      </p:cBhvr>
                                      <p:to>
                                        <p:strVal val="visible"/>
                                      </p:to>
                                    </p:set>
                                    <p:anim calcmode="lin" valueType="num">
                                      <p:cBhvr additive="base">
                                        <p:cTn id="116" dur="500" fill="hold"/>
                                        <p:tgtEl>
                                          <p:spTgt spid="42"/>
                                        </p:tgtEl>
                                        <p:attrNameLst>
                                          <p:attrName>ppt_x</p:attrName>
                                        </p:attrNameLst>
                                      </p:cBhvr>
                                      <p:tavLst>
                                        <p:tav tm="0">
                                          <p:val>
                                            <p:strVal val="#ppt_x"/>
                                          </p:val>
                                        </p:tav>
                                        <p:tav tm="100000">
                                          <p:val>
                                            <p:strVal val="#ppt_x"/>
                                          </p:val>
                                        </p:tav>
                                      </p:tavLst>
                                    </p:anim>
                                    <p:anim calcmode="lin" valueType="num">
                                      <p:cBhvr additive="base">
                                        <p:cTn id="117" dur="500" fill="hold"/>
                                        <p:tgtEl>
                                          <p:spTgt spid="42"/>
                                        </p:tgtEl>
                                        <p:attrNameLst>
                                          <p:attrName>ppt_y</p:attrName>
                                        </p:attrNameLst>
                                      </p:cBhvr>
                                      <p:tavLst>
                                        <p:tav tm="0">
                                          <p:val>
                                            <p:strVal val="1+#ppt_h/2"/>
                                          </p:val>
                                        </p:tav>
                                        <p:tav tm="100000">
                                          <p:val>
                                            <p:strVal val="#ppt_y"/>
                                          </p:val>
                                        </p:tav>
                                      </p:tavLst>
                                    </p:anim>
                                  </p:childTnLst>
                                </p:cTn>
                              </p:par>
                              <p:par>
                                <p:cTn id="118" presetID="2" presetClass="entr" presetSubtype="8" fill="hold" grpId="0" nodeType="withEffect">
                                  <p:stCondLst>
                                    <p:cond delay="0"/>
                                  </p:stCondLst>
                                  <p:childTnLst>
                                    <p:set>
                                      <p:cBhvr>
                                        <p:cTn id="119" dur="1" fill="hold">
                                          <p:stCondLst>
                                            <p:cond delay="0"/>
                                          </p:stCondLst>
                                        </p:cTn>
                                        <p:tgtEl>
                                          <p:spTgt spid="37"/>
                                        </p:tgtEl>
                                        <p:attrNameLst>
                                          <p:attrName>style.visibility</p:attrName>
                                        </p:attrNameLst>
                                      </p:cBhvr>
                                      <p:to>
                                        <p:strVal val="visible"/>
                                      </p:to>
                                    </p:set>
                                    <p:anim calcmode="lin" valueType="num">
                                      <p:cBhvr additive="base">
                                        <p:cTn id="120" dur="500" fill="hold"/>
                                        <p:tgtEl>
                                          <p:spTgt spid="37"/>
                                        </p:tgtEl>
                                        <p:attrNameLst>
                                          <p:attrName>ppt_x</p:attrName>
                                        </p:attrNameLst>
                                      </p:cBhvr>
                                      <p:tavLst>
                                        <p:tav tm="0">
                                          <p:val>
                                            <p:strVal val="0-#ppt_w/2"/>
                                          </p:val>
                                        </p:tav>
                                        <p:tav tm="100000">
                                          <p:val>
                                            <p:strVal val="#ppt_x"/>
                                          </p:val>
                                        </p:tav>
                                      </p:tavLst>
                                    </p:anim>
                                    <p:anim calcmode="lin" valueType="num">
                                      <p:cBhvr additive="base">
                                        <p:cTn id="121" dur="500" fill="hold"/>
                                        <p:tgtEl>
                                          <p:spTgt spid="37"/>
                                        </p:tgtEl>
                                        <p:attrNameLst>
                                          <p:attrName>ppt_y</p:attrName>
                                        </p:attrNameLst>
                                      </p:cBhvr>
                                      <p:tavLst>
                                        <p:tav tm="0">
                                          <p:val>
                                            <p:strVal val="#ppt_y"/>
                                          </p:val>
                                        </p:tav>
                                        <p:tav tm="100000">
                                          <p:val>
                                            <p:strVal val="#ppt_y"/>
                                          </p:val>
                                        </p:tav>
                                      </p:tavLst>
                                    </p:anim>
                                  </p:childTnLst>
                                </p:cTn>
                              </p:par>
                            </p:childTnLst>
                          </p:cTn>
                        </p:par>
                        <p:par>
                          <p:cTn id="122" fill="hold">
                            <p:stCondLst>
                              <p:cond delay="500"/>
                            </p:stCondLst>
                            <p:childTnLst>
                              <p:par>
                                <p:cTn id="123" presetID="22" presetClass="entr" presetSubtype="4" fill="hold" nodeType="afterEffect">
                                  <p:stCondLst>
                                    <p:cond delay="0"/>
                                  </p:stCondLst>
                                  <p:childTnLst>
                                    <p:set>
                                      <p:cBhvr>
                                        <p:cTn id="124" dur="1" fill="hold">
                                          <p:stCondLst>
                                            <p:cond delay="0"/>
                                          </p:stCondLst>
                                        </p:cTn>
                                        <p:tgtEl>
                                          <p:spTgt spid="43"/>
                                        </p:tgtEl>
                                        <p:attrNameLst>
                                          <p:attrName>style.visibility</p:attrName>
                                        </p:attrNameLst>
                                      </p:cBhvr>
                                      <p:to>
                                        <p:strVal val="visible"/>
                                      </p:to>
                                    </p:set>
                                    <p:animEffect transition="in" filter="wipe(down)">
                                      <p:cBhvr>
                                        <p:cTn id="125" dur="500"/>
                                        <p:tgtEl>
                                          <p:spTgt spid="43"/>
                                        </p:tgtEl>
                                      </p:cBhvr>
                                    </p:animEffect>
                                  </p:childTnLst>
                                </p:cTn>
                              </p:par>
                            </p:childTnLst>
                          </p:cTn>
                        </p:par>
                      </p:childTnLst>
                    </p:cTn>
                  </p:par>
                  <p:par>
                    <p:cTn id="126" fill="hold">
                      <p:stCondLst>
                        <p:cond delay="indefinite"/>
                      </p:stCondLst>
                      <p:childTnLst>
                        <p:par>
                          <p:cTn id="127" fill="hold">
                            <p:stCondLst>
                              <p:cond delay="0"/>
                            </p:stCondLst>
                            <p:childTnLst>
                              <p:par>
                                <p:cTn id="128" presetID="2" presetClass="entr" presetSubtype="8" fill="hold" grpId="0" nodeType="clickEffect">
                                  <p:stCondLst>
                                    <p:cond delay="0"/>
                                  </p:stCondLst>
                                  <p:childTnLst>
                                    <p:set>
                                      <p:cBhvr>
                                        <p:cTn id="129" dur="1" fill="hold">
                                          <p:stCondLst>
                                            <p:cond delay="0"/>
                                          </p:stCondLst>
                                        </p:cTn>
                                        <p:tgtEl>
                                          <p:spTgt spid="40"/>
                                        </p:tgtEl>
                                        <p:attrNameLst>
                                          <p:attrName>style.visibility</p:attrName>
                                        </p:attrNameLst>
                                      </p:cBhvr>
                                      <p:to>
                                        <p:strVal val="visible"/>
                                      </p:to>
                                    </p:set>
                                    <p:anim calcmode="lin" valueType="num">
                                      <p:cBhvr additive="base">
                                        <p:cTn id="130" dur="500" fill="hold"/>
                                        <p:tgtEl>
                                          <p:spTgt spid="40"/>
                                        </p:tgtEl>
                                        <p:attrNameLst>
                                          <p:attrName>ppt_x</p:attrName>
                                        </p:attrNameLst>
                                      </p:cBhvr>
                                      <p:tavLst>
                                        <p:tav tm="0">
                                          <p:val>
                                            <p:strVal val="0-#ppt_w/2"/>
                                          </p:val>
                                        </p:tav>
                                        <p:tav tm="100000">
                                          <p:val>
                                            <p:strVal val="#ppt_x"/>
                                          </p:val>
                                        </p:tav>
                                      </p:tavLst>
                                    </p:anim>
                                    <p:anim calcmode="lin" valueType="num">
                                      <p:cBhvr additive="base">
                                        <p:cTn id="131"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 presetClass="entr" presetSubtype="8" fill="hold" grpId="0" nodeType="clickEffect">
                                  <p:stCondLst>
                                    <p:cond delay="0"/>
                                  </p:stCondLst>
                                  <p:childTnLst>
                                    <p:set>
                                      <p:cBhvr>
                                        <p:cTn id="135" dur="1" fill="hold">
                                          <p:stCondLst>
                                            <p:cond delay="0"/>
                                          </p:stCondLst>
                                        </p:cTn>
                                        <p:tgtEl>
                                          <p:spTgt spid="44"/>
                                        </p:tgtEl>
                                        <p:attrNameLst>
                                          <p:attrName>style.visibility</p:attrName>
                                        </p:attrNameLst>
                                      </p:cBhvr>
                                      <p:to>
                                        <p:strVal val="visible"/>
                                      </p:to>
                                    </p:set>
                                    <p:anim calcmode="lin" valueType="num">
                                      <p:cBhvr additive="base">
                                        <p:cTn id="136" dur="500" fill="hold"/>
                                        <p:tgtEl>
                                          <p:spTgt spid="44"/>
                                        </p:tgtEl>
                                        <p:attrNameLst>
                                          <p:attrName>ppt_x</p:attrName>
                                        </p:attrNameLst>
                                      </p:cBhvr>
                                      <p:tavLst>
                                        <p:tav tm="0">
                                          <p:val>
                                            <p:strVal val="0-#ppt_w/2"/>
                                          </p:val>
                                        </p:tav>
                                        <p:tav tm="100000">
                                          <p:val>
                                            <p:strVal val="#ppt_x"/>
                                          </p:val>
                                        </p:tav>
                                      </p:tavLst>
                                    </p:anim>
                                    <p:anim calcmode="lin" valueType="num">
                                      <p:cBhvr additive="base">
                                        <p:cTn id="137"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P spid="16" grpId="0"/>
      <p:bldP spid="19" grpId="0"/>
      <p:bldP spid="20" grpId="0"/>
      <p:bldP spid="21" grpId="0"/>
      <p:bldP spid="24" grpId="0"/>
      <p:bldP spid="25" grpId="0"/>
      <p:bldP spid="28" grpId="0"/>
      <p:bldP spid="29" grpId="0"/>
      <p:bldP spid="32" grpId="0"/>
      <p:bldP spid="33" grpId="0"/>
      <p:bldP spid="36" grpId="0"/>
      <p:bldP spid="37" grpId="0"/>
      <p:bldP spid="40" grpId="0"/>
      <p:bldP spid="44" grpId="0"/>
      <p:bldP spid="34" grpId="0"/>
      <p:bldP spid="47" grpId="0"/>
      <p:bldP spid="50" grpId="0"/>
      <p:bldP spid="51"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685800"/>
          </a:xfrm>
        </p:spPr>
        <p:txBody>
          <a:bodyPr/>
          <a:lstStyle/>
          <a:p>
            <a:r>
              <a:rPr lang="en-US" altLang="en-US" sz="1500" dirty="0">
                <a:latin typeface="Times" panose="02020603050405020304" pitchFamily="18" charset="0"/>
                <a:cs typeface="Times" panose="02020603050405020304" pitchFamily="18" charset="0"/>
              </a:rPr>
              <a:t>Example 6: The array used to represent queue has </a:t>
            </a:r>
            <a:r>
              <a:rPr lang="en-US" altLang="en-US" sz="1500" dirty="0" err="1">
                <a:latin typeface="Times" panose="02020603050405020304" pitchFamily="18" charset="0"/>
                <a:cs typeface="Times" panose="02020603050405020304" pitchFamily="18" charset="0"/>
              </a:rPr>
              <a:t>maxSize</a:t>
            </a:r>
            <a:r>
              <a:rPr lang="en-US" altLang="en-US" sz="1500" dirty="0">
                <a:latin typeface="Times" panose="02020603050405020304" pitchFamily="18" charset="0"/>
                <a:cs typeface="Times" panose="02020603050405020304" pitchFamily="18" charset="0"/>
              </a:rPr>
              <a:t> = 4</a:t>
            </a:r>
            <a:br>
              <a:rPr lang="en-US" altLang="en-US" sz="1500" dirty="0">
                <a:latin typeface="Times" panose="02020603050405020304" pitchFamily="18" charset="0"/>
                <a:cs typeface="Times" panose="02020603050405020304" pitchFamily="18" charset="0"/>
              </a:rPr>
            </a:br>
            <a:r>
              <a:rPr lang="en-US" altLang="en-US" sz="1500" dirty="0">
                <a:latin typeface="Times" panose="02020603050405020304" pitchFamily="18" charset="0"/>
                <a:cs typeface="Times" panose="02020603050405020304" pitchFamily="18" charset="0"/>
              </a:rPr>
              <a:t>                    Initialize: </a:t>
            </a:r>
            <a:r>
              <a:rPr lang="en-US" altLang="en-US" sz="1500" dirty="0">
                <a:latin typeface="Courier"/>
                <a:cs typeface="Times" panose="02020603050405020304" pitchFamily="18" charset="0"/>
              </a:rPr>
              <a:t>front = rear = 0;</a:t>
            </a:r>
            <a:r>
              <a:rPr lang="en-US" altLang="en-US" sz="1500" dirty="0">
                <a:latin typeface="Times" panose="02020603050405020304" pitchFamily="18" charset="0"/>
                <a:cs typeface="Times" panose="02020603050405020304" pitchFamily="18" charset="0"/>
              </a:rPr>
              <a:t> </a:t>
            </a:r>
            <a:br>
              <a:rPr lang="en-US" altLang="en-US" sz="1500" dirty="0">
                <a:latin typeface="Times" panose="02020603050405020304" pitchFamily="18" charset="0"/>
                <a:cs typeface="Times" panose="02020603050405020304" pitchFamily="18" charset="0"/>
              </a:rPr>
            </a:br>
            <a:r>
              <a:rPr lang="en-US" altLang="en-US" sz="1500" dirty="0">
                <a:latin typeface="Times" panose="02020603050405020304" pitchFamily="18" charset="0"/>
                <a:cs typeface="Times" panose="02020603050405020304" pitchFamily="18" charset="0"/>
              </a:rPr>
              <a:t>                                    Queue Q is empty  </a:t>
            </a:r>
            <a:br>
              <a:rPr lang="en-US" altLang="en-US" sz="2000" dirty="0">
                <a:latin typeface="Times" panose="02020603050405020304" pitchFamily="18" charset="0"/>
                <a:cs typeface="Times" panose="02020603050405020304" pitchFamily="18" charset="0"/>
              </a:rPr>
            </a:br>
            <a:endParaRPr lang="en-US" sz="2000" dirty="0"/>
          </a:p>
        </p:txBody>
      </p:sp>
      <p:sp>
        <p:nvSpPr>
          <p:cNvPr id="37" name="TextBox 36"/>
          <p:cNvSpPr txBox="1"/>
          <p:nvPr/>
        </p:nvSpPr>
        <p:spPr>
          <a:xfrm>
            <a:off x="62268" y="3396732"/>
            <a:ext cx="1828800" cy="400110"/>
          </a:xfrm>
          <a:prstGeom prst="rect">
            <a:avLst/>
          </a:prstGeom>
          <a:noFill/>
        </p:spPr>
        <p:txBody>
          <a:bodyPr wrap="square" rtlCol="0">
            <a:spAutoFit/>
          </a:bodyPr>
          <a:lstStyle/>
          <a:p>
            <a:r>
              <a:rPr lang="en-US" sz="2000" dirty="0">
                <a:latin typeface="Times" panose="02020603050405020304" pitchFamily="18" charset="0"/>
                <a:cs typeface="Times" panose="02020603050405020304" pitchFamily="18" charset="0"/>
              </a:rPr>
              <a:t>Q= (5, 10, 20)</a:t>
            </a:r>
            <a:endParaRPr lang="en-US" sz="2000" dirty="0">
              <a:latin typeface="Courier"/>
              <a:cs typeface="Times" panose="02020603050405020304" pitchFamily="18" charset="0"/>
            </a:endParaRPr>
          </a:p>
        </p:txBody>
      </p:sp>
      <p:sp>
        <p:nvSpPr>
          <p:cNvPr id="45" name="TextBox 44"/>
          <p:cNvSpPr txBox="1"/>
          <p:nvPr/>
        </p:nvSpPr>
        <p:spPr>
          <a:xfrm>
            <a:off x="533400" y="4796529"/>
            <a:ext cx="8381999" cy="1323439"/>
          </a:xfrm>
          <a:prstGeom prst="rect">
            <a:avLst/>
          </a:prstGeom>
          <a:noFill/>
        </p:spPr>
        <p:txBody>
          <a:bodyPr wrap="square" rtlCol="0">
            <a:spAutoFit/>
          </a:bodyPr>
          <a:lstStyle/>
          <a:p>
            <a:pPr algn="ctr"/>
            <a:r>
              <a:rPr lang="en-US" sz="4000" b="1" dirty="0">
                <a:solidFill>
                  <a:srgbClr val="000099"/>
                </a:solidFill>
                <a:latin typeface="Courier"/>
                <a:cs typeface="Times" panose="02020603050405020304" pitchFamily="18" charset="0"/>
              </a:rPr>
              <a:t>Queue Q is empty now !!!</a:t>
            </a:r>
          </a:p>
          <a:p>
            <a:pPr algn="ctr"/>
            <a:r>
              <a:rPr lang="en-US" sz="4000" dirty="0">
                <a:solidFill>
                  <a:srgbClr val="FF0000"/>
                </a:solidFill>
                <a:latin typeface="Courier"/>
                <a:cs typeface="Times" panose="02020603050405020304" pitchFamily="18" charset="0"/>
              </a:rPr>
              <a:t>rear == front</a:t>
            </a:r>
          </a:p>
        </p:txBody>
      </p:sp>
      <p:sp>
        <p:nvSpPr>
          <p:cNvPr id="41" name="TextBox 40"/>
          <p:cNvSpPr txBox="1"/>
          <p:nvPr/>
        </p:nvSpPr>
        <p:spPr>
          <a:xfrm>
            <a:off x="2657389" y="967257"/>
            <a:ext cx="1600200" cy="400110"/>
          </a:xfrm>
          <a:prstGeom prst="rect">
            <a:avLst/>
          </a:prstGeom>
          <a:noFill/>
        </p:spPr>
        <p:txBody>
          <a:bodyPr wrap="square" rtlCol="0">
            <a:spAutoFit/>
          </a:bodyPr>
          <a:lstStyle/>
          <a:p>
            <a:r>
              <a:rPr lang="en-US" sz="2000" dirty="0" err="1">
                <a:solidFill>
                  <a:srgbClr val="000099"/>
                </a:solidFill>
                <a:latin typeface="Times" panose="02020603050405020304" pitchFamily="18" charset="0"/>
                <a:cs typeface="Times" panose="02020603050405020304" pitchFamily="18" charset="0"/>
              </a:rPr>
              <a:t>dequeue</a:t>
            </a:r>
            <a:r>
              <a:rPr lang="en-US" sz="2000" dirty="0">
                <a:solidFill>
                  <a:srgbClr val="000099"/>
                </a:solidFill>
                <a:latin typeface="Times" panose="02020603050405020304" pitchFamily="18" charset="0"/>
                <a:cs typeface="Times" panose="02020603050405020304" pitchFamily="18" charset="0"/>
              </a:rPr>
              <a:t>(Q)</a:t>
            </a:r>
            <a:endParaRPr lang="en-US" sz="2000" dirty="0">
              <a:solidFill>
                <a:srgbClr val="000099"/>
              </a:solidFill>
              <a:latin typeface="Courier"/>
              <a:cs typeface="Times" panose="02020603050405020304" pitchFamily="18" charset="0"/>
            </a:endParaRPr>
          </a:p>
        </p:txBody>
      </p:sp>
      <p:sp>
        <p:nvSpPr>
          <p:cNvPr id="42" name="TextBox 41"/>
          <p:cNvSpPr txBox="1"/>
          <p:nvPr/>
        </p:nvSpPr>
        <p:spPr>
          <a:xfrm>
            <a:off x="2743200" y="3375022"/>
            <a:ext cx="1862446" cy="923330"/>
          </a:xfrm>
          <a:prstGeom prst="rect">
            <a:avLst/>
          </a:prstGeom>
          <a:noFill/>
        </p:spPr>
        <p:txBody>
          <a:bodyPr wrap="square" rtlCol="0">
            <a:spAutoFit/>
          </a:bodyPr>
          <a:lstStyle/>
          <a:p>
            <a:r>
              <a:rPr lang="en-US" sz="1800" dirty="0" err="1">
                <a:latin typeface="Times" panose="02020603050405020304" pitchFamily="18" charset="0"/>
                <a:cs typeface="Times" panose="02020603050405020304" pitchFamily="18" charset="0"/>
              </a:rPr>
              <a:t>Dequeue</a:t>
            </a:r>
            <a:r>
              <a:rPr lang="en-US" sz="1800" dirty="0">
                <a:latin typeface="Times" panose="02020603050405020304" pitchFamily="18" charset="0"/>
                <a:cs typeface="Times" panose="02020603050405020304" pitchFamily="18" charset="0"/>
              </a:rPr>
              <a:t> Q[front]</a:t>
            </a:r>
          </a:p>
          <a:p>
            <a:r>
              <a:rPr lang="en-US" sz="1800" dirty="0">
                <a:latin typeface="Times" panose="02020603050405020304" pitchFamily="18" charset="0"/>
                <a:cs typeface="Times" panose="02020603050405020304" pitchFamily="18" charset="0"/>
              </a:rPr>
              <a:t>front++;</a:t>
            </a:r>
          </a:p>
          <a:p>
            <a:r>
              <a:rPr lang="en-US" sz="1800" dirty="0">
                <a:latin typeface="Times" panose="02020603050405020304" pitchFamily="18" charset="0"/>
                <a:cs typeface="Times" panose="02020603050405020304" pitchFamily="18" charset="0"/>
              </a:rPr>
              <a:t>Q= (10, 20)</a:t>
            </a:r>
            <a:endParaRPr lang="en-US" sz="1800" dirty="0">
              <a:latin typeface="Courier"/>
              <a:cs typeface="Times" panose="02020603050405020304" pitchFamily="18" charset="0"/>
            </a:endParaRPr>
          </a:p>
        </p:txBody>
      </p:sp>
      <p:sp>
        <p:nvSpPr>
          <p:cNvPr id="46" name="TextBox 45"/>
          <p:cNvSpPr txBox="1"/>
          <p:nvPr/>
        </p:nvSpPr>
        <p:spPr>
          <a:xfrm>
            <a:off x="4991725" y="996662"/>
            <a:ext cx="1600200" cy="400110"/>
          </a:xfrm>
          <a:prstGeom prst="rect">
            <a:avLst/>
          </a:prstGeom>
          <a:noFill/>
        </p:spPr>
        <p:txBody>
          <a:bodyPr wrap="square" rtlCol="0">
            <a:spAutoFit/>
          </a:bodyPr>
          <a:lstStyle/>
          <a:p>
            <a:r>
              <a:rPr lang="en-US" sz="2000" dirty="0" err="1">
                <a:solidFill>
                  <a:srgbClr val="000099"/>
                </a:solidFill>
                <a:latin typeface="Times" panose="02020603050405020304" pitchFamily="18" charset="0"/>
                <a:cs typeface="Times" panose="02020603050405020304" pitchFamily="18" charset="0"/>
              </a:rPr>
              <a:t>dequeue</a:t>
            </a:r>
            <a:r>
              <a:rPr lang="en-US" sz="2000" dirty="0">
                <a:solidFill>
                  <a:srgbClr val="000099"/>
                </a:solidFill>
                <a:latin typeface="Times" panose="02020603050405020304" pitchFamily="18" charset="0"/>
                <a:cs typeface="Times" panose="02020603050405020304" pitchFamily="18" charset="0"/>
              </a:rPr>
              <a:t>(Q)</a:t>
            </a:r>
            <a:endParaRPr lang="en-US" sz="2000" dirty="0">
              <a:solidFill>
                <a:srgbClr val="000099"/>
              </a:solidFill>
              <a:latin typeface="Courier"/>
              <a:cs typeface="Times" panose="02020603050405020304" pitchFamily="18" charset="0"/>
            </a:endParaRPr>
          </a:p>
        </p:txBody>
      </p:sp>
      <p:sp>
        <p:nvSpPr>
          <p:cNvPr id="47" name="TextBox 46"/>
          <p:cNvSpPr txBox="1"/>
          <p:nvPr/>
        </p:nvSpPr>
        <p:spPr>
          <a:xfrm>
            <a:off x="4876800" y="3404427"/>
            <a:ext cx="2063182" cy="1215717"/>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 Q[front]</a:t>
            </a:r>
          </a:p>
          <a:p>
            <a:r>
              <a:rPr lang="en-US" sz="1500" dirty="0">
                <a:latin typeface="Times" panose="02020603050405020304" pitchFamily="18" charset="0"/>
                <a:cs typeface="Times" panose="02020603050405020304" pitchFamily="18" charset="0"/>
              </a:rPr>
              <a:t>front++;</a:t>
            </a:r>
          </a:p>
          <a:p>
            <a:r>
              <a:rPr lang="en-US" sz="1400" dirty="0">
                <a:latin typeface="Times" panose="02020603050405020304" pitchFamily="18" charset="0"/>
                <a:cs typeface="Times" panose="02020603050405020304" pitchFamily="18" charset="0"/>
              </a:rPr>
              <a:t>=&gt;front = 4 =</a:t>
            </a:r>
            <a:r>
              <a:rPr lang="en-US" sz="1400" dirty="0" err="1">
                <a:latin typeface="Times" panose="02020603050405020304" pitchFamily="18" charset="0"/>
                <a:cs typeface="Times" panose="02020603050405020304" pitchFamily="18" charset="0"/>
              </a:rPr>
              <a:t>maxSize</a:t>
            </a:r>
            <a:endParaRPr lang="en-US" sz="1400" dirty="0">
              <a:latin typeface="Times" panose="02020603050405020304" pitchFamily="18" charset="0"/>
              <a:cs typeface="Times" panose="02020603050405020304" pitchFamily="18" charset="0"/>
            </a:endParaRPr>
          </a:p>
          <a:p>
            <a:r>
              <a:rPr lang="en-US" sz="1400" dirty="0">
                <a:latin typeface="Times" panose="02020603050405020304" pitchFamily="18" charset="0"/>
                <a:cs typeface="Times" panose="02020603050405020304" pitchFamily="18" charset="0"/>
              </a:rPr>
              <a:t>=&gt; wrap around: front =0 </a:t>
            </a:r>
          </a:p>
          <a:p>
            <a:r>
              <a:rPr lang="en-US" sz="1500" dirty="0">
                <a:latin typeface="Times" panose="02020603050405020304" pitchFamily="18" charset="0"/>
                <a:cs typeface="Times" panose="02020603050405020304" pitchFamily="18" charset="0"/>
              </a:rPr>
              <a:t>Q= (20)</a:t>
            </a:r>
            <a:endParaRPr lang="en-US" sz="1500" dirty="0">
              <a:latin typeface="Courier"/>
              <a:cs typeface="Times" panose="02020603050405020304" pitchFamily="18" charset="0"/>
            </a:endParaRPr>
          </a:p>
        </p:txBody>
      </p:sp>
      <p:sp>
        <p:nvSpPr>
          <p:cNvPr id="49" name="TextBox 48"/>
          <p:cNvSpPr txBox="1"/>
          <p:nvPr/>
        </p:nvSpPr>
        <p:spPr>
          <a:xfrm>
            <a:off x="7391400" y="990600"/>
            <a:ext cx="1600200" cy="400110"/>
          </a:xfrm>
          <a:prstGeom prst="rect">
            <a:avLst/>
          </a:prstGeom>
          <a:noFill/>
        </p:spPr>
        <p:txBody>
          <a:bodyPr wrap="square" rtlCol="0">
            <a:spAutoFit/>
          </a:bodyPr>
          <a:lstStyle/>
          <a:p>
            <a:r>
              <a:rPr lang="en-US" sz="2000" dirty="0" err="1">
                <a:solidFill>
                  <a:srgbClr val="000099"/>
                </a:solidFill>
                <a:latin typeface="Times" panose="02020603050405020304" pitchFamily="18" charset="0"/>
                <a:cs typeface="Times" panose="02020603050405020304" pitchFamily="18" charset="0"/>
              </a:rPr>
              <a:t>dequeue</a:t>
            </a:r>
            <a:r>
              <a:rPr lang="en-US" sz="2000" dirty="0">
                <a:solidFill>
                  <a:srgbClr val="000099"/>
                </a:solidFill>
                <a:latin typeface="Times" panose="02020603050405020304" pitchFamily="18" charset="0"/>
                <a:cs typeface="Times" panose="02020603050405020304" pitchFamily="18" charset="0"/>
              </a:rPr>
              <a:t>(Q)</a:t>
            </a:r>
            <a:endParaRPr lang="en-US" sz="2000" dirty="0">
              <a:solidFill>
                <a:srgbClr val="000099"/>
              </a:solidFill>
              <a:latin typeface="Courier"/>
              <a:cs typeface="Times" panose="02020603050405020304" pitchFamily="18" charset="0"/>
            </a:endParaRPr>
          </a:p>
        </p:txBody>
      </p:sp>
      <p:sp>
        <p:nvSpPr>
          <p:cNvPr id="50" name="TextBox 49"/>
          <p:cNvSpPr txBox="1"/>
          <p:nvPr/>
        </p:nvSpPr>
        <p:spPr>
          <a:xfrm>
            <a:off x="7543800" y="3404427"/>
            <a:ext cx="1861379" cy="830997"/>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 Q[front]</a:t>
            </a:r>
          </a:p>
          <a:p>
            <a:r>
              <a:rPr lang="en-US" sz="1600" dirty="0">
                <a:latin typeface="Times" panose="02020603050405020304" pitchFamily="18" charset="0"/>
                <a:cs typeface="Times" panose="02020603050405020304" pitchFamily="18" charset="0"/>
              </a:rPr>
              <a:t>front++;</a:t>
            </a:r>
          </a:p>
          <a:p>
            <a:r>
              <a:rPr lang="en-US" sz="1600" dirty="0">
                <a:latin typeface="Times" panose="02020603050405020304" pitchFamily="18" charset="0"/>
                <a:cs typeface="Times" panose="02020603050405020304" pitchFamily="18" charset="0"/>
              </a:rPr>
              <a:t>Q empty</a:t>
            </a:r>
            <a:endParaRPr lang="en-US" sz="1600" dirty="0">
              <a:latin typeface="Courier"/>
              <a:cs typeface="Times" panose="02020603050405020304" pitchFamily="18" charset="0"/>
            </a:endParaRPr>
          </a:p>
        </p:txBody>
      </p:sp>
      <p:sp>
        <p:nvSpPr>
          <p:cNvPr id="15" name="Rectangle 14"/>
          <p:cNvSpPr/>
          <p:nvPr/>
        </p:nvSpPr>
        <p:spPr>
          <a:xfrm>
            <a:off x="6077053" y="149960"/>
            <a:ext cx="3134985" cy="400110"/>
          </a:xfrm>
          <a:prstGeom prst="rect">
            <a:avLst/>
          </a:prstGeom>
        </p:spPr>
        <p:txBody>
          <a:bodyPr wrap="square">
            <a:spAutoFit/>
          </a:bodyPr>
          <a:lstStyle/>
          <a:p>
            <a:r>
              <a:rPr lang="en-US" altLang="en-US" sz="2000" dirty="0">
                <a:solidFill>
                  <a:schemeClr val="bg1"/>
                </a:solidFill>
              </a:rPr>
              <a:t>illustration for solution 3</a:t>
            </a:r>
            <a:endParaRPr lang="en-US" sz="2000" dirty="0">
              <a:solidFill>
                <a:schemeClr val="bg1"/>
              </a:solidFill>
            </a:endParaRPr>
          </a:p>
        </p:txBody>
      </p:sp>
      <p:pic>
        <p:nvPicPr>
          <p:cNvPr id="16" name="Picture 15"/>
          <p:cNvPicPr>
            <a:picLocks noChangeAspect="1"/>
          </p:cNvPicPr>
          <p:nvPr/>
        </p:nvPicPr>
        <p:blipFill>
          <a:blip r:embed="rId2"/>
          <a:stretch>
            <a:fillRect/>
          </a:stretch>
        </p:blipFill>
        <p:spPr>
          <a:xfrm>
            <a:off x="152400" y="1344766"/>
            <a:ext cx="1396728" cy="1703233"/>
          </a:xfrm>
          <a:prstGeom prst="rect">
            <a:avLst/>
          </a:prstGeom>
        </p:spPr>
      </p:pic>
      <p:sp>
        <p:nvSpPr>
          <p:cNvPr id="17" name="TextBox 16"/>
          <p:cNvSpPr txBox="1"/>
          <p:nvPr/>
        </p:nvSpPr>
        <p:spPr>
          <a:xfrm>
            <a:off x="2971800" y="1635204"/>
            <a:ext cx="914400" cy="1107996"/>
          </a:xfrm>
          <a:prstGeom prst="rect">
            <a:avLst/>
          </a:prstGeom>
          <a:noFill/>
        </p:spPr>
        <p:txBody>
          <a:bodyPr wrap="square" rtlCol="0">
            <a:spAutoFit/>
          </a:bodyPr>
          <a:lstStyle/>
          <a:p>
            <a:r>
              <a:rPr lang="en-US" dirty="0"/>
              <a:t>?</a:t>
            </a:r>
          </a:p>
        </p:txBody>
      </p:sp>
      <p:pic>
        <p:nvPicPr>
          <p:cNvPr id="5" name="Picture 4"/>
          <p:cNvPicPr>
            <a:picLocks noChangeAspect="1"/>
          </p:cNvPicPr>
          <p:nvPr/>
        </p:nvPicPr>
        <p:blipFill>
          <a:blip r:embed="rId3"/>
          <a:stretch>
            <a:fillRect/>
          </a:stretch>
        </p:blipFill>
        <p:spPr>
          <a:xfrm>
            <a:off x="4800600" y="1390710"/>
            <a:ext cx="1390547" cy="1852904"/>
          </a:xfrm>
          <a:prstGeom prst="rect">
            <a:avLst/>
          </a:prstGeom>
        </p:spPr>
      </p:pic>
      <p:pic>
        <p:nvPicPr>
          <p:cNvPr id="7" name="Picture 6"/>
          <p:cNvPicPr>
            <a:picLocks noChangeAspect="1"/>
          </p:cNvPicPr>
          <p:nvPr/>
        </p:nvPicPr>
        <p:blipFill>
          <a:blip r:embed="rId4"/>
          <a:stretch>
            <a:fillRect/>
          </a:stretch>
        </p:blipFill>
        <p:spPr>
          <a:xfrm>
            <a:off x="7315200" y="1437443"/>
            <a:ext cx="1394036" cy="1905908"/>
          </a:xfrm>
          <a:prstGeom prst="rect">
            <a:avLst/>
          </a:prstGeom>
        </p:spPr>
      </p:pic>
    </p:spTree>
    <p:extLst>
      <p:ext uri="{BB962C8B-B14F-4D97-AF65-F5344CB8AC3E}">
        <p14:creationId xmlns:p14="http://schemas.microsoft.com/office/powerpoint/2010/main" val="128543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additive="base">
                                        <p:cTn id="22" dur="500" fill="hold"/>
                                        <p:tgtEl>
                                          <p:spTgt spid="46"/>
                                        </p:tgtEl>
                                        <p:attrNameLst>
                                          <p:attrName>ppt_x</p:attrName>
                                        </p:attrNameLst>
                                      </p:cBhvr>
                                      <p:tavLst>
                                        <p:tav tm="0">
                                          <p:val>
                                            <p:strVal val="0-#ppt_w/2"/>
                                          </p:val>
                                        </p:tav>
                                        <p:tav tm="100000">
                                          <p:val>
                                            <p:strVal val="#ppt_x"/>
                                          </p:val>
                                        </p:tav>
                                      </p:tavLst>
                                    </p:anim>
                                    <p:anim calcmode="lin" valueType="num">
                                      <p:cBhvr additive="base">
                                        <p:cTn id="23"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500" fill="hold"/>
                                        <p:tgtEl>
                                          <p:spTgt spid="47"/>
                                        </p:tgtEl>
                                        <p:attrNameLst>
                                          <p:attrName>ppt_x</p:attrName>
                                        </p:attrNameLst>
                                      </p:cBhvr>
                                      <p:tavLst>
                                        <p:tav tm="0">
                                          <p:val>
                                            <p:strVal val="0-#ppt_w/2"/>
                                          </p:val>
                                        </p:tav>
                                        <p:tav tm="100000">
                                          <p:val>
                                            <p:strVal val="#ppt_x"/>
                                          </p:val>
                                        </p:tav>
                                      </p:tavLst>
                                    </p:anim>
                                    <p:anim calcmode="lin" valueType="num">
                                      <p:cBhvr additive="base">
                                        <p:cTn id="33"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49"/>
                                        </p:tgtEl>
                                        <p:attrNameLst>
                                          <p:attrName>style.visibility</p:attrName>
                                        </p:attrNameLst>
                                      </p:cBhvr>
                                      <p:to>
                                        <p:strVal val="visible"/>
                                      </p:to>
                                    </p:set>
                                    <p:anim calcmode="lin" valueType="num">
                                      <p:cBhvr additive="base">
                                        <p:cTn id="38" dur="500" fill="hold"/>
                                        <p:tgtEl>
                                          <p:spTgt spid="49"/>
                                        </p:tgtEl>
                                        <p:attrNameLst>
                                          <p:attrName>ppt_x</p:attrName>
                                        </p:attrNameLst>
                                      </p:cBhvr>
                                      <p:tavLst>
                                        <p:tav tm="0">
                                          <p:val>
                                            <p:strVal val="0-#ppt_w/2"/>
                                          </p:val>
                                        </p:tav>
                                        <p:tav tm="100000">
                                          <p:val>
                                            <p:strVal val="#ppt_x"/>
                                          </p:val>
                                        </p:tav>
                                      </p:tavLst>
                                    </p:anim>
                                    <p:anim calcmode="lin" valueType="num">
                                      <p:cBhvr additive="base">
                                        <p:cTn id="39" dur="500" fill="hold"/>
                                        <p:tgtEl>
                                          <p:spTgt spid="49"/>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additive="base">
                                        <p:cTn id="42" dur="500" fill="hold"/>
                                        <p:tgtEl>
                                          <p:spTgt spid="50"/>
                                        </p:tgtEl>
                                        <p:attrNameLst>
                                          <p:attrName>ppt_x</p:attrName>
                                        </p:attrNameLst>
                                      </p:cBhvr>
                                      <p:tavLst>
                                        <p:tav tm="0">
                                          <p:val>
                                            <p:strVal val="0-#ppt_w/2"/>
                                          </p:val>
                                        </p:tav>
                                        <p:tav tm="100000">
                                          <p:val>
                                            <p:strVal val="#ppt_x"/>
                                          </p:val>
                                        </p:tav>
                                      </p:tavLst>
                                    </p:anim>
                                    <p:anim calcmode="lin" valueType="num">
                                      <p:cBhvr additive="base">
                                        <p:cTn id="43" dur="500" fill="hold"/>
                                        <p:tgtEl>
                                          <p:spTgt spid="50"/>
                                        </p:tgtEl>
                                        <p:attrNameLst>
                                          <p:attrName>ppt_y</p:attrName>
                                        </p:attrNameLst>
                                      </p:cBhvr>
                                      <p:tavLst>
                                        <p:tav tm="0">
                                          <p:val>
                                            <p:strVal val="#ppt_y"/>
                                          </p:val>
                                        </p:tav>
                                        <p:tav tm="100000">
                                          <p:val>
                                            <p:strVal val="#ppt_y"/>
                                          </p:val>
                                        </p:tav>
                                      </p:tavLst>
                                    </p:anim>
                                  </p:childTnLst>
                                </p:cTn>
                              </p:par>
                            </p:childTnLst>
                          </p:cTn>
                        </p:par>
                        <p:par>
                          <p:cTn id="44" fill="hold">
                            <p:stCondLst>
                              <p:cond delay="500"/>
                            </p:stCondLst>
                            <p:childTnLst>
                              <p:par>
                                <p:cTn id="45" presetID="2" presetClass="entr" presetSubtype="4"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1" grpId="0"/>
      <p:bldP spid="42" grpId="0"/>
      <p:bldP spid="46" grpId="0"/>
      <p:bldP spid="47" grpId="0"/>
      <p:bldP spid="49" grpId="0"/>
      <p:bldP spid="50" grpId="0"/>
      <p:bldP spid="17"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067800" cy="5410200"/>
          </a:xfrm>
        </p:spPr>
        <p:txBody>
          <a:bodyPr/>
          <a:lstStyle/>
          <a:p>
            <a:pPr marL="0" indent="0">
              <a:lnSpc>
                <a:spcPct val="120000"/>
              </a:lnSpc>
              <a:spcBef>
                <a:spcPts val="600"/>
              </a:spcBef>
              <a:buNone/>
            </a:pPr>
            <a:r>
              <a:rPr lang="en-US" sz="2000" dirty="0">
                <a:solidFill>
                  <a:schemeClr val="tx1"/>
                </a:solidFill>
                <a:latin typeface="Times" panose="02020603050405020304" pitchFamily="18" charset="0"/>
                <a:cs typeface="Times" panose="02020603050405020304" pitchFamily="18" charset="0"/>
              </a:rPr>
              <a:t>Exercise: Write following functions for queue Q in the case of Solution 3</a:t>
            </a:r>
          </a:p>
          <a:p>
            <a:pPr>
              <a:lnSpc>
                <a:spcPct val="120000"/>
              </a:lnSpc>
              <a:spcBef>
                <a:spcPts val="600"/>
              </a:spcBef>
            </a:pPr>
            <a:r>
              <a:rPr lang="en-US" sz="1400" dirty="0">
                <a:solidFill>
                  <a:srgbClr val="C00000"/>
                </a:solidFill>
                <a:latin typeface="Courier" pitchFamily="49" charset="0"/>
                <a:cs typeface="Times" panose="02020603050405020304" pitchFamily="18" charset="0"/>
              </a:rPr>
              <a:t>isEmpty(Q); </a:t>
            </a:r>
            <a:r>
              <a:rPr lang="en-US" sz="1400" dirty="0">
                <a:latin typeface="Courier" pitchFamily="49" charset="0"/>
                <a:cs typeface="Times" panose="02020603050405020304" pitchFamily="18" charset="0"/>
              </a:rPr>
              <a:t> </a:t>
            </a:r>
            <a:r>
              <a:rPr lang="en-US" sz="1400" dirty="0">
                <a:latin typeface="Times" panose="02020603050405020304" pitchFamily="18" charset="0"/>
                <a:cs typeface="Times" panose="02020603050405020304" pitchFamily="18" charset="0"/>
              </a:rPr>
              <a:t>returns "true“ if queue Q is empty </a:t>
            </a:r>
          </a:p>
          <a:p>
            <a:pPr>
              <a:lnSpc>
                <a:spcPct val="120000"/>
              </a:lnSpc>
              <a:spcBef>
                <a:spcPts val="600"/>
              </a:spcBef>
            </a:pPr>
            <a:r>
              <a:rPr lang="en-US" sz="1400" dirty="0" err="1">
                <a:solidFill>
                  <a:srgbClr val="C00000"/>
                </a:solidFill>
                <a:latin typeface="Courier" pitchFamily="49" charset="0"/>
                <a:cs typeface="Times" panose="02020603050405020304" pitchFamily="18" charset="0"/>
              </a:rPr>
              <a:t>isFull</a:t>
            </a:r>
            <a:r>
              <a:rPr lang="en-US" sz="1400" dirty="0">
                <a:solidFill>
                  <a:srgbClr val="C00000"/>
                </a:solidFill>
                <a:latin typeface="Courier" pitchFamily="49" charset="0"/>
                <a:cs typeface="Times" panose="02020603050405020304" pitchFamily="18" charset="0"/>
              </a:rPr>
              <a:t>(Q);</a:t>
            </a:r>
            <a:r>
              <a:rPr lang="en-US" sz="1400" dirty="0">
                <a:solidFill>
                  <a:srgbClr val="C00000"/>
                </a:solidFill>
                <a:latin typeface="Times" panose="02020603050405020304" pitchFamily="18" charset="0"/>
                <a:cs typeface="Times" panose="02020603050405020304" pitchFamily="18" charset="0"/>
              </a:rPr>
              <a:t>   </a:t>
            </a:r>
            <a:r>
              <a:rPr lang="en-US" sz="1400" dirty="0">
                <a:latin typeface="Times" panose="02020603050405020304" pitchFamily="18" charset="0"/>
                <a:cs typeface="Times" panose="02020603050405020304" pitchFamily="18" charset="0"/>
              </a:rPr>
              <a:t>returns "true“ if Q is full, indicates that we already use  the maximum memory for queue; otherwise returns “false”</a:t>
            </a:r>
          </a:p>
          <a:p>
            <a:pPr>
              <a:lnSpc>
                <a:spcPct val="120000"/>
              </a:lnSpc>
              <a:spcBef>
                <a:spcPts val="600"/>
              </a:spcBef>
            </a:pPr>
            <a:r>
              <a:rPr lang="en-US" sz="1400" dirty="0" err="1">
                <a:solidFill>
                  <a:srgbClr val="C00000"/>
                </a:solidFill>
                <a:latin typeface="Courier" pitchFamily="49" charset="0"/>
                <a:cs typeface="Times" panose="02020603050405020304" pitchFamily="18" charset="0"/>
              </a:rPr>
              <a:t>frontQ</a:t>
            </a:r>
            <a:r>
              <a:rPr lang="en-US" sz="1400" dirty="0">
                <a:solidFill>
                  <a:srgbClr val="C00000"/>
                </a:solidFill>
                <a:latin typeface="Courier" pitchFamily="49" charset="0"/>
                <a:cs typeface="Times" panose="02020603050405020304" pitchFamily="18" charset="0"/>
              </a:rPr>
              <a:t>(Q);</a:t>
            </a:r>
            <a:r>
              <a:rPr lang="en-US" sz="1400" dirty="0">
                <a:solidFill>
                  <a:srgbClr val="C00000"/>
                </a:solidFill>
                <a:latin typeface="Times" panose="02020603050405020304" pitchFamily="18" charset="0"/>
                <a:cs typeface="Times" panose="02020603050405020304" pitchFamily="18" charset="0"/>
              </a:rPr>
              <a:t>  </a:t>
            </a:r>
            <a:r>
              <a:rPr lang="en-US" sz="1400" dirty="0">
                <a:latin typeface="Times" panose="02020603050405020304" pitchFamily="18" charset="0"/>
                <a:cs typeface="Times" panose="02020603050405020304" pitchFamily="18" charset="0"/>
              </a:rPr>
              <a:t>returns the item that is in front (head) of queue Q or returns error if queue Q is empty. </a:t>
            </a:r>
          </a:p>
          <a:p>
            <a:pPr>
              <a:lnSpc>
                <a:spcPct val="120000"/>
              </a:lnSpc>
              <a:spcBef>
                <a:spcPts val="600"/>
              </a:spcBef>
            </a:pPr>
            <a:r>
              <a:rPr lang="en-US" sz="1400" dirty="0" err="1">
                <a:solidFill>
                  <a:srgbClr val="C00000"/>
                </a:solidFill>
                <a:latin typeface="Courier" pitchFamily="49" charset="0"/>
                <a:cs typeface="Times" panose="02020603050405020304" pitchFamily="18" charset="0"/>
              </a:rPr>
              <a:t>enqueue</a:t>
            </a:r>
            <a:r>
              <a:rPr lang="en-US" sz="1400" dirty="0">
                <a:solidFill>
                  <a:srgbClr val="C00000"/>
                </a:solidFill>
                <a:latin typeface="Courier" pitchFamily="49" charset="0"/>
                <a:cs typeface="Times" panose="02020603050405020304" pitchFamily="18" charset="0"/>
              </a:rPr>
              <a:t>(</a:t>
            </a:r>
            <a:r>
              <a:rPr lang="en-US" sz="1400" dirty="0" err="1">
                <a:solidFill>
                  <a:srgbClr val="C00000"/>
                </a:solidFill>
                <a:latin typeface="Courier" pitchFamily="49" charset="0"/>
                <a:cs typeface="Times" panose="02020603050405020304" pitchFamily="18" charset="0"/>
              </a:rPr>
              <a:t>Q,x</a:t>
            </a:r>
            <a:r>
              <a:rPr lang="en-US" sz="1400" dirty="0">
                <a:solidFill>
                  <a:srgbClr val="C00000"/>
                </a:solidFill>
                <a:latin typeface="Courier" pitchFamily="49" charset="0"/>
                <a:cs typeface="Times" panose="02020603050405020304" pitchFamily="18" charset="0"/>
              </a:rPr>
              <a:t>);</a:t>
            </a:r>
            <a:r>
              <a:rPr lang="en-US" sz="1400" dirty="0">
                <a:solidFill>
                  <a:srgbClr val="C00000"/>
                </a:solidFill>
                <a:latin typeface="Times" panose="02020603050405020304" pitchFamily="18" charset="0"/>
                <a:cs typeface="Times" panose="02020603050405020304" pitchFamily="18" charset="0"/>
              </a:rPr>
              <a:t>  </a:t>
            </a:r>
            <a:r>
              <a:rPr lang="en-US" sz="1400" dirty="0">
                <a:latin typeface="Times" panose="02020603050405020304" pitchFamily="18" charset="0"/>
                <a:cs typeface="Times" panose="02020603050405020304" pitchFamily="18" charset="0"/>
              </a:rPr>
              <a:t>inserts item  x into the back (rear) of queue Q. If  before making insertion, the queue Q is full, then give the notification about that. </a:t>
            </a:r>
          </a:p>
          <a:p>
            <a:pPr>
              <a:lnSpc>
                <a:spcPct val="120000"/>
              </a:lnSpc>
              <a:spcBef>
                <a:spcPts val="600"/>
              </a:spcBef>
            </a:pPr>
            <a:r>
              <a:rPr lang="en-US" sz="1400" dirty="0">
                <a:solidFill>
                  <a:srgbClr val="C00000"/>
                </a:solidFill>
                <a:latin typeface="Courier" pitchFamily="49" charset="0"/>
                <a:cs typeface="Times" panose="02020603050405020304" pitchFamily="18" charset="0"/>
              </a:rPr>
              <a:t>x = </a:t>
            </a:r>
            <a:r>
              <a:rPr lang="en-US" sz="1400" dirty="0" err="1">
                <a:solidFill>
                  <a:srgbClr val="C00000"/>
                </a:solidFill>
                <a:latin typeface="Courier" pitchFamily="49" charset="0"/>
                <a:cs typeface="Times" panose="02020603050405020304" pitchFamily="18" charset="0"/>
              </a:rPr>
              <a:t>dequeue</a:t>
            </a:r>
            <a:r>
              <a:rPr lang="en-US" sz="1400" dirty="0">
                <a:solidFill>
                  <a:srgbClr val="C00000"/>
                </a:solidFill>
                <a:latin typeface="Courier" pitchFamily="49" charset="0"/>
                <a:cs typeface="Times" panose="02020603050405020304" pitchFamily="18" charset="0"/>
              </a:rPr>
              <a:t>(Q);</a:t>
            </a:r>
            <a:r>
              <a:rPr lang="en-US" sz="1400" dirty="0">
                <a:solidFill>
                  <a:srgbClr val="C00000"/>
                </a:solidFill>
                <a:latin typeface="Times" panose="02020603050405020304" pitchFamily="18" charset="0"/>
                <a:cs typeface="Times" panose="02020603050405020304" pitchFamily="18" charset="0"/>
              </a:rPr>
              <a:t> </a:t>
            </a:r>
            <a:r>
              <a:rPr lang="en-US" sz="1400" dirty="0">
                <a:latin typeface="Times" panose="02020603050405020304" pitchFamily="18" charset="0"/>
                <a:cs typeface="Times" panose="02020603050405020304" pitchFamily="18" charset="0"/>
              </a:rPr>
              <a:t> deletes the element at the front (head) of the queue Q, then returns x which is the data of this element. If the queue Q is empty before </a:t>
            </a:r>
            <a:r>
              <a:rPr lang="en-US" sz="1400" dirty="0" err="1">
                <a:latin typeface="Times" panose="02020603050405020304" pitchFamily="18" charset="0"/>
                <a:cs typeface="Times" panose="02020603050405020304" pitchFamily="18" charset="0"/>
              </a:rPr>
              <a:t>dequeue</a:t>
            </a:r>
            <a:r>
              <a:rPr lang="en-US" sz="1400" dirty="0">
                <a:latin typeface="Times" panose="02020603050405020304" pitchFamily="18" charset="0"/>
                <a:cs typeface="Times" panose="02020603050405020304" pitchFamily="18" charset="0"/>
              </a:rPr>
              <a:t>, then give the error notification.</a:t>
            </a:r>
          </a:p>
          <a:p>
            <a:pPr>
              <a:lnSpc>
                <a:spcPct val="120000"/>
              </a:lnSpc>
              <a:spcBef>
                <a:spcPts val="600"/>
              </a:spcBef>
            </a:pPr>
            <a:r>
              <a:rPr lang="en-US" sz="1400" dirty="0" err="1">
                <a:solidFill>
                  <a:srgbClr val="C00000"/>
                </a:solidFill>
                <a:latin typeface="Courier" pitchFamily="49" charset="0"/>
                <a:cs typeface="Times" panose="02020603050405020304" pitchFamily="18" charset="0"/>
              </a:rPr>
              <a:t>sizeQ</a:t>
            </a:r>
            <a:r>
              <a:rPr lang="en-US" sz="1400" dirty="0">
                <a:solidFill>
                  <a:srgbClr val="C00000"/>
                </a:solidFill>
                <a:latin typeface="Courier" pitchFamily="49" charset="0"/>
                <a:cs typeface="Times" panose="02020603050405020304" pitchFamily="18" charset="0"/>
              </a:rPr>
              <a:t>(Q);</a:t>
            </a:r>
            <a:r>
              <a:rPr lang="en-US" sz="1400" dirty="0">
                <a:solidFill>
                  <a:srgbClr val="C00000"/>
                </a:solidFill>
                <a:latin typeface="Times" panose="02020603050405020304" pitchFamily="18" charset="0"/>
                <a:cs typeface="Times" panose="02020603050405020304" pitchFamily="18" charset="0"/>
              </a:rPr>
              <a:t> </a:t>
            </a:r>
            <a:r>
              <a:rPr lang="en-US" sz="1400" dirty="0">
                <a:latin typeface="Times" panose="02020603050405020304" pitchFamily="18" charset="0"/>
                <a:cs typeface="Times" panose="02020603050405020304" pitchFamily="18" charset="0"/>
              </a:rPr>
              <a:t>returns the number of elements currently in the queue Q.</a:t>
            </a:r>
          </a:p>
          <a:p>
            <a:pPr marL="0" indent="0">
              <a:lnSpc>
                <a:spcPct val="120000"/>
              </a:lnSpc>
              <a:spcBef>
                <a:spcPts val="600"/>
              </a:spcBef>
              <a:buNone/>
            </a:pPr>
            <a:endParaRPr lang="en-US" sz="1400" dirty="0">
              <a:solidFill>
                <a:srgbClr val="C00000"/>
              </a:solidFill>
              <a:latin typeface="Courier" pitchFamily="49" charset="0"/>
              <a:cs typeface="Times" panose="02020603050405020304" pitchFamily="18" charset="0"/>
            </a:endParaRP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194</a:t>
            </a:fld>
            <a:endParaRPr lang="en-US"/>
          </a:p>
        </p:txBody>
      </p:sp>
      <p:sp>
        <p:nvSpPr>
          <p:cNvPr id="5" name="Title 1"/>
          <p:cNvSpPr>
            <a:spLocks noGrp="1"/>
          </p:cNvSpPr>
          <p:nvPr>
            <p:ph type="title"/>
          </p:nvPr>
        </p:nvSpPr>
        <p:spPr>
          <a:xfrm>
            <a:off x="0" y="0"/>
            <a:ext cx="9144000" cy="838200"/>
          </a:xfrm>
        </p:spPr>
        <p:txBody>
          <a:bodyPr/>
          <a:lstStyle/>
          <a:p>
            <a:r>
              <a:rPr lang="en-US" altLang="en-US" sz="2000" dirty="0">
                <a:latin typeface="Times" panose="02020603050405020304" pitchFamily="18" charset="0"/>
                <a:cs typeface="Times" panose="02020603050405020304" pitchFamily="18" charset="0"/>
              </a:rPr>
              <a:t>Solution 3: Make </a:t>
            </a:r>
            <a:r>
              <a:rPr lang="en-US" altLang="en-US" sz="2000" i="1" dirty="0">
                <a:latin typeface="Times" panose="02020603050405020304" pitchFamily="18" charset="0"/>
                <a:cs typeface="Times" panose="02020603050405020304" pitchFamily="18" charset="0"/>
              </a:rPr>
              <a:t>rear</a:t>
            </a:r>
            <a:r>
              <a:rPr lang="en-US" altLang="en-US" sz="2000" dirty="0">
                <a:latin typeface="Times" panose="02020603050405020304" pitchFamily="18" charset="0"/>
                <a:cs typeface="Times" panose="02020603050405020304" pitchFamily="18" charset="0"/>
              </a:rPr>
              <a:t> point to the element </a:t>
            </a:r>
            <a:r>
              <a:rPr lang="en-US" altLang="en-US" sz="2000" b="1" dirty="0">
                <a:latin typeface="Times" panose="02020603050405020304" pitchFamily="18" charset="0"/>
                <a:cs typeface="Times" panose="02020603050405020304" pitchFamily="18" charset="0"/>
              </a:rPr>
              <a:t>posterior</a:t>
            </a:r>
            <a:r>
              <a:rPr lang="en-US" altLang="en-US" sz="2000" dirty="0">
                <a:latin typeface="Times" panose="02020603050405020304" pitchFamily="18" charset="0"/>
                <a:cs typeface="Times" panose="02020603050405020304" pitchFamily="18" charset="0"/>
              </a:rPr>
              <a:t> the rear element in the queue (one memory location will be wasted)</a:t>
            </a:r>
            <a:endParaRPr lang="en-US" sz="2000" dirty="0"/>
          </a:p>
        </p:txBody>
      </p:sp>
    </p:spTree>
    <p:extLst>
      <p:ext uri="{BB962C8B-B14F-4D97-AF65-F5344CB8AC3E}">
        <p14:creationId xmlns:p14="http://schemas.microsoft.com/office/powerpoint/2010/main" val="325576202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0" y="0"/>
            <a:ext cx="8229600" cy="838200"/>
          </a:xfrm>
        </p:spPr>
        <p:txBody>
          <a:bodyPr/>
          <a:lstStyle/>
          <a:p>
            <a:r>
              <a:rPr lang="en-US" altLang="en-US" dirty="0">
                <a:ea typeface="MS Mincho" charset="-128"/>
              </a:rPr>
              <a:t>Application 1: recognizing palindromes</a:t>
            </a:r>
            <a:endParaRPr lang="en-US" altLang="en-US" dirty="0"/>
          </a:p>
        </p:txBody>
      </p:sp>
      <p:sp>
        <p:nvSpPr>
          <p:cNvPr id="67587" name="Rectangle 3"/>
          <p:cNvSpPr>
            <a:spLocks noGrp="1" noChangeArrowheads="1"/>
          </p:cNvSpPr>
          <p:nvPr>
            <p:ph type="body" idx="1"/>
          </p:nvPr>
        </p:nvSpPr>
        <p:spPr>
          <a:xfrm>
            <a:off x="0" y="838200"/>
            <a:ext cx="9144000" cy="5105400"/>
          </a:xfrm>
        </p:spPr>
        <p:txBody>
          <a:bodyPr/>
          <a:lstStyle/>
          <a:p>
            <a:r>
              <a:rPr lang="en-US" altLang="en-US" sz="2200" dirty="0">
                <a:latin typeface="Times" panose="02020603050405020304" pitchFamily="18" charset="0"/>
                <a:cs typeface="Times" panose="02020603050405020304" pitchFamily="18" charset="0"/>
              </a:rPr>
              <a:t>A </a:t>
            </a:r>
            <a:r>
              <a:rPr lang="en-US" altLang="en-US" sz="2200" i="1" dirty="0">
                <a:latin typeface="Times" panose="02020603050405020304" pitchFamily="18" charset="0"/>
                <a:cs typeface="Times" panose="02020603050405020304" pitchFamily="18" charset="0"/>
              </a:rPr>
              <a:t>palindrome</a:t>
            </a:r>
            <a:r>
              <a:rPr lang="en-US" altLang="en-US" sz="2200" dirty="0">
                <a:latin typeface="Times" panose="02020603050405020304" pitchFamily="18" charset="0"/>
                <a:cs typeface="Times" panose="02020603050405020304" pitchFamily="18" charset="0"/>
              </a:rPr>
              <a:t> is a string that reads the same forward and backward.</a:t>
            </a:r>
          </a:p>
          <a:p>
            <a:pPr marL="0" lvl="1" indent="0">
              <a:buNone/>
            </a:pPr>
            <a:r>
              <a:rPr lang="en-US" altLang="en-US" sz="2200" dirty="0">
                <a:latin typeface="Times" panose="02020603050405020304" pitchFamily="18" charset="0"/>
                <a:cs typeface="Times" panose="02020603050405020304" pitchFamily="18" charset="0"/>
              </a:rPr>
              <a:t>Example: </a:t>
            </a:r>
            <a:r>
              <a:rPr lang="en-US" sz="2200" dirty="0">
                <a:latin typeface="Times" panose="02020603050405020304" pitchFamily="18" charset="0"/>
                <a:cs typeface="Times" panose="02020603050405020304" pitchFamily="18" charset="0"/>
              </a:rPr>
              <a:t>NOON,  DEED,  RADAR,  MADAM</a:t>
            </a:r>
          </a:p>
          <a:p>
            <a:pPr>
              <a:buFontTx/>
              <a:buNone/>
            </a:pPr>
            <a:r>
              <a:rPr lang="en-US" altLang="en-US" sz="2200" dirty="0">
                <a:latin typeface="Times" panose="02020603050405020304" pitchFamily="18" charset="0"/>
                <a:cs typeface="Times" panose="02020603050405020304" pitchFamily="18" charset="0"/>
              </a:rPr>
              <a:t>   		</a:t>
            </a:r>
            <a:r>
              <a:rPr lang="en-US" altLang="en-US" sz="2200" i="1" dirty="0">
                <a:latin typeface="Times" panose="02020603050405020304" pitchFamily="18" charset="0"/>
                <a:cs typeface="Times" panose="02020603050405020304" pitchFamily="18" charset="0"/>
              </a:rPr>
              <a:t>Able was I ere I saw Elba </a:t>
            </a:r>
          </a:p>
          <a:p>
            <a:r>
              <a:rPr lang="en-US" altLang="en-US" sz="2200" dirty="0">
                <a:latin typeface="Times" panose="02020603050405020304" pitchFamily="18" charset="0"/>
                <a:cs typeface="Times" panose="02020603050405020304" pitchFamily="18" charset="0"/>
              </a:rPr>
              <a:t>How to recognize a given string is a palindrome or not:</a:t>
            </a:r>
          </a:p>
          <a:p>
            <a:pPr lvl="1"/>
            <a:r>
              <a:rPr lang="en-US" altLang="en-US" sz="2200" dirty="0">
                <a:latin typeface="Times" panose="02020603050405020304" pitchFamily="18" charset="0"/>
                <a:cs typeface="Times" panose="02020603050405020304" pitchFamily="18" charset="0"/>
              </a:rPr>
              <a:t>Step 1: We will put all characters of the string into both a stack and a queue.</a:t>
            </a:r>
          </a:p>
          <a:p>
            <a:pPr lvl="1"/>
            <a:r>
              <a:rPr lang="en-US" altLang="en-US" sz="2200" dirty="0">
                <a:latin typeface="Times" panose="02020603050405020304" pitchFamily="18" charset="0"/>
                <a:cs typeface="Times" panose="02020603050405020304" pitchFamily="18" charset="0"/>
              </a:rPr>
              <a:t>Step 2: Compare the contents of the stack and the queue character-by-character </a:t>
            </a:r>
            <a:r>
              <a:rPr lang="en-US" altLang="en-US" sz="2200" dirty="0">
                <a:latin typeface="Times" panose="02020603050405020304" pitchFamily="18" charset="0"/>
                <a:ea typeface="MS Mincho" charset="-128"/>
                <a:cs typeface="Times" panose="02020603050405020304" pitchFamily="18" charset="0"/>
              </a:rPr>
              <a:t>to see if they would produce the same string of characters:</a:t>
            </a:r>
          </a:p>
          <a:p>
            <a:pPr lvl="2"/>
            <a:r>
              <a:rPr lang="en-US" altLang="en-US" dirty="0">
                <a:latin typeface="Times" panose="02020603050405020304" pitchFamily="18" charset="0"/>
                <a:ea typeface="MS Mincho" charset="-128"/>
                <a:cs typeface="Times" panose="02020603050405020304" pitchFamily="18" charset="0"/>
              </a:rPr>
              <a:t>If yes: the given string is a palindrome</a:t>
            </a:r>
          </a:p>
          <a:p>
            <a:pPr lvl="2"/>
            <a:r>
              <a:rPr lang="en-US" altLang="en-US" dirty="0">
                <a:latin typeface="Times" panose="02020603050405020304" pitchFamily="18" charset="0"/>
                <a:ea typeface="MS Mincho" charset="-128"/>
                <a:cs typeface="Times" panose="02020603050405020304" pitchFamily="18" charset="0"/>
              </a:rPr>
              <a:t>Otherwise: not palindrome</a:t>
            </a:r>
          </a:p>
        </p:txBody>
      </p:sp>
    </p:spTree>
    <p:extLst>
      <p:ext uri="{BB962C8B-B14F-4D97-AF65-F5344CB8AC3E}">
        <p14:creationId xmlns:p14="http://schemas.microsoft.com/office/powerpoint/2010/main" val="8220739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5459" name="Object 3"/>
          <p:cNvGraphicFramePr>
            <a:graphicFrameLocks noGrp="1" noChangeAspect="1"/>
          </p:cNvGraphicFramePr>
          <p:nvPr>
            <p:ph idx="1"/>
            <p:extLst>
              <p:ext uri="{D42A27DB-BD31-4B8C-83A1-F6EECF244321}">
                <p14:modId xmlns:p14="http://schemas.microsoft.com/office/powerpoint/2010/main" val="2888132501"/>
              </p:ext>
            </p:extLst>
          </p:nvPr>
        </p:nvGraphicFramePr>
        <p:xfrm>
          <a:off x="228600" y="1447800"/>
          <a:ext cx="8458200" cy="5083020"/>
        </p:xfrm>
        <a:graphic>
          <a:graphicData uri="http://schemas.openxmlformats.org/presentationml/2006/ole">
            <mc:AlternateContent xmlns:mc="http://schemas.openxmlformats.org/markup-compatibility/2006">
              <mc:Choice xmlns:v="urn:schemas-microsoft-com:vml" Requires="v">
                <p:oleObj name="Document" r:id="rId2" imgW="6222598" imgH="3740355" progId="Word.Document.8">
                  <p:embed/>
                </p:oleObj>
              </mc:Choice>
              <mc:Fallback>
                <p:oleObj name="Document" r:id="rId2" imgW="6222598" imgH="3740355" progId="Word.Document.8">
                  <p:embed/>
                  <p:pic>
                    <p:nvPicPr>
                      <p:cNvPr id="275459" name="Object 3"/>
                      <p:cNvPicPr>
                        <a:picLocks noChangeAspect="1" noChangeArrowheads="1"/>
                      </p:cNvPicPr>
                      <p:nvPr/>
                    </p:nvPicPr>
                    <p:blipFill>
                      <a:blip r:embed="rId3"/>
                      <a:srcRect/>
                      <a:stretch>
                        <a:fillRect/>
                      </a:stretch>
                    </p:blipFill>
                    <p:spPr bwMode="auto">
                      <a:xfrm>
                        <a:off x="228600" y="1447800"/>
                        <a:ext cx="8458200" cy="5083020"/>
                      </a:xfrm>
                      <a:prstGeom prst="rect">
                        <a:avLst/>
                      </a:prstGeom>
                      <a:noFill/>
                    </p:spPr>
                  </p:pic>
                </p:oleObj>
              </mc:Fallback>
            </mc:AlternateContent>
          </a:graphicData>
        </a:graphic>
      </p:graphicFrame>
      <p:sp>
        <p:nvSpPr>
          <p:cNvPr id="275464" name="Rectangle 8"/>
          <p:cNvSpPr>
            <a:spLocks noChangeArrowheads="1"/>
          </p:cNvSpPr>
          <p:nvPr/>
        </p:nvSpPr>
        <p:spPr bwMode="auto">
          <a:xfrm>
            <a:off x="0" y="838200"/>
            <a:ext cx="8458200" cy="1047736"/>
          </a:xfrm>
          <a:prstGeom prst="rect">
            <a:avLst/>
          </a:prstGeom>
          <a:noFill/>
          <a:ln w="9525">
            <a:noFill/>
            <a:miter lim="800000"/>
            <a:headEnd/>
            <a:tailEnd/>
          </a:ln>
          <a:effectLst/>
        </p:spPr>
        <p:txBody>
          <a:bodyPr/>
          <a:lstStyle/>
          <a:p>
            <a:pPr marL="342900" indent="-342900" algn="l">
              <a:spcBef>
                <a:spcPct val="20000"/>
              </a:spcBef>
            </a:pPr>
            <a:r>
              <a:rPr lang="en-US" sz="2200" i="0" dirty="0">
                <a:solidFill>
                  <a:srgbClr val="000099"/>
                </a:solidFill>
              </a:rPr>
              <a:t>Step 1: </a:t>
            </a:r>
            <a:r>
              <a:rPr lang="en-US" sz="2200" dirty="0">
                <a:solidFill>
                  <a:srgbClr val="000099"/>
                </a:solidFill>
              </a:rPr>
              <a:t>Put</a:t>
            </a:r>
            <a:r>
              <a:rPr lang="en-US" sz="2200" i="0" dirty="0">
                <a:solidFill>
                  <a:srgbClr val="000099"/>
                </a:solidFill>
              </a:rPr>
              <a:t>  “RADAR” into Queue </a:t>
            </a:r>
            <a:r>
              <a:rPr lang="en-US" sz="2200" dirty="0">
                <a:solidFill>
                  <a:srgbClr val="000099"/>
                </a:solidFill>
              </a:rPr>
              <a:t>and</a:t>
            </a:r>
            <a:r>
              <a:rPr lang="en-US" sz="2200" i="0" dirty="0">
                <a:solidFill>
                  <a:srgbClr val="000099"/>
                </a:solidFill>
              </a:rPr>
              <a:t> Stack:</a:t>
            </a:r>
          </a:p>
        </p:txBody>
      </p:sp>
      <p:sp>
        <p:nvSpPr>
          <p:cNvPr id="2" name="Title 1"/>
          <p:cNvSpPr>
            <a:spLocks noGrp="1"/>
          </p:cNvSpPr>
          <p:nvPr>
            <p:ph type="title"/>
          </p:nvPr>
        </p:nvSpPr>
        <p:spPr>
          <a:xfrm>
            <a:off x="0" y="0"/>
            <a:ext cx="9144000" cy="838200"/>
          </a:xfrm>
        </p:spPr>
        <p:txBody>
          <a:bodyPr/>
          <a:lstStyle/>
          <a:p>
            <a:r>
              <a:rPr lang="en-US" sz="2700" dirty="0"/>
              <a:t>Example 1: Whether “RADAR” is a palindrome or not </a:t>
            </a:r>
          </a:p>
        </p:txBody>
      </p:sp>
      <p:cxnSp>
        <p:nvCxnSpPr>
          <p:cNvPr id="4" name="Straight Arrow Connector 3"/>
          <p:cNvCxnSpPr/>
          <p:nvPr/>
        </p:nvCxnSpPr>
        <p:spPr>
          <a:xfrm>
            <a:off x="1600200" y="1219200"/>
            <a:ext cx="8382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3200400" y="548640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572000" y="548640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895600" y="5875944"/>
            <a:ext cx="685800" cy="323165"/>
          </a:xfrm>
          <a:prstGeom prst="rect">
            <a:avLst/>
          </a:prstGeom>
          <a:noFill/>
        </p:spPr>
        <p:txBody>
          <a:bodyPr wrap="square" rtlCol="0">
            <a:spAutoFit/>
          </a:bodyPr>
          <a:lstStyle/>
          <a:p>
            <a:r>
              <a:rPr lang="en-US" sz="1500" dirty="0"/>
              <a:t>front</a:t>
            </a:r>
          </a:p>
        </p:txBody>
      </p:sp>
      <p:sp>
        <p:nvSpPr>
          <p:cNvPr id="14" name="TextBox 13"/>
          <p:cNvSpPr txBox="1"/>
          <p:nvPr/>
        </p:nvSpPr>
        <p:spPr>
          <a:xfrm>
            <a:off x="4267200" y="5867400"/>
            <a:ext cx="685800" cy="323165"/>
          </a:xfrm>
          <a:prstGeom prst="rect">
            <a:avLst/>
          </a:prstGeom>
          <a:noFill/>
        </p:spPr>
        <p:txBody>
          <a:bodyPr wrap="square" rtlCol="0">
            <a:spAutoFit/>
          </a:bodyPr>
          <a:lstStyle/>
          <a:p>
            <a:r>
              <a:rPr lang="en-US" sz="1500" dirty="0"/>
              <a:t>rear</a:t>
            </a:r>
          </a:p>
        </p:txBody>
      </p:sp>
      <p:cxnSp>
        <p:nvCxnSpPr>
          <p:cNvPr id="15" name="Straight Arrow Connector 14"/>
          <p:cNvCxnSpPr/>
          <p:nvPr/>
        </p:nvCxnSpPr>
        <p:spPr>
          <a:xfrm flipV="1">
            <a:off x="6248400" y="548640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45199" y="5867400"/>
            <a:ext cx="685800" cy="323165"/>
          </a:xfrm>
          <a:prstGeom prst="rect">
            <a:avLst/>
          </a:prstGeom>
          <a:noFill/>
        </p:spPr>
        <p:txBody>
          <a:bodyPr wrap="square" rtlCol="0">
            <a:spAutoFit/>
          </a:bodyPr>
          <a:lstStyle/>
          <a:p>
            <a:r>
              <a:rPr lang="en-US" sz="1500" dirty="0"/>
              <a:t>top</a:t>
            </a:r>
          </a:p>
        </p:txBody>
      </p:sp>
    </p:spTree>
    <p:extLst>
      <p:ext uri="{BB962C8B-B14F-4D97-AF65-F5344CB8AC3E}">
        <p14:creationId xmlns:p14="http://schemas.microsoft.com/office/powerpoint/2010/main" val="414349133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9555" name="Object 3"/>
          <p:cNvGraphicFramePr>
            <a:graphicFrameLocks noGrp="1" noChangeAspect="1"/>
          </p:cNvGraphicFramePr>
          <p:nvPr>
            <p:ph type="tbl" idx="1"/>
            <p:extLst>
              <p:ext uri="{D42A27DB-BD31-4B8C-83A1-F6EECF244321}">
                <p14:modId xmlns:p14="http://schemas.microsoft.com/office/powerpoint/2010/main" val="1271643950"/>
              </p:ext>
            </p:extLst>
          </p:nvPr>
        </p:nvGraphicFramePr>
        <p:xfrm>
          <a:off x="1295400" y="2057400"/>
          <a:ext cx="6473825" cy="3799853"/>
        </p:xfrm>
        <a:graphic>
          <a:graphicData uri="http://schemas.openxmlformats.org/presentationml/2006/ole">
            <mc:AlternateContent xmlns:mc="http://schemas.openxmlformats.org/markup-compatibility/2006">
              <mc:Choice xmlns:v="urn:schemas-microsoft-com:vml" Requires="v">
                <p:oleObj name="Document" r:id="rId2" imgW="7079361" imgH="4154227" progId="Word.Document.8">
                  <p:embed/>
                </p:oleObj>
              </mc:Choice>
              <mc:Fallback>
                <p:oleObj name="Document" r:id="rId2" imgW="7079361" imgH="4154227" progId="Word.Document.8">
                  <p:embed/>
                  <p:pic>
                    <p:nvPicPr>
                      <p:cNvPr id="279555" name="Object 3"/>
                      <p:cNvPicPr>
                        <a:picLocks noChangeAspect="1" noChangeArrowheads="1"/>
                      </p:cNvPicPr>
                      <p:nvPr/>
                    </p:nvPicPr>
                    <p:blipFill>
                      <a:blip r:embed="rId3"/>
                      <a:srcRect/>
                      <a:stretch>
                        <a:fillRect/>
                      </a:stretch>
                    </p:blipFill>
                    <p:spPr bwMode="auto">
                      <a:xfrm>
                        <a:off x="1295400" y="2057400"/>
                        <a:ext cx="6473825" cy="3799853"/>
                      </a:xfrm>
                      <a:prstGeom prst="rect">
                        <a:avLst/>
                      </a:prstGeom>
                      <a:noFill/>
                    </p:spPr>
                  </p:pic>
                </p:oleObj>
              </mc:Fallback>
            </mc:AlternateContent>
          </a:graphicData>
        </a:graphic>
      </p:graphicFrame>
      <p:sp>
        <p:nvSpPr>
          <p:cNvPr id="279556" name="Rectangle 4"/>
          <p:cNvSpPr>
            <a:spLocks noChangeArrowheads="1"/>
          </p:cNvSpPr>
          <p:nvPr/>
        </p:nvSpPr>
        <p:spPr bwMode="auto">
          <a:xfrm>
            <a:off x="0" y="838200"/>
            <a:ext cx="8458200" cy="1047736"/>
          </a:xfrm>
          <a:prstGeom prst="rect">
            <a:avLst/>
          </a:prstGeom>
          <a:noFill/>
          <a:ln w="9525">
            <a:noFill/>
            <a:miter lim="800000"/>
            <a:headEnd/>
            <a:tailEnd/>
          </a:ln>
          <a:effectLst/>
        </p:spPr>
        <p:txBody>
          <a:bodyPr/>
          <a:lstStyle/>
          <a:p>
            <a:pPr marL="342900" indent="-342900" algn="l">
              <a:spcBef>
                <a:spcPct val="20000"/>
              </a:spcBef>
            </a:pPr>
            <a:r>
              <a:rPr lang="en-US" sz="2000" i="0" dirty="0">
                <a:solidFill>
                  <a:srgbClr val="000099"/>
                </a:solidFill>
                <a:latin typeface="+mj-lt"/>
              </a:rPr>
              <a:t>Step 2: Delete “RADAR” from Queue and Stack:</a:t>
            </a:r>
          </a:p>
          <a:p>
            <a:pPr marL="342900" indent="-342900" algn="l">
              <a:spcBef>
                <a:spcPct val="20000"/>
              </a:spcBef>
              <a:buFont typeface="Arial" panose="020B0604020202020204" pitchFamily="34" charset="0"/>
              <a:buChar char="•"/>
            </a:pPr>
            <a:r>
              <a:rPr lang="en-US" sz="2000" dirty="0" err="1">
                <a:solidFill>
                  <a:srgbClr val="000099"/>
                </a:solidFill>
                <a:latin typeface="+mj-lt"/>
              </a:rPr>
              <a:t>Dequeue</a:t>
            </a:r>
            <a:r>
              <a:rPr lang="en-US" sz="2000" dirty="0">
                <a:solidFill>
                  <a:srgbClr val="000099"/>
                </a:solidFill>
                <a:latin typeface="+mj-lt"/>
              </a:rPr>
              <a:t> until the queue is empty</a:t>
            </a:r>
          </a:p>
          <a:p>
            <a:pPr marL="342900" indent="-342900" algn="l">
              <a:spcBef>
                <a:spcPct val="20000"/>
              </a:spcBef>
              <a:buFont typeface="Arial" panose="020B0604020202020204" pitchFamily="34" charset="0"/>
              <a:buChar char="•"/>
            </a:pPr>
            <a:r>
              <a:rPr lang="en-US" sz="2000" i="0" dirty="0">
                <a:solidFill>
                  <a:srgbClr val="000099"/>
                </a:solidFill>
                <a:latin typeface="+mj-lt"/>
              </a:rPr>
              <a:t>Pop the stack until the stack is empty</a:t>
            </a:r>
          </a:p>
        </p:txBody>
      </p:sp>
      <p:sp>
        <p:nvSpPr>
          <p:cNvPr id="6" name="TextBox 5"/>
          <p:cNvSpPr txBox="1"/>
          <p:nvPr/>
        </p:nvSpPr>
        <p:spPr>
          <a:xfrm>
            <a:off x="152400" y="5562600"/>
            <a:ext cx="8763000" cy="492443"/>
          </a:xfrm>
          <a:prstGeom prst="rect">
            <a:avLst/>
          </a:prstGeom>
          <a:noFill/>
        </p:spPr>
        <p:txBody>
          <a:bodyPr wrap="square" rtlCol="0">
            <a:spAutoFit/>
          </a:bodyPr>
          <a:lstStyle/>
          <a:p>
            <a:r>
              <a:rPr lang="en-US" sz="2600" b="1" i="0" dirty="0">
                <a:solidFill>
                  <a:srgbClr val="FF0000"/>
                </a:solidFill>
                <a:latin typeface="+mj-lt"/>
              </a:rPr>
              <a:t>Conclusion: String "RADAR" is a palindrome</a:t>
            </a:r>
          </a:p>
        </p:txBody>
      </p:sp>
      <p:sp>
        <p:nvSpPr>
          <p:cNvPr id="9" name="Title 1"/>
          <p:cNvSpPr>
            <a:spLocks noGrp="1"/>
          </p:cNvSpPr>
          <p:nvPr>
            <p:ph type="title"/>
          </p:nvPr>
        </p:nvSpPr>
        <p:spPr>
          <a:xfrm>
            <a:off x="0" y="0"/>
            <a:ext cx="9144000" cy="838200"/>
          </a:xfrm>
        </p:spPr>
        <p:txBody>
          <a:bodyPr/>
          <a:lstStyle/>
          <a:p>
            <a:r>
              <a:rPr lang="en-US" sz="2700" dirty="0"/>
              <a:t>Example 1: Whether “RADAR” is a palindrome or not </a:t>
            </a:r>
          </a:p>
        </p:txBody>
      </p:sp>
    </p:spTree>
    <p:extLst>
      <p:ext uri="{BB962C8B-B14F-4D97-AF65-F5344CB8AC3E}">
        <p14:creationId xmlns:p14="http://schemas.microsoft.com/office/powerpoint/2010/main" val="252658867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0" y="-152400"/>
            <a:ext cx="8077200" cy="1143000"/>
          </a:xfrm>
        </p:spPr>
        <p:txBody>
          <a:bodyPr/>
          <a:lstStyle/>
          <a:p>
            <a:r>
              <a:rPr lang="en-US" altLang="en-US" dirty="0">
                <a:ea typeface="MS Mincho" charset="-128"/>
              </a:rPr>
              <a:t>Example 2: recognizing palindromes</a:t>
            </a:r>
          </a:p>
        </p:txBody>
      </p:sp>
      <p:pic>
        <p:nvPicPr>
          <p:cNvPr id="68611" name="Picture 3" descr="A:\queues_fig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96533"/>
            <a:ext cx="8012113" cy="47545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762000"/>
            <a:ext cx="9448800" cy="1107996"/>
          </a:xfrm>
          <a:prstGeom prst="rect">
            <a:avLst/>
          </a:prstGeom>
        </p:spPr>
        <p:txBody>
          <a:bodyPr wrap="square">
            <a:spAutoFit/>
          </a:bodyPr>
          <a:lstStyle/>
          <a:p>
            <a:r>
              <a:rPr lang="en-US" altLang="en-US" i="1" dirty="0">
                <a:latin typeface="Times" panose="02020603050405020304" pitchFamily="18" charset="0"/>
                <a:cs typeface="Times" panose="02020603050405020304" pitchFamily="18" charset="0"/>
              </a:rPr>
              <a:t>Able was I ere I saw Elba</a:t>
            </a:r>
            <a:endParaRPr lang="en-US" dirty="0"/>
          </a:p>
        </p:txBody>
      </p:sp>
    </p:spTree>
    <p:extLst>
      <p:ext uri="{BB962C8B-B14F-4D97-AF65-F5344CB8AC3E}">
        <p14:creationId xmlns:p14="http://schemas.microsoft.com/office/powerpoint/2010/main" val="351119620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sz="2400"/>
              <a:t>Application 2: </a:t>
            </a:r>
            <a:r>
              <a:rPr lang="en-US" sz="2400" dirty="0"/>
              <a:t>Convert a string of digits into a decimal number</a:t>
            </a:r>
          </a:p>
        </p:txBody>
      </p:sp>
      <p:sp>
        <p:nvSpPr>
          <p:cNvPr id="3" name="Slide Number Placeholder 2"/>
          <p:cNvSpPr>
            <a:spLocks noGrp="1"/>
          </p:cNvSpPr>
          <p:nvPr>
            <p:ph type="sldNum" sz="quarter" idx="12"/>
          </p:nvPr>
        </p:nvSpPr>
        <p:spPr/>
        <p:txBody>
          <a:bodyPr/>
          <a:lstStyle/>
          <a:p>
            <a:fld id="{6A04C4D6-1C9E-4040-B959-C5D38A74DD14}" type="slidenum">
              <a:rPr lang="en-US" altLang="en-US" smtClean="0"/>
              <a:pPr/>
              <a:t>199</a:t>
            </a:fld>
            <a:endParaRPr lang="en-US" altLang="en-US"/>
          </a:p>
        </p:txBody>
      </p:sp>
      <p:sp>
        <p:nvSpPr>
          <p:cNvPr id="5" name="Content Placeholder 2"/>
          <p:cNvSpPr txBox="1">
            <a:spLocks/>
          </p:cNvSpPr>
          <p:nvPr/>
        </p:nvSpPr>
        <p:spPr>
          <a:xfrm>
            <a:off x="0" y="838200"/>
            <a:ext cx="9144000" cy="5334000"/>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spcBef>
                <a:spcPct val="0"/>
              </a:spcBef>
              <a:buFont typeface="Arial" panose="020B0604020202020204" pitchFamily="34" charset="0"/>
              <a:buNone/>
            </a:pPr>
            <a:r>
              <a:rPr lang="en-US" sz="2000" b="1" dirty="0">
                <a:latin typeface="+mj-lt"/>
                <a:cs typeface="Times New Roman" pitchFamily="18" charset="0"/>
              </a:rPr>
              <a:t>The algorithm is described as following:           </a:t>
            </a:r>
          </a:p>
          <a:p>
            <a:pPr>
              <a:lnSpc>
                <a:spcPct val="95000"/>
              </a:lnSpc>
              <a:spcBef>
                <a:spcPct val="0"/>
              </a:spcBef>
              <a:buFont typeface="Arial" panose="020B0604020202020204" pitchFamily="34" charset="0"/>
              <a:buNone/>
            </a:pPr>
            <a:r>
              <a:rPr lang="en-US" sz="1800" b="1" dirty="0">
                <a:latin typeface="Times New Roman" pitchFamily="18" charset="0"/>
                <a:cs typeface="Times New Roman" pitchFamily="18" charset="0"/>
              </a:rPr>
              <a:t> </a:t>
            </a:r>
          </a:p>
          <a:p>
            <a:pPr>
              <a:lnSpc>
                <a:spcPct val="95000"/>
              </a:lnSpc>
              <a:spcBef>
                <a:spcPct val="0"/>
              </a:spcBef>
              <a:buFont typeface="Arial" panose="020B0604020202020204" pitchFamily="34" charset="0"/>
              <a:buNone/>
            </a:pPr>
            <a:r>
              <a:rPr lang="en-US" sz="1800" i="1" dirty="0">
                <a:latin typeface="Times New Roman" pitchFamily="18" charset="0"/>
                <a:cs typeface="Times New Roman" pitchFamily="18" charset="0"/>
              </a:rPr>
              <a:t>                </a:t>
            </a:r>
            <a:r>
              <a:rPr lang="en-US" sz="2000" i="1" dirty="0">
                <a:latin typeface="Times New Roman" pitchFamily="18" charset="0"/>
                <a:cs typeface="Times New Roman" pitchFamily="18" charset="0"/>
              </a:rPr>
              <a:t>// Convert sequence of digits stored in queue Q into decimal number n</a:t>
            </a:r>
          </a:p>
          <a:p>
            <a:pPr lvl="2">
              <a:lnSpc>
                <a:spcPct val="95000"/>
              </a:lnSpc>
              <a:spcBef>
                <a:spcPct val="0"/>
              </a:spcBef>
              <a:buFontTx/>
              <a:buNone/>
            </a:pPr>
            <a:endParaRPr lang="en-US" sz="700" i="1" dirty="0">
              <a:latin typeface="Times New Roman" pitchFamily="18" charset="0"/>
              <a:cs typeface="Times New Roman" pitchFamily="18" charset="0"/>
            </a:endParaRPr>
          </a:p>
          <a:p>
            <a:pPr lvl="2">
              <a:lnSpc>
                <a:spcPct val="95000"/>
              </a:lnSpc>
              <a:spcBef>
                <a:spcPct val="0"/>
              </a:spcBef>
              <a:buFontTx/>
              <a:buNone/>
            </a:pPr>
            <a:r>
              <a:rPr lang="en-US" i="1" dirty="0">
                <a:latin typeface="Times New Roman" pitchFamily="18" charset="0"/>
                <a:cs typeface="Times New Roman" pitchFamily="18" charset="0"/>
              </a:rPr>
              <a:t>// Remove empty space if any</a:t>
            </a:r>
            <a:endParaRPr lang="en-US" dirty="0">
              <a:latin typeface="Times New Roman" pitchFamily="18" charset="0"/>
              <a:cs typeface="Times New Roman" pitchFamily="18" charset="0"/>
            </a:endParaRPr>
          </a:p>
          <a:p>
            <a:pPr lvl="2">
              <a:lnSpc>
                <a:spcPct val="95000"/>
              </a:lnSpc>
              <a:spcBef>
                <a:spcPct val="0"/>
              </a:spcBef>
              <a:buFontTx/>
              <a:buNone/>
            </a:pPr>
            <a:r>
              <a:rPr lang="en-US" b="1" i="1" dirty="0">
                <a:latin typeface="Times New Roman" pitchFamily="18" charset="0"/>
                <a:cs typeface="Times New Roman" pitchFamily="18" charset="0"/>
              </a:rPr>
              <a:t>do </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dequeue</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Q, </a:t>
            </a:r>
            <a:r>
              <a:rPr lang="en-US" i="1" dirty="0" err="1">
                <a:latin typeface="Times New Roman" pitchFamily="18" charset="0"/>
                <a:cs typeface="Times New Roman" pitchFamily="18" charset="0"/>
              </a:rPr>
              <a:t>ch</a:t>
            </a:r>
            <a:r>
              <a:rPr lang="en-US" dirty="0">
                <a:latin typeface="Times New Roman" pitchFamily="18" charset="0"/>
                <a:cs typeface="Times New Roman" pitchFamily="18" charset="0"/>
              </a:rPr>
              <a:t>)</a:t>
            </a:r>
          </a:p>
          <a:p>
            <a:pPr lvl="2">
              <a:lnSpc>
                <a:spcPct val="95000"/>
              </a:lnSpc>
              <a:spcBef>
                <a:spcPct val="0"/>
              </a:spcBef>
              <a:buFontTx/>
              <a:buNone/>
            </a:pP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 </a:t>
            </a:r>
            <a:r>
              <a:rPr lang="en-US" b="1" i="1" dirty="0">
                <a:latin typeface="Times New Roman" pitchFamily="18" charset="0"/>
                <a:cs typeface="Times New Roman" pitchFamily="18" charset="0"/>
              </a:rPr>
              <a:t>until</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i="1" dirty="0" err="1">
                <a:latin typeface="Times New Roman" pitchFamily="18" charset="0"/>
                <a:cs typeface="Times New Roman" pitchFamily="18" charset="0"/>
              </a:rPr>
              <a:t>ch</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blank</a:t>
            </a:r>
            <a:r>
              <a:rPr lang="en-US" dirty="0">
                <a:latin typeface="Times New Roman" pitchFamily="18" charset="0"/>
                <a:cs typeface="Times New Roman" pitchFamily="18" charset="0"/>
              </a:rPr>
              <a:t>)</a:t>
            </a:r>
          </a:p>
          <a:p>
            <a:pPr lvl="2">
              <a:lnSpc>
                <a:spcPct val="95000"/>
              </a:lnSpc>
              <a:spcBef>
                <a:spcPct val="0"/>
              </a:spcBef>
              <a:buFontTx/>
              <a:buNone/>
            </a:pP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ch</a:t>
            </a:r>
            <a:r>
              <a:rPr lang="en-US" i="1" dirty="0">
                <a:latin typeface="Times New Roman" pitchFamily="18" charset="0"/>
                <a:cs typeface="Times New Roman" pitchFamily="18" charset="0"/>
              </a:rPr>
              <a:t> is now the first digit of the given string</a:t>
            </a:r>
          </a:p>
          <a:p>
            <a:pPr lvl="2">
              <a:lnSpc>
                <a:spcPct val="95000"/>
              </a:lnSpc>
              <a:spcBef>
                <a:spcPct val="0"/>
              </a:spcBef>
              <a:buFontTx/>
              <a:buNone/>
            </a:pPr>
            <a:endParaRPr lang="en-US" sz="700" i="1" dirty="0">
              <a:latin typeface="Times New Roman" pitchFamily="18" charset="0"/>
              <a:cs typeface="Times New Roman" pitchFamily="18" charset="0"/>
            </a:endParaRPr>
          </a:p>
          <a:p>
            <a:pPr lvl="2">
              <a:lnSpc>
                <a:spcPct val="95000"/>
              </a:lnSpc>
              <a:spcBef>
                <a:spcPct val="0"/>
              </a:spcBef>
              <a:buFontTx/>
              <a:buNone/>
            </a:pPr>
            <a:r>
              <a:rPr lang="en-US" i="1" dirty="0">
                <a:latin typeface="Times New Roman" pitchFamily="18" charset="0"/>
                <a:cs typeface="Times New Roman" pitchFamily="18" charset="0"/>
              </a:rPr>
              <a:t>// Calculate n from sequence of digit in the queue</a:t>
            </a:r>
          </a:p>
          <a:p>
            <a:pPr lvl="2">
              <a:lnSpc>
                <a:spcPct val="95000"/>
              </a:lnSpc>
              <a:spcBef>
                <a:spcPct val="0"/>
              </a:spcBef>
              <a:buFontTx/>
              <a:buNone/>
            </a:pPr>
            <a:r>
              <a:rPr lang="en-US" i="1" dirty="0">
                <a:latin typeface="Times New Roman" pitchFamily="18" charset="0"/>
                <a:cs typeface="Times New Roman" pitchFamily="18" charset="0"/>
              </a:rPr>
              <a:t>n = </a:t>
            </a:r>
            <a:r>
              <a:rPr lang="en-US" dirty="0">
                <a:latin typeface="Times New Roman" pitchFamily="18" charset="0"/>
                <a:cs typeface="Times New Roman" pitchFamily="18" charset="0"/>
              </a:rPr>
              <a:t>0</a:t>
            </a:r>
            <a:r>
              <a:rPr lang="en-US" i="1" dirty="0">
                <a:latin typeface="Times New Roman" pitchFamily="18" charset="0"/>
                <a:cs typeface="Times New Roman" pitchFamily="18" charset="0"/>
              </a:rPr>
              <a:t>;</a:t>
            </a:r>
          </a:p>
          <a:p>
            <a:pPr lvl="2">
              <a:lnSpc>
                <a:spcPct val="95000"/>
              </a:lnSpc>
              <a:spcBef>
                <a:spcPct val="0"/>
              </a:spcBef>
              <a:buFontTx/>
              <a:buNone/>
            </a:pPr>
            <a:r>
              <a:rPr lang="en-US" i="1" dirty="0">
                <a:latin typeface="Times New Roman" pitchFamily="18" charset="0"/>
                <a:cs typeface="Times New Roman" pitchFamily="18" charset="0"/>
              </a:rPr>
              <a:t>done = false;</a:t>
            </a:r>
          </a:p>
          <a:p>
            <a:pPr lvl="2">
              <a:lnSpc>
                <a:spcPct val="95000"/>
              </a:lnSpc>
              <a:spcBef>
                <a:spcPct val="0"/>
              </a:spcBef>
              <a:buFontTx/>
              <a:buNone/>
            </a:pPr>
            <a:r>
              <a:rPr lang="en-US" b="1" i="1" dirty="0">
                <a:latin typeface="Times New Roman" pitchFamily="18" charset="0"/>
                <a:cs typeface="Times New Roman" pitchFamily="18" charset="0"/>
              </a:rPr>
              <a:t>do </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	n = </a:t>
            </a:r>
            <a:r>
              <a:rPr lang="en-US" dirty="0">
                <a:latin typeface="Times New Roman" pitchFamily="18" charset="0"/>
                <a:cs typeface="Times New Roman" pitchFamily="18" charset="0"/>
              </a:rPr>
              <a:t>10</a:t>
            </a:r>
            <a:r>
              <a:rPr lang="en-US" i="1" dirty="0">
                <a:latin typeface="Times New Roman" pitchFamily="18" charset="0"/>
                <a:cs typeface="Times New Roman" pitchFamily="18" charset="0"/>
              </a:rPr>
              <a:t> * n + decimal number that </a:t>
            </a:r>
            <a:r>
              <a:rPr lang="en-US" i="1" dirty="0" err="1">
                <a:latin typeface="Times New Roman" pitchFamily="18" charset="0"/>
                <a:cs typeface="Times New Roman" pitchFamily="18" charset="0"/>
              </a:rPr>
              <a:t>ch</a:t>
            </a:r>
            <a:r>
              <a:rPr lang="en-US" i="1" dirty="0">
                <a:latin typeface="Times New Roman" pitchFamily="18" charset="0"/>
                <a:cs typeface="Times New Roman" pitchFamily="18" charset="0"/>
              </a:rPr>
              <a:t> represents;</a:t>
            </a:r>
          </a:p>
          <a:p>
            <a:pPr lvl="2">
              <a:lnSpc>
                <a:spcPct val="95000"/>
              </a:lnSpc>
              <a:spcBef>
                <a:spcPct val="0"/>
              </a:spcBef>
              <a:buFontTx/>
              <a:buNone/>
            </a:pP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if</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 isEmpty</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Q</a:t>
            </a:r>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		 </a:t>
            </a:r>
          </a:p>
          <a:p>
            <a:pPr lvl="2">
              <a:lnSpc>
                <a:spcPct val="95000"/>
              </a:lnSpc>
              <a:spcBef>
                <a:spcPct val="0"/>
              </a:spcBef>
              <a:buFontTx/>
              <a:buNone/>
            </a:pP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dequeue</a:t>
            </a:r>
            <a:r>
              <a:rPr lang="en-US" dirty="0">
                <a:latin typeface="Times New Roman" pitchFamily="18" charset="0"/>
                <a:cs typeface="Times New Roman" pitchFamily="18" charset="0"/>
              </a:rPr>
              <a:t>(</a:t>
            </a:r>
            <a:r>
              <a:rPr lang="en-US" i="1" dirty="0" err="1">
                <a:latin typeface="Times New Roman" pitchFamily="18" charset="0"/>
                <a:cs typeface="Times New Roman" pitchFamily="18" charset="0"/>
              </a:rPr>
              <a:t>Q,ch</a:t>
            </a:r>
            <a:r>
              <a:rPr lang="en-US" dirty="0">
                <a:latin typeface="Times New Roman" pitchFamily="18" charset="0"/>
                <a:cs typeface="Times New Roman" pitchFamily="18" charset="0"/>
              </a:rPr>
              <a:t>)</a:t>
            </a:r>
          </a:p>
          <a:p>
            <a:pPr lvl="2">
              <a:lnSpc>
                <a:spcPct val="95000"/>
              </a:lnSpc>
              <a:spcBef>
                <a:spcPct val="0"/>
              </a:spcBef>
              <a:buFontTx/>
              <a:buNone/>
            </a:pPr>
            <a:r>
              <a:rPr lang="en-US" i="1" dirty="0">
                <a:latin typeface="Times New Roman" pitchFamily="18" charset="0"/>
                <a:cs typeface="Times New Roman" pitchFamily="18" charset="0"/>
              </a:rPr>
              <a:t>		</a:t>
            </a:r>
            <a:r>
              <a:rPr lang="en-US" b="1" i="1" dirty="0">
                <a:latin typeface="Times New Roman" pitchFamily="18" charset="0"/>
                <a:cs typeface="Times New Roman" pitchFamily="18" charset="0"/>
              </a:rPr>
              <a:t>else</a:t>
            </a:r>
          </a:p>
          <a:p>
            <a:pPr lvl="2">
              <a:lnSpc>
                <a:spcPct val="95000"/>
              </a:lnSpc>
              <a:spcBef>
                <a:spcPct val="0"/>
              </a:spcBef>
              <a:buFontTx/>
              <a:buNone/>
            </a:pPr>
            <a:r>
              <a:rPr lang="en-US" i="1" dirty="0">
                <a:latin typeface="Times New Roman" pitchFamily="18" charset="0"/>
                <a:cs typeface="Times New Roman" pitchFamily="18" charset="0"/>
              </a:rPr>
              <a:t>			done = true</a:t>
            </a:r>
          </a:p>
          <a:p>
            <a:pPr lvl="2">
              <a:lnSpc>
                <a:spcPct val="95000"/>
              </a:lnSpc>
              <a:spcBef>
                <a:spcPct val="0"/>
              </a:spcBef>
              <a:buFontTx/>
              <a:buNone/>
            </a:pPr>
            <a:r>
              <a:rPr lang="en-US" dirty="0">
                <a:latin typeface="Times New Roman" pitchFamily="18" charset="0"/>
                <a:cs typeface="Times New Roman" pitchFamily="18" charset="0"/>
              </a:rPr>
              <a:t>}  </a:t>
            </a:r>
            <a:r>
              <a:rPr lang="en-US" b="1" i="1" dirty="0">
                <a:latin typeface="Times New Roman" pitchFamily="18" charset="0"/>
                <a:cs typeface="Times New Roman" pitchFamily="18" charset="0"/>
              </a:rPr>
              <a:t>until</a:t>
            </a:r>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 done  || </a:t>
            </a:r>
            <a:r>
              <a:rPr lang="en-US" i="1" dirty="0" err="1">
                <a:latin typeface="Times New Roman" pitchFamily="18" charset="0"/>
                <a:cs typeface="Times New Roman" pitchFamily="18" charset="0"/>
              </a:rPr>
              <a:t>ch</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digit</a:t>
            </a:r>
            <a:r>
              <a:rPr lang="en-US" dirty="0">
                <a:latin typeface="Times New Roman" pitchFamily="18" charset="0"/>
                <a:cs typeface="Times New Roman" pitchFamily="18" charset="0"/>
              </a:rPr>
              <a:t>)</a:t>
            </a:r>
          </a:p>
          <a:p>
            <a:pPr lvl="2">
              <a:lnSpc>
                <a:spcPct val="95000"/>
              </a:lnSpc>
              <a:spcBef>
                <a:spcPct val="0"/>
              </a:spcBef>
              <a:buFontTx/>
              <a:buNone/>
            </a:pPr>
            <a:r>
              <a:rPr lang="en-US" i="1" dirty="0">
                <a:solidFill>
                  <a:srgbClr val="FF0000"/>
                </a:solidFill>
                <a:latin typeface="Times New Roman" pitchFamily="18" charset="0"/>
                <a:cs typeface="Times New Roman" pitchFamily="18" charset="0"/>
              </a:rPr>
              <a:t>// Result: n is the decimal number need to be found</a:t>
            </a:r>
            <a:endParaRPr lang="en-US" i="1" dirty="0">
              <a:solidFill>
                <a:srgbClr val="FF0000"/>
              </a:solidFill>
            </a:endParaRPr>
          </a:p>
        </p:txBody>
      </p:sp>
    </p:spTree>
    <p:extLst>
      <p:ext uri="{BB962C8B-B14F-4D97-AF65-F5344CB8AC3E}">
        <p14:creationId xmlns:p14="http://schemas.microsoft.com/office/powerpoint/2010/main" val="2818005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5400">
                <a:latin typeface="Comic Sans MS" panose="030F0702030302020204" pitchFamily="66" charset="0"/>
              </a:rPr>
              <a:t>Contents</a:t>
            </a:r>
          </a:p>
        </p:txBody>
      </p:sp>
      <p:sp>
        <p:nvSpPr>
          <p:cNvPr id="14339" name="Rectangle 3"/>
          <p:cNvSpPr>
            <a:spLocks noGrp="1" noChangeArrowheads="1"/>
          </p:cNvSpPr>
          <p:nvPr>
            <p:ph type="body" idx="1"/>
          </p:nvPr>
        </p:nvSpPr>
        <p:spPr>
          <a:xfrm>
            <a:off x="0" y="838200"/>
            <a:ext cx="9144000" cy="5410200"/>
          </a:xfrm>
        </p:spPr>
        <p:txBody>
          <a:bodyPr/>
          <a:lstStyle/>
          <a:p>
            <a:pPr>
              <a:spcBef>
                <a:spcPts val="1200"/>
              </a:spcBef>
              <a:buNone/>
            </a:pPr>
            <a:r>
              <a:rPr lang="en-US" sz="3500" b="1">
                <a:solidFill>
                  <a:srgbClr val="FF0000"/>
                </a:solidFill>
                <a:latin typeface="Times" panose="02020603050405020304" pitchFamily="18" charset="0"/>
                <a:cs typeface="Times" panose="02020603050405020304" pitchFamily="18" charset="0"/>
              </a:rPr>
              <a:t>2.1</a:t>
            </a:r>
            <a:r>
              <a:rPr lang="en-US" sz="3500" b="1" dirty="0">
                <a:solidFill>
                  <a:srgbClr val="FF0000"/>
                </a:solidFill>
                <a:latin typeface="Times" panose="02020603050405020304" pitchFamily="18" charset="0"/>
                <a:cs typeface="Times" panose="02020603050405020304" pitchFamily="18" charset="0"/>
              </a:rPr>
              <a:t>. Array</a:t>
            </a:r>
          </a:p>
          <a:p>
            <a:pPr>
              <a:spcBef>
                <a:spcPts val="1200"/>
              </a:spcBef>
              <a:buNone/>
            </a:pPr>
            <a:r>
              <a:rPr lang="en-US" sz="3500" dirty="0">
                <a:latin typeface="Times" panose="02020603050405020304" pitchFamily="18" charset="0"/>
                <a:cs typeface="Times" panose="02020603050405020304" pitchFamily="18" charset="0"/>
              </a:rPr>
              <a:t>2.2. Record</a:t>
            </a:r>
          </a:p>
          <a:p>
            <a:pPr>
              <a:spcBef>
                <a:spcPts val="1200"/>
              </a:spcBef>
              <a:buNone/>
            </a:pPr>
            <a:r>
              <a:rPr lang="en-US" sz="3500" dirty="0">
                <a:latin typeface="Times" panose="02020603050405020304" pitchFamily="18" charset="0"/>
                <a:cs typeface="Times" panose="02020603050405020304" pitchFamily="18" charset="0"/>
              </a:rPr>
              <a:t>2.3. Linked List</a:t>
            </a:r>
          </a:p>
          <a:p>
            <a:pPr>
              <a:spcBef>
                <a:spcPts val="1200"/>
              </a:spcBef>
              <a:buNone/>
            </a:pPr>
            <a:r>
              <a:rPr lang="en-US" sz="3500" dirty="0">
                <a:latin typeface="Times" panose="02020603050405020304" pitchFamily="18" charset="0"/>
                <a:cs typeface="Times" panose="02020603050405020304" pitchFamily="18" charset="0"/>
              </a:rPr>
              <a:t>2.4. Stack</a:t>
            </a:r>
          </a:p>
          <a:p>
            <a:pPr>
              <a:spcBef>
                <a:spcPts val="1200"/>
              </a:spcBef>
              <a:buNone/>
            </a:pPr>
            <a:r>
              <a:rPr lang="en-US" sz="3500" dirty="0">
                <a:latin typeface="Times" panose="02020603050405020304" pitchFamily="18" charset="0"/>
                <a:cs typeface="Times" panose="02020603050405020304" pitchFamily="18" charset="0"/>
              </a:rPr>
              <a:t>2.5. Queue</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2</a:t>
            </a:fld>
            <a:endParaRPr lang="en-US"/>
          </a:p>
        </p:txBody>
      </p:sp>
    </p:spTree>
    <p:extLst>
      <p:ext uri="{BB962C8B-B14F-4D97-AF65-F5344CB8AC3E}">
        <p14:creationId xmlns:p14="http://schemas.microsoft.com/office/powerpoint/2010/main" val="2152492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altLang="en-US" sz="4200" dirty="0"/>
              <a:t>Declaring a one-dimensional array</a:t>
            </a:r>
            <a:endParaRPr lang="en-US" altLang="en-US" sz="4200" b="1" dirty="0"/>
          </a:p>
        </p:txBody>
      </p:sp>
      <p:sp>
        <p:nvSpPr>
          <p:cNvPr id="14339" name="Rectangle 3"/>
          <p:cNvSpPr>
            <a:spLocks noGrp="1" noChangeArrowheads="1"/>
          </p:cNvSpPr>
          <p:nvPr>
            <p:ph type="body" idx="1"/>
          </p:nvPr>
        </p:nvSpPr>
        <p:spPr>
          <a:xfrm>
            <a:off x="0" y="838200"/>
            <a:ext cx="9144000" cy="5410200"/>
          </a:xfrm>
        </p:spPr>
        <p:txBody>
          <a:bodyPr/>
          <a:lstStyle/>
          <a:p>
            <a:pPr algn="just" eaLnBrk="1" hangingPunct="1"/>
            <a:r>
              <a:rPr lang="en-US" altLang="en-US" dirty="0">
                <a:latin typeface="Times" panose="02020603050405020304" pitchFamily="18" charset="0"/>
                <a:cs typeface="Times" panose="02020603050405020304" pitchFamily="18" charset="0"/>
              </a:rPr>
              <a:t>We can initialize fixed-length array elements when we define an array. </a:t>
            </a:r>
          </a:p>
          <a:p>
            <a:pPr algn="just" eaLnBrk="1" hangingPunct="1"/>
            <a:r>
              <a:rPr lang="en-US" altLang="en-US" dirty="0">
                <a:latin typeface="Times" panose="02020603050405020304" pitchFamily="18" charset="0"/>
                <a:cs typeface="Times" panose="02020603050405020304" pitchFamily="18" charset="0"/>
              </a:rPr>
              <a:t>If we initialize fewer values than the length of the array, C assigns zeroes to the remaining elements.</a:t>
            </a:r>
          </a:p>
          <a:p>
            <a:pPr marL="0" indent="0">
              <a:lnSpc>
                <a:spcPct val="90000"/>
              </a:lnSpc>
              <a:buNone/>
              <a:defRPr/>
            </a:pPr>
            <a:br>
              <a:rPr lang="en-US" b="1" dirty="0">
                <a:solidFill>
                  <a:srgbClr val="FF0000"/>
                </a:solidFill>
                <a:latin typeface="Times" panose="02020603050405020304" pitchFamily="18" charset="0"/>
                <a:cs typeface="Times" panose="02020603050405020304" pitchFamily="18" charset="0"/>
              </a:rPr>
            </a:br>
            <a:endParaRPr lang="en-US" b="1" dirty="0">
              <a:solidFill>
                <a:srgbClr val="FF0000"/>
              </a:solidFill>
              <a:latin typeface="Times" panose="02020603050405020304" pitchFamily="18" charset="0"/>
              <a:cs typeface="Times" panose="02020603050405020304" pitchFamily="18" charset="0"/>
            </a:endParaRP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20</a:t>
            </a:fld>
            <a:endParaRPr lang="en-US"/>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2819400"/>
            <a:ext cx="6399212" cy="3954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pic>
    </p:spTree>
    <p:extLst>
      <p:ext uri="{BB962C8B-B14F-4D97-AF65-F5344CB8AC3E}">
        <p14:creationId xmlns:p14="http://schemas.microsoft.com/office/powerpoint/2010/main" val="20182105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0"/>
            <a:ext cx="9144000" cy="838200"/>
          </a:xfrm>
        </p:spPr>
        <p:txBody>
          <a:bodyPr/>
          <a:lstStyle/>
          <a:p>
            <a:r>
              <a:rPr lang="en-US" altLang="en-US" dirty="0"/>
              <a:t>Implementing a Queue</a:t>
            </a:r>
          </a:p>
        </p:txBody>
      </p:sp>
      <p:sp>
        <p:nvSpPr>
          <p:cNvPr id="25604" name="Rectangle 3"/>
          <p:cNvSpPr>
            <a:spLocks noGrp="1" noChangeArrowheads="1"/>
          </p:cNvSpPr>
          <p:nvPr>
            <p:ph type="body" idx="1"/>
          </p:nvPr>
        </p:nvSpPr>
        <p:spPr>
          <a:xfrm>
            <a:off x="0" y="838200"/>
            <a:ext cx="9144000" cy="5410200"/>
          </a:xfrm>
        </p:spPr>
        <p:txBody>
          <a:bodyPr/>
          <a:lstStyle/>
          <a:p>
            <a:r>
              <a:rPr lang="en-US" altLang="en-US" sz="2300" dirty="0">
                <a:latin typeface="Times" panose="02020603050405020304" pitchFamily="18" charset="0"/>
                <a:cs typeface="Times" panose="02020603050405020304" pitchFamily="18" charset="0"/>
              </a:rPr>
              <a:t>Just like a stack, we can implementing a queue in two ways:</a:t>
            </a:r>
          </a:p>
          <a:p>
            <a:pPr lvl="1"/>
            <a:r>
              <a:rPr lang="en-US" altLang="en-US" sz="2300" dirty="0">
                <a:solidFill>
                  <a:schemeClr val="bg1">
                    <a:lumMod val="50000"/>
                  </a:schemeClr>
                </a:solidFill>
                <a:latin typeface="Times" panose="02020603050405020304" pitchFamily="18" charset="0"/>
                <a:cs typeface="Times" panose="02020603050405020304" pitchFamily="18" charset="0"/>
              </a:rPr>
              <a:t>Using an array</a:t>
            </a:r>
          </a:p>
          <a:p>
            <a:pPr lvl="1"/>
            <a:r>
              <a:rPr lang="en-US" altLang="en-US" sz="2300" b="1" dirty="0">
                <a:solidFill>
                  <a:srgbClr val="FF0000"/>
                </a:solidFill>
                <a:latin typeface="Times" panose="02020603050405020304" pitchFamily="18" charset="0"/>
                <a:cs typeface="Times" panose="02020603050405020304" pitchFamily="18" charset="0"/>
              </a:rPr>
              <a:t>Using a linked list</a:t>
            </a:r>
          </a:p>
        </p:txBody>
      </p:sp>
    </p:spTree>
    <p:extLst>
      <p:ext uri="{BB962C8B-B14F-4D97-AF65-F5344CB8AC3E}">
        <p14:creationId xmlns:p14="http://schemas.microsoft.com/office/powerpoint/2010/main" val="15156275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0" y="0"/>
            <a:ext cx="9144000" cy="838200"/>
          </a:xfrm>
        </p:spPr>
        <p:txBody>
          <a:bodyPr/>
          <a:lstStyle/>
          <a:p>
            <a:r>
              <a:rPr lang="en-US" altLang="en-US" dirty="0"/>
              <a:t>Implementing a Queue: using a linked list</a:t>
            </a:r>
          </a:p>
        </p:txBody>
      </p:sp>
      <p:sp>
        <p:nvSpPr>
          <p:cNvPr id="31748" name="Rectangle 3"/>
          <p:cNvSpPr>
            <a:spLocks noGrp="1" noChangeArrowheads="1"/>
          </p:cNvSpPr>
          <p:nvPr>
            <p:ph type="body" idx="1"/>
          </p:nvPr>
        </p:nvSpPr>
        <p:spPr>
          <a:xfrm>
            <a:off x="0" y="838200"/>
            <a:ext cx="9144000" cy="5410200"/>
          </a:xfrm>
        </p:spPr>
        <p:txBody>
          <a:bodyPr/>
          <a:lstStyle/>
          <a:p>
            <a:pPr lvl="2">
              <a:buNone/>
            </a:pPr>
            <a:r>
              <a:rPr lang="en-US" sz="1800" b="1" dirty="0" err="1">
                <a:solidFill>
                  <a:srgbClr val="C00000"/>
                </a:solidFill>
                <a:latin typeface="Courier New" pitchFamily="49" charset="0"/>
                <a:cs typeface="Courier New" pitchFamily="49" charset="0"/>
              </a:rPr>
              <a:t>typedef</a:t>
            </a:r>
            <a:r>
              <a:rPr lang="en-US" sz="1800" b="1" dirty="0">
                <a:solidFill>
                  <a:srgbClr val="C00000"/>
                </a:solidFill>
                <a:latin typeface="Courier New" pitchFamily="49" charset="0"/>
                <a:cs typeface="Courier New" pitchFamily="49" charset="0"/>
              </a:rPr>
              <a:t> </a:t>
            </a:r>
            <a:r>
              <a:rPr lang="en-US" sz="1800" b="1" dirty="0" err="1">
                <a:solidFill>
                  <a:srgbClr val="C00000"/>
                </a:solidFill>
                <a:latin typeface="Courier New" pitchFamily="49" charset="0"/>
                <a:cs typeface="Courier New" pitchFamily="49" charset="0"/>
              </a:rPr>
              <a:t>struct</a:t>
            </a:r>
            <a:r>
              <a:rPr lang="en-US" sz="1800" b="1" dirty="0">
                <a:solidFill>
                  <a:srgbClr val="C00000"/>
                </a:solidFill>
                <a:latin typeface="Courier New" pitchFamily="49" charset="0"/>
                <a:cs typeface="Courier New" pitchFamily="49" charset="0"/>
              </a:rPr>
              <a:t> { </a:t>
            </a:r>
          </a:p>
          <a:p>
            <a:pPr lvl="2">
              <a:buNone/>
            </a:pPr>
            <a:r>
              <a:rPr lang="en-US" sz="1800" b="1" dirty="0">
                <a:solidFill>
                  <a:srgbClr val="C00000"/>
                </a:solidFill>
                <a:latin typeface="Courier New" pitchFamily="49" charset="0"/>
                <a:cs typeface="Courier New" pitchFamily="49" charset="0"/>
              </a:rPr>
              <a:t>         </a:t>
            </a:r>
            <a:r>
              <a:rPr lang="en-US" sz="1800" b="1" i="1" dirty="0" err="1">
                <a:latin typeface="Courier New" pitchFamily="49" charset="0"/>
                <a:cs typeface="Courier New" pitchFamily="49" charset="0"/>
              </a:rPr>
              <a:t>DataType</a:t>
            </a:r>
            <a:r>
              <a:rPr lang="en-US" sz="1800" b="1" dirty="0">
                <a:solidFill>
                  <a:srgbClr val="C00000"/>
                </a:solidFill>
                <a:latin typeface="Courier New" pitchFamily="49" charset="0"/>
                <a:cs typeface="Courier New" pitchFamily="49" charset="0"/>
              </a:rPr>
              <a:t> element; </a:t>
            </a:r>
          </a:p>
          <a:p>
            <a:pPr lvl="2">
              <a:buNone/>
            </a:pPr>
            <a:r>
              <a:rPr lang="en-US" sz="1800" b="1" dirty="0">
                <a:solidFill>
                  <a:srgbClr val="C00000"/>
                </a:solidFill>
                <a:latin typeface="Courier New" pitchFamily="49" charset="0"/>
                <a:cs typeface="Courier New" pitchFamily="49" charset="0"/>
              </a:rPr>
              <a:t>         </a:t>
            </a:r>
            <a:r>
              <a:rPr lang="en-US" sz="1800" b="1" dirty="0" err="1">
                <a:solidFill>
                  <a:srgbClr val="C00000"/>
                </a:solidFill>
                <a:latin typeface="Courier New" pitchFamily="49" charset="0"/>
                <a:cs typeface="Courier New" pitchFamily="49" charset="0"/>
              </a:rPr>
              <a:t>struct</a:t>
            </a:r>
            <a:r>
              <a:rPr lang="en-US" sz="1800" b="1" dirty="0">
                <a:solidFill>
                  <a:srgbClr val="C00000"/>
                </a:solidFill>
                <a:latin typeface="Courier New" pitchFamily="49" charset="0"/>
                <a:cs typeface="Courier New" pitchFamily="49" charset="0"/>
              </a:rPr>
              <a:t> node *next; </a:t>
            </a:r>
          </a:p>
          <a:p>
            <a:pPr lvl="2">
              <a:buNone/>
            </a:pPr>
            <a:r>
              <a:rPr lang="en-US" sz="1800" b="1" dirty="0">
                <a:solidFill>
                  <a:srgbClr val="C00000"/>
                </a:solidFill>
                <a:latin typeface="Courier New" pitchFamily="49" charset="0"/>
                <a:cs typeface="Courier New" pitchFamily="49" charset="0"/>
              </a:rPr>
              <a:t>} node; </a:t>
            </a:r>
          </a:p>
          <a:p>
            <a:pPr lvl="2">
              <a:buNone/>
            </a:pPr>
            <a:r>
              <a:rPr lang="en-US" sz="1800" b="1" dirty="0" err="1">
                <a:solidFill>
                  <a:srgbClr val="C00000"/>
                </a:solidFill>
                <a:latin typeface="Courier New" pitchFamily="49" charset="0"/>
                <a:cs typeface="Courier New" pitchFamily="49" charset="0"/>
              </a:rPr>
              <a:t>typedef</a:t>
            </a:r>
            <a:r>
              <a:rPr lang="en-US" sz="1800" b="1" dirty="0">
                <a:solidFill>
                  <a:srgbClr val="C00000"/>
                </a:solidFill>
                <a:latin typeface="Courier New" pitchFamily="49" charset="0"/>
                <a:cs typeface="Courier New" pitchFamily="49" charset="0"/>
              </a:rPr>
              <a:t> </a:t>
            </a:r>
            <a:r>
              <a:rPr lang="en-US" sz="1800" b="1" dirty="0" err="1">
                <a:solidFill>
                  <a:srgbClr val="C00000"/>
                </a:solidFill>
                <a:latin typeface="Courier New" pitchFamily="49" charset="0"/>
                <a:cs typeface="Courier New" pitchFamily="49" charset="0"/>
              </a:rPr>
              <a:t>struct</a:t>
            </a:r>
            <a:r>
              <a:rPr lang="en-US" sz="1800" b="1" dirty="0">
                <a:solidFill>
                  <a:srgbClr val="C00000"/>
                </a:solidFill>
                <a:latin typeface="Courier New" pitchFamily="49" charset="0"/>
                <a:cs typeface="Courier New" pitchFamily="49" charset="0"/>
              </a:rPr>
              <a:t> { </a:t>
            </a:r>
          </a:p>
          <a:p>
            <a:pPr lvl="2">
              <a:buNone/>
            </a:pPr>
            <a:r>
              <a:rPr lang="en-US" sz="1800" b="1" dirty="0">
                <a:solidFill>
                  <a:srgbClr val="C00000"/>
                </a:solidFill>
                <a:latin typeface="Courier New" pitchFamily="49" charset="0"/>
                <a:cs typeface="Courier New" pitchFamily="49" charset="0"/>
              </a:rPr>
              <a:t>      node *front; </a:t>
            </a:r>
          </a:p>
          <a:p>
            <a:pPr lvl="2">
              <a:buNone/>
            </a:pPr>
            <a:r>
              <a:rPr lang="en-US" sz="1800" b="1" dirty="0">
                <a:solidFill>
                  <a:srgbClr val="C00000"/>
                </a:solidFill>
                <a:latin typeface="Courier New" pitchFamily="49" charset="0"/>
                <a:cs typeface="Courier New" pitchFamily="49" charset="0"/>
              </a:rPr>
              <a:t>      node *rear; </a:t>
            </a:r>
          </a:p>
          <a:p>
            <a:pPr lvl="2">
              <a:buNone/>
            </a:pPr>
            <a:r>
              <a:rPr lang="en-US" sz="1800" b="1" dirty="0">
                <a:solidFill>
                  <a:srgbClr val="C00000"/>
                </a:solidFill>
                <a:latin typeface="Courier New" pitchFamily="49" charset="0"/>
                <a:cs typeface="Courier New" pitchFamily="49" charset="0"/>
              </a:rPr>
              <a:t>} queue;</a:t>
            </a:r>
          </a:p>
          <a:p>
            <a:pPr algn="just">
              <a:buNone/>
            </a:pPr>
            <a:r>
              <a:rPr lang="en-US" sz="2200" dirty="0">
                <a:latin typeface="Times" panose="02020603050405020304" pitchFamily="18" charset="0"/>
                <a:cs typeface="Times" panose="02020603050405020304" pitchFamily="18" charset="0"/>
              </a:rPr>
              <a:t>    where </a:t>
            </a:r>
            <a:r>
              <a:rPr lang="en-US" sz="2200" dirty="0" err="1">
                <a:solidFill>
                  <a:srgbClr val="FF0000"/>
                </a:solidFill>
                <a:latin typeface="Courier" pitchFamily="49" charset="0"/>
                <a:cs typeface="Times" panose="02020603050405020304" pitchFamily="18" charset="0"/>
              </a:rPr>
              <a:t>DataType</a:t>
            </a:r>
            <a:r>
              <a:rPr lang="en-US" sz="2200" dirty="0">
                <a:latin typeface="Times" panose="02020603050405020304" pitchFamily="18" charset="0"/>
                <a:cs typeface="Times" panose="02020603050405020304" pitchFamily="18" charset="0"/>
              </a:rPr>
              <a:t> is data type of the object need to store in the queue; </a:t>
            </a:r>
            <a:r>
              <a:rPr lang="en-US" sz="2200" dirty="0" err="1">
                <a:solidFill>
                  <a:srgbClr val="FF0000"/>
                </a:solidFill>
                <a:latin typeface="Courier" pitchFamily="49" charset="0"/>
                <a:cs typeface="Times" panose="02020603050405020304" pitchFamily="18" charset="0"/>
              </a:rPr>
              <a:t>DataType</a:t>
            </a:r>
            <a:r>
              <a:rPr lang="en-US" sz="2200" dirty="0">
                <a:latin typeface="Times" panose="02020603050405020304" pitchFamily="18" charset="0"/>
                <a:cs typeface="Times" panose="02020603050405020304" pitchFamily="18" charset="0"/>
              </a:rPr>
              <a:t> need to be declared before declaring the queue.</a:t>
            </a:r>
          </a:p>
          <a:p>
            <a:r>
              <a:rPr lang="en-US" altLang="en-US" sz="2200" dirty="0">
                <a:latin typeface="Times" panose="02020603050405020304" pitchFamily="18" charset="0"/>
                <a:cs typeface="Times" panose="02020603050405020304" pitchFamily="18" charset="0"/>
              </a:rPr>
              <a:t>Implementing a queue using a linked list:</a:t>
            </a:r>
          </a:p>
          <a:p>
            <a:pPr lvl="1"/>
            <a:r>
              <a:rPr lang="en-US" altLang="en-US" sz="2200" dirty="0">
                <a:latin typeface="Times" panose="02020603050405020304" pitchFamily="18" charset="0"/>
                <a:cs typeface="Times" panose="02020603050405020304" pitchFamily="18" charset="0"/>
              </a:rPr>
              <a:t>Front of the queue is stored as the head node of the linked list, rear of the queue is stored as the tail node.</a:t>
            </a:r>
          </a:p>
          <a:p>
            <a:pPr lvl="1"/>
            <a:r>
              <a:rPr lang="en-US" altLang="en-US" sz="2200" i="1" dirty="0" err="1">
                <a:latin typeface="Times" panose="02020603050405020304" pitchFamily="18" charset="0"/>
                <a:cs typeface="Times" panose="02020603050405020304" pitchFamily="18" charset="0"/>
              </a:rPr>
              <a:t>Enqueue</a:t>
            </a:r>
            <a:r>
              <a:rPr lang="en-US" altLang="en-US" sz="2200" dirty="0">
                <a:latin typeface="Times" panose="02020603050405020304" pitchFamily="18" charset="0"/>
                <a:cs typeface="Times" panose="02020603050405020304" pitchFamily="18" charset="0"/>
              </a:rPr>
              <a:t> by adding to the end of the list</a:t>
            </a:r>
          </a:p>
          <a:p>
            <a:pPr lvl="1"/>
            <a:r>
              <a:rPr lang="en-US" altLang="en-US" sz="2200" i="1" dirty="0" err="1">
                <a:latin typeface="Times" panose="02020603050405020304" pitchFamily="18" charset="0"/>
                <a:cs typeface="Times" panose="02020603050405020304" pitchFamily="18" charset="0"/>
              </a:rPr>
              <a:t>Dequeue</a:t>
            </a:r>
            <a:r>
              <a:rPr lang="en-US" altLang="en-US" sz="2200" dirty="0">
                <a:latin typeface="Times" panose="02020603050405020304" pitchFamily="18" charset="0"/>
                <a:cs typeface="Times" panose="02020603050405020304" pitchFamily="18" charset="0"/>
              </a:rPr>
              <a:t> by removing from the front of the list.</a:t>
            </a:r>
          </a:p>
        </p:txBody>
      </p:sp>
    </p:spTree>
    <p:extLst>
      <p:ext uri="{BB962C8B-B14F-4D97-AF65-F5344CB8AC3E}">
        <p14:creationId xmlns:p14="http://schemas.microsoft.com/office/powerpoint/2010/main" val="3136267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altLang="en-US" sz="4800" b="1" dirty="0"/>
              <a:t>Declaring an Array</a:t>
            </a:r>
          </a:p>
        </p:txBody>
      </p:sp>
      <p:sp>
        <p:nvSpPr>
          <p:cNvPr id="14339" name="Rectangle 3"/>
          <p:cNvSpPr>
            <a:spLocks noGrp="1" noChangeArrowheads="1"/>
          </p:cNvSpPr>
          <p:nvPr>
            <p:ph type="body" idx="1"/>
          </p:nvPr>
        </p:nvSpPr>
        <p:spPr>
          <a:xfrm>
            <a:off x="0" y="838200"/>
            <a:ext cx="9144000" cy="5410200"/>
          </a:xfrm>
        </p:spPr>
        <p:txBody>
          <a:bodyPr/>
          <a:lstStyle/>
          <a:p>
            <a:pPr marL="365760" indent="-283464" algn="just" fontAlgn="auto">
              <a:lnSpc>
                <a:spcPct val="90000"/>
              </a:lnSpc>
              <a:spcAft>
                <a:spcPts val="0"/>
              </a:spcAft>
              <a:buClr>
                <a:schemeClr val="accent3"/>
              </a:buClr>
              <a:buFont typeface="Wingdings 3"/>
              <a:buChar char=""/>
              <a:defRPr/>
            </a:pPr>
            <a:r>
              <a:rPr lang="en-GB" dirty="0">
                <a:latin typeface="Times" panose="02020603050405020304" pitchFamily="18" charset="0"/>
                <a:cs typeface="Times" panose="02020603050405020304" pitchFamily="18" charset="0"/>
              </a:rPr>
              <a:t>So what is actually going on when you set up an array?</a:t>
            </a:r>
            <a:endParaRPr lang="en-GB" sz="800" dirty="0">
              <a:latin typeface="Times" panose="02020603050405020304" pitchFamily="18" charset="0"/>
              <a:cs typeface="Times" panose="02020603050405020304" pitchFamily="18" charset="0"/>
            </a:endParaRPr>
          </a:p>
          <a:p>
            <a:pPr marL="365760" indent="-283464" algn="just" fontAlgn="auto">
              <a:lnSpc>
                <a:spcPct val="90000"/>
              </a:lnSpc>
              <a:spcAft>
                <a:spcPts val="0"/>
              </a:spcAft>
              <a:buClr>
                <a:schemeClr val="accent3"/>
              </a:buClr>
              <a:buFont typeface="Wingdings" pitchFamily="2" charset="2"/>
              <a:buNone/>
              <a:defRPr/>
            </a:pPr>
            <a:r>
              <a:rPr lang="en-GB" b="1" dirty="0">
                <a:latin typeface="Times" panose="02020603050405020304" pitchFamily="18" charset="0"/>
                <a:cs typeface="Times" panose="02020603050405020304" pitchFamily="18" charset="0"/>
              </a:rPr>
              <a:t>Memory:</a:t>
            </a:r>
          </a:p>
          <a:p>
            <a:pPr marL="365760" indent="-283464" algn="just" fontAlgn="auto">
              <a:lnSpc>
                <a:spcPct val="120000"/>
              </a:lnSpc>
              <a:spcAft>
                <a:spcPts val="0"/>
              </a:spcAft>
              <a:buClr>
                <a:schemeClr val="accent3"/>
              </a:buClr>
              <a:buFont typeface="Wingdings 3"/>
              <a:buChar char=""/>
              <a:defRPr/>
            </a:pPr>
            <a:r>
              <a:rPr lang="en-GB" dirty="0">
                <a:latin typeface="Times" panose="02020603050405020304" pitchFamily="18" charset="0"/>
                <a:cs typeface="Times" panose="02020603050405020304" pitchFamily="18" charset="0"/>
              </a:rPr>
              <a:t>Each element is held in the next location along in memory</a:t>
            </a:r>
          </a:p>
          <a:p>
            <a:pPr marL="365760" indent="-283464" algn="just" fontAlgn="auto">
              <a:lnSpc>
                <a:spcPct val="120000"/>
              </a:lnSpc>
              <a:spcAft>
                <a:spcPts val="0"/>
              </a:spcAft>
              <a:buClr>
                <a:schemeClr val="accent3"/>
              </a:buClr>
              <a:buFont typeface="Wingdings 3"/>
              <a:buChar char=""/>
              <a:defRPr/>
            </a:pPr>
            <a:r>
              <a:rPr lang="en-GB" dirty="0">
                <a:latin typeface="Times" panose="02020603050405020304" pitchFamily="18" charset="0"/>
                <a:cs typeface="Times" panose="02020603050405020304" pitchFamily="18" charset="0"/>
              </a:rPr>
              <a:t>Essentially what the computer is doing is looking at the </a:t>
            </a:r>
            <a:r>
              <a:rPr lang="en-GB" b="1" dirty="0">
                <a:latin typeface="Times" panose="02020603050405020304" pitchFamily="18" charset="0"/>
                <a:cs typeface="Times" panose="02020603050405020304" pitchFamily="18" charset="0"/>
              </a:rPr>
              <a:t>FIRST</a:t>
            </a:r>
            <a:r>
              <a:rPr lang="en-GB" dirty="0">
                <a:latin typeface="Times" panose="02020603050405020304" pitchFamily="18" charset="0"/>
                <a:cs typeface="Times" panose="02020603050405020304" pitchFamily="18" charset="0"/>
              </a:rPr>
              <a:t> address (which is </a:t>
            </a:r>
            <a:r>
              <a:rPr lang="en-GB" b="1" dirty="0">
                <a:latin typeface="Times" panose="02020603050405020304" pitchFamily="18" charset="0"/>
                <a:cs typeface="Times" panose="02020603050405020304" pitchFamily="18" charset="0"/>
              </a:rPr>
              <a:t>pointed</a:t>
            </a:r>
            <a:r>
              <a:rPr lang="en-GB" dirty="0">
                <a:latin typeface="Times" panose="02020603050405020304" pitchFamily="18" charset="0"/>
                <a:cs typeface="Times" panose="02020603050405020304" pitchFamily="18" charset="0"/>
              </a:rPr>
              <a:t> to by the variable </a:t>
            </a:r>
            <a:r>
              <a:rPr lang="en-GB" b="1" dirty="0">
                <a:latin typeface="Times" panose="02020603050405020304" pitchFamily="18" charset="0"/>
                <a:cs typeface="Times" panose="02020603050405020304" pitchFamily="18" charset="0"/>
              </a:rPr>
              <a:t>p)</a:t>
            </a:r>
            <a:r>
              <a:rPr lang="en-GB" dirty="0">
                <a:latin typeface="Times" panose="02020603050405020304" pitchFamily="18" charset="0"/>
                <a:cs typeface="Times" panose="02020603050405020304" pitchFamily="18" charset="0"/>
              </a:rPr>
              <a:t> and then just counts along.</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21</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724400"/>
            <a:ext cx="6934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0569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altLang="en-US" sz="4800" dirty="0"/>
              <a:t>Accessing Elements</a:t>
            </a:r>
          </a:p>
        </p:txBody>
      </p:sp>
      <p:sp>
        <p:nvSpPr>
          <p:cNvPr id="14339" name="Rectangle 3"/>
          <p:cNvSpPr>
            <a:spLocks noGrp="1" noChangeArrowheads="1"/>
          </p:cNvSpPr>
          <p:nvPr>
            <p:ph type="body" idx="1"/>
          </p:nvPr>
        </p:nvSpPr>
        <p:spPr>
          <a:xfrm>
            <a:off x="0" y="838200"/>
            <a:ext cx="9144000" cy="5410200"/>
          </a:xfrm>
        </p:spPr>
        <p:txBody>
          <a:bodyPr/>
          <a:lstStyle/>
          <a:p>
            <a:pPr marL="0" indent="0" algn="just">
              <a:lnSpc>
                <a:spcPct val="90000"/>
              </a:lnSpc>
              <a:buNone/>
              <a:defRPr/>
            </a:pPr>
            <a:r>
              <a:rPr lang="en-US" dirty="0">
                <a:latin typeface="Times" panose="02020603050405020304" pitchFamily="18" charset="0"/>
                <a:cs typeface="Times" panose="02020603050405020304" pitchFamily="18" charset="0"/>
              </a:rPr>
              <a:t>To access an array’s element, we need to provide an integral value to identify the index we want to access.</a:t>
            </a:r>
          </a:p>
          <a:p>
            <a:pPr>
              <a:lnSpc>
                <a:spcPct val="90000"/>
              </a:lnSpc>
              <a:defRPr/>
            </a:pPr>
            <a:r>
              <a:rPr lang="en-US" dirty="0">
                <a:latin typeface="Times" panose="02020603050405020304" pitchFamily="18" charset="0"/>
                <a:cs typeface="Times" panose="02020603050405020304" pitchFamily="18" charset="0"/>
              </a:rPr>
              <a:t>We can do this using a constant: </a:t>
            </a:r>
            <a:r>
              <a:rPr lang="en-US" b="1" dirty="0">
                <a:solidFill>
                  <a:srgbClr val="FF0000"/>
                </a:solidFill>
                <a:latin typeface="Courier New" panose="02070309020205020404" pitchFamily="49" charset="0"/>
                <a:cs typeface="Courier New" panose="02070309020205020404" pitchFamily="49" charset="0"/>
              </a:rPr>
              <a:t>scores[0];</a:t>
            </a:r>
          </a:p>
          <a:p>
            <a:pPr>
              <a:lnSpc>
                <a:spcPct val="90000"/>
              </a:lnSpc>
              <a:defRPr/>
            </a:pPr>
            <a:r>
              <a:rPr lang="en-US" dirty="0">
                <a:latin typeface="Times" panose="02020603050405020304" pitchFamily="18" charset="0"/>
                <a:cs typeface="Times" panose="02020603050405020304" pitchFamily="18" charset="0"/>
              </a:rPr>
              <a:t>We can also use a variable:</a:t>
            </a:r>
            <a:br>
              <a:rPr lang="en-US" dirty="0">
                <a:latin typeface="Times" panose="02020603050405020304" pitchFamily="18" charset="0"/>
                <a:cs typeface="Times" panose="02020603050405020304" pitchFamily="18" charset="0"/>
              </a:rPr>
            </a:br>
            <a:r>
              <a:rPr lang="en-US" b="1" dirty="0">
                <a:solidFill>
                  <a:srgbClr val="FF0000"/>
                </a:solidFill>
                <a:latin typeface="Courier New" panose="02070309020205020404" pitchFamily="49" charset="0"/>
                <a:cs typeface="Courier New" panose="02070309020205020404" pitchFamily="49" charset="0"/>
              </a:rPr>
              <a:t>for(</a:t>
            </a:r>
            <a:r>
              <a:rPr lang="en-US" b="1" dirty="0" err="1">
                <a:solidFill>
                  <a:srgbClr val="FF0000"/>
                </a:solidFill>
                <a:latin typeface="Courier New" panose="02070309020205020404" pitchFamily="49" charset="0"/>
                <a:cs typeface="Courier New" panose="02070309020205020404" pitchFamily="49" charset="0"/>
              </a:rPr>
              <a:t>i</a:t>
            </a:r>
            <a:r>
              <a:rPr lang="en-US" b="1" dirty="0">
                <a:solidFill>
                  <a:srgbClr val="FF0000"/>
                </a:solidFill>
                <a:latin typeface="Courier New" panose="02070309020205020404" pitchFamily="49" charset="0"/>
                <a:cs typeface="Courier New" panose="02070309020205020404" pitchFamily="49" charset="0"/>
              </a:rPr>
              <a:t> = 0; </a:t>
            </a:r>
            <a:r>
              <a:rPr lang="en-US" b="1" dirty="0" err="1">
                <a:solidFill>
                  <a:srgbClr val="FF0000"/>
                </a:solidFill>
                <a:latin typeface="Courier New" panose="02070309020205020404" pitchFamily="49" charset="0"/>
                <a:cs typeface="Courier New" panose="02070309020205020404" pitchFamily="49" charset="0"/>
              </a:rPr>
              <a:t>i</a:t>
            </a:r>
            <a:r>
              <a:rPr lang="en-US" b="1" dirty="0">
                <a:solidFill>
                  <a:srgbClr val="FF0000"/>
                </a:solidFill>
                <a:latin typeface="Courier New" panose="02070309020205020404" pitchFamily="49" charset="0"/>
                <a:cs typeface="Courier New" panose="02070309020205020404" pitchFamily="49" charset="0"/>
              </a:rPr>
              <a:t> &lt; 9; </a:t>
            </a:r>
            <a:r>
              <a:rPr lang="en-US" b="1" dirty="0" err="1">
                <a:solidFill>
                  <a:srgbClr val="FF0000"/>
                </a:solidFill>
                <a:latin typeface="Courier New" panose="02070309020205020404" pitchFamily="49" charset="0"/>
                <a:cs typeface="Courier New" panose="02070309020205020404" pitchFamily="49" charset="0"/>
              </a:rPr>
              <a:t>i</a:t>
            </a:r>
            <a:r>
              <a:rPr lang="en-US" b="1" dirty="0">
                <a:solidFill>
                  <a:srgbClr val="FF0000"/>
                </a:solidFill>
                <a:latin typeface="Courier New" panose="02070309020205020404" pitchFamily="49" charset="0"/>
                <a:cs typeface="Courier New" panose="02070309020205020404" pitchFamily="49" charset="0"/>
              </a:rPr>
              <a:t>++)</a:t>
            </a:r>
          </a:p>
          <a:p>
            <a:pPr marL="0" indent="0">
              <a:lnSpc>
                <a:spcPct val="90000"/>
              </a:lnSpc>
              <a:buNone/>
              <a:defRPr/>
            </a:pPr>
            <a:r>
              <a:rPr lang="en-US" b="1" dirty="0">
                <a:solidFill>
                  <a:srgbClr val="FF0000"/>
                </a:solidFill>
                <a:latin typeface="Courier New" panose="02070309020205020404" pitchFamily="49" charset="0"/>
                <a:cs typeface="Courier New" panose="02070309020205020404" pitchFamily="49" charset="0"/>
              </a:rPr>
              <a:t>	</a:t>
            </a:r>
            <a:r>
              <a:rPr lang="en-US" b="1" dirty="0" err="1">
                <a:solidFill>
                  <a:srgbClr val="FF0000"/>
                </a:solidFill>
                <a:latin typeface="Courier New" panose="02070309020205020404" pitchFamily="49" charset="0"/>
                <a:cs typeface="Courier New" panose="02070309020205020404" pitchFamily="49" charset="0"/>
              </a:rPr>
              <a:t>scoresSum</a:t>
            </a:r>
            <a:r>
              <a:rPr lang="en-US" b="1" dirty="0">
                <a:solidFill>
                  <a:srgbClr val="FF0000"/>
                </a:solidFill>
                <a:latin typeface="Courier New" panose="02070309020205020404" pitchFamily="49" charset="0"/>
                <a:cs typeface="Courier New" panose="02070309020205020404" pitchFamily="49" charset="0"/>
              </a:rPr>
              <a:t> += scores[</a:t>
            </a:r>
            <a:r>
              <a:rPr lang="en-US" b="1" dirty="0" err="1">
                <a:solidFill>
                  <a:srgbClr val="FF0000"/>
                </a:solidFill>
                <a:latin typeface="Courier New" panose="02070309020205020404" pitchFamily="49" charset="0"/>
                <a:cs typeface="Courier New" panose="02070309020205020404" pitchFamily="49" charset="0"/>
              </a:rPr>
              <a:t>i</a:t>
            </a:r>
            <a:r>
              <a:rPr lang="en-US" b="1" dirty="0">
                <a:solidFill>
                  <a:srgbClr val="FF0000"/>
                </a:solidFill>
                <a:latin typeface="Courier New" panose="02070309020205020404" pitchFamily="49" charset="0"/>
                <a:cs typeface="Courier New" panose="02070309020205020404" pitchFamily="49" charset="0"/>
              </a:rPr>
              <a:t>];</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22</a:t>
            </a:fld>
            <a:endParaRPr lang="en-US"/>
          </a:p>
        </p:txBody>
      </p:sp>
      <p:sp>
        <p:nvSpPr>
          <p:cNvPr id="3" name="Oval 2"/>
          <p:cNvSpPr/>
          <p:nvPr/>
        </p:nvSpPr>
        <p:spPr>
          <a:xfrm>
            <a:off x="6400800" y="1600200"/>
            <a:ext cx="6096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029200" y="2895600"/>
            <a:ext cx="6858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940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0"/>
            <a:ext cx="8915400" cy="852487"/>
          </a:xfrm>
          <a:noFill/>
        </p:spPr>
        <p:txBody>
          <a:bodyPr lIns="92075" tIns="46038" rIns="92075" bIns="46038" anchor="ctr"/>
          <a:lstStyle/>
          <a:p>
            <a:pPr eaLnBrk="1" hangingPunct="1"/>
            <a:r>
              <a:rPr lang="en-US" altLang="ko-KR" sz="3200" dirty="0"/>
              <a:t>1D Array Representation in C</a:t>
            </a:r>
          </a:p>
        </p:txBody>
      </p:sp>
      <p:sp>
        <p:nvSpPr>
          <p:cNvPr id="208899" name="Rectangle 3"/>
          <p:cNvSpPr>
            <a:spLocks noGrp="1" noChangeArrowheads="1"/>
          </p:cNvSpPr>
          <p:nvPr>
            <p:ph type="body" idx="1"/>
          </p:nvPr>
        </p:nvSpPr>
        <p:spPr>
          <a:xfrm>
            <a:off x="152400" y="3716338"/>
            <a:ext cx="8915400" cy="1541462"/>
          </a:xfrm>
          <a:noFill/>
        </p:spPr>
        <p:txBody>
          <a:bodyPr lIns="92075" tIns="46038" rIns="92075" bIns="46038"/>
          <a:lstStyle/>
          <a:p>
            <a:pPr marL="0" indent="0" eaLnBrk="1" hangingPunct="1">
              <a:lnSpc>
                <a:spcPct val="90000"/>
              </a:lnSpc>
              <a:buClr>
                <a:schemeClr val="tx2"/>
              </a:buClr>
              <a:buNone/>
            </a:pPr>
            <a:r>
              <a:rPr lang="en-US" altLang="ko-KR" sz="2000" dirty="0">
                <a:latin typeface="Times New Roman" panose="02020603050405020304" pitchFamily="18" charset="0"/>
                <a:cs typeface="Times New Roman" panose="02020603050405020304" pitchFamily="18" charset="0"/>
              </a:rPr>
              <a:t>Example: 1-dimensional array x = [a, b, c, d]</a:t>
            </a:r>
          </a:p>
          <a:p>
            <a:pPr eaLnBrk="1" hangingPunct="1">
              <a:lnSpc>
                <a:spcPct val="90000"/>
              </a:lnSpc>
              <a:buClr>
                <a:schemeClr val="tx2"/>
              </a:buClr>
            </a:pPr>
            <a:r>
              <a:rPr lang="en-US" altLang="ko-KR" sz="2000" dirty="0">
                <a:latin typeface="Times New Roman" panose="02020603050405020304" pitchFamily="18" charset="0"/>
                <a:cs typeface="Times New Roman" panose="02020603050405020304" pitchFamily="18" charset="0"/>
              </a:rPr>
              <a:t>Map into </a:t>
            </a:r>
            <a:r>
              <a:rPr lang="en-US" altLang="ko-KR" sz="2000" u="sng" dirty="0">
                <a:latin typeface="Times New Roman" panose="02020603050405020304" pitchFamily="18" charset="0"/>
                <a:cs typeface="Times New Roman" panose="02020603050405020304" pitchFamily="18" charset="0"/>
              </a:rPr>
              <a:t>contiguous memory</a:t>
            </a:r>
            <a:r>
              <a:rPr lang="en-US" altLang="ko-KR" sz="2000" dirty="0">
                <a:latin typeface="Times New Roman" panose="02020603050405020304" pitchFamily="18" charset="0"/>
                <a:cs typeface="Times New Roman" panose="02020603050405020304" pitchFamily="18" charset="0"/>
              </a:rPr>
              <a:t> locations</a:t>
            </a:r>
          </a:p>
          <a:p>
            <a:pPr eaLnBrk="1" hangingPunct="1">
              <a:lnSpc>
                <a:spcPct val="90000"/>
              </a:lnSpc>
              <a:buClr>
                <a:schemeClr val="tx2"/>
              </a:buClr>
            </a:pPr>
            <a:r>
              <a:rPr lang="en-US" altLang="ko-KR" sz="2000" dirty="0">
                <a:latin typeface="Times New Roman" panose="02020603050405020304" pitchFamily="18" charset="0"/>
                <a:cs typeface="Times New Roman" panose="02020603050405020304" pitchFamily="18" charset="0"/>
              </a:rPr>
              <a:t>L</a:t>
            </a:r>
            <a:r>
              <a:rPr kumimoji="0" lang="en-US" altLang="ko-KR" sz="2000" dirty="0">
                <a:latin typeface="Times New Roman" panose="02020603050405020304" pitchFamily="18" charset="0"/>
                <a:cs typeface="Times New Roman" panose="02020603050405020304" pitchFamily="18" charset="0"/>
              </a:rPr>
              <a:t>ocation(</a:t>
            </a:r>
            <a:r>
              <a:rPr kumimoji="0" lang="en-US" altLang="ko-KR" sz="2000" i="1" dirty="0">
                <a:latin typeface="Times New Roman" panose="02020603050405020304" pitchFamily="18" charset="0"/>
                <a:cs typeface="Times New Roman" panose="02020603050405020304" pitchFamily="18" charset="0"/>
              </a:rPr>
              <a:t>x</a:t>
            </a:r>
            <a:r>
              <a:rPr kumimoji="0" lang="en-US" altLang="ko-KR" sz="2000" dirty="0">
                <a:latin typeface="Times New Roman" panose="02020603050405020304" pitchFamily="18" charset="0"/>
                <a:cs typeface="Times New Roman" panose="02020603050405020304" pitchFamily="18" charset="0"/>
              </a:rPr>
              <a:t>[</a:t>
            </a:r>
            <a:r>
              <a:rPr kumimoji="0" lang="en-US" altLang="ko-KR" sz="2000" i="1" dirty="0" err="1">
                <a:latin typeface="Times New Roman" panose="02020603050405020304" pitchFamily="18" charset="0"/>
                <a:cs typeface="Times New Roman" panose="02020603050405020304" pitchFamily="18" charset="0"/>
              </a:rPr>
              <a:t>i</a:t>
            </a:r>
            <a:r>
              <a:rPr kumimoji="0" lang="en-US" altLang="ko-KR" sz="2000" dirty="0">
                <a:latin typeface="Times New Roman" panose="02020603050405020304" pitchFamily="18" charset="0"/>
                <a:cs typeface="Times New Roman" panose="02020603050405020304" pitchFamily="18" charset="0"/>
              </a:rPr>
              <a:t>]) = </a:t>
            </a:r>
            <a:r>
              <a:rPr kumimoji="0" lang="en-US" altLang="ko-KR" sz="2000" dirty="0" err="1">
                <a:latin typeface="Times New Roman" panose="02020603050405020304" pitchFamily="18" charset="0"/>
                <a:cs typeface="Times New Roman" panose="02020603050405020304" pitchFamily="18" charset="0"/>
              </a:rPr>
              <a:t>start_address</a:t>
            </a:r>
            <a:r>
              <a:rPr kumimoji="0" lang="en-US" altLang="ko-KR" sz="2000" dirty="0">
                <a:latin typeface="Times New Roman" panose="02020603050405020304" pitchFamily="18" charset="0"/>
                <a:cs typeface="Times New Roman" panose="02020603050405020304" pitchFamily="18" charset="0"/>
              </a:rPr>
              <a:t> + </a:t>
            </a:r>
            <a:r>
              <a:rPr lang="en-US" altLang="ko-KR" sz="2000" dirty="0">
                <a:latin typeface="Times New Roman" panose="02020603050405020304" pitchFamily="18" charset="0"/>
                <a:cs typeface="Times New Roman" panose="02020603050405020304" pitchFamily="18" charset="0"/>
              </a:rPr>
              <a:t>W*</a:t>
            </a:r>
            <a:r>
              <a:rPr lang="en-US" altLang="ko-KR" sz="2000" i="1" dirty="0">
                <a:latin typeface="Times New Roman" panose="02020603050405020304" pitchFamily="18" charset="0"/>
                <a:cs typeface="Times New Roman" panose="02020603050405020304" pitchFamily="18" charset="0"/>
              </a:rPr>
              <a:t>i</a:t>
            </a:r>
            <a:endParaRPr kumimoji="0" lang="en-US" altLang="ko-KR" sz="2000" i="1" dirty="0">
              <a:latin typeface="Times New Roman" panose="02020603050405020304" pitchFamily="18" charset="0"/>
              <a:cs typeface="Times New Roman" panose="02020603050405020304" pitchFamily="18" charset="0"/>
            </a:endParaRPr>
          </a:p>
          <a:p>
            <a:pPr marL="0" indent="0" eaLnBrk="1" hangingPunct="1">
              <a:lnSpc>
                <a:spcPct val="90000"/>
              </a:lnSpc>
              <a:buClr>
                <a:schemeClr val="tx2"/>
              </a:buClr>
              <a:buNone/>
            </a:pPr>
            <a:r>
              <a:rPr lang="en-US" altLang="ko-KR" sz="2000" dirty="0">
                <a:latin typeface="Times New Roman" panose="02020603050405020304" pitchFamily="18" charset="0"/>
                <a:cs typeface="Times New Roman" panose="02020603050405020304" pitchFamily="18" charset="0"/>
              </a:rPr>
              <a:t>where </a:t>
            </a:r>
          </a:p>
          <a:p>
            <a:pPr lvl="1" eaLnBrk="1" hangingPunct="1">
              <a:lnSpc>
                <a:spcPct val="90000"/>
              </a:lnSpc>
              <a:buClr>
                <a:schemeClr val="tx2"/>
              </a:buClr>
            </a:pPr>
            <a:r>
              <a:rPr lang="en-US" altLang="ko-KR" sz="2000" dirty="0" err="1">
                <a:latin typeface="Times New Roman" panose="02020603050405020304" pitchFamily="18" charset="0"/>
                <a:cs typeface="Times New Roman" panose="02020603050405020304" pitchFamily="18" charset="0"/>
              </a:rPr>
              <a:t>start_address</a:t>
            </a:r>
            <a:r>
              <a:rPr lang="en-US" altLang="ko-KR" sz="2000" dirty="0">
                <a:latin typeface="Times New Roman" panose="02020603050405020304" pitchFamily="18" charset="0"/>
                <a:cs typeface="Times New Roman" panose="02020603050405020304" pitchFamily="18" charset="0"/>
              </a:rPr>
              <a:t>: the address of the first element in the array</a:t>
            </a:r>
          </a:p>
          <a:p>
            <a:pPr lvl="1" eaLnBrk="1" hangingPunct="1">
              <a:lnSpc>
                <a:spcPct val="90000"/>
              </a:lnSpc>
              <a:buClr>
                <a:schemeClr val="tx2"/>
              </a:buClr>
            </a:pPr>
            <a:r>
              <a:rPr lang="en-US" altLang="ko-KR" sz="2000" dirty="0">
                <a:latin typeface="Times New Roman" panose="02020603050405020304" pitchFamily="18" charset="0"/>
                <a:cs typeface="Times New Roman" panose="02020603050405020304" pitchFamily="18" charset="0"/>
              </a:rPr>
              <a:t>W: size of each element in the array</a:t>
            </a:r>
            <a:endParaRPr kumimoji="0" lang="en-US" altLang="ko-KR" sz="2000" dirty="0">
              <a:latin typeface="Times New Roman" panose="02020603050405020304" pitchFamily="18" charset="0"/>
              <a:cs typeface="Times New Roman" panose="02020603050405020304" pitchFamily="18" charset="0"/>
            </a:endParaRPr>
          </a:p>
        </p:txBody>
      </p:sp>
      <p:grpSp>
        <p:nvGrpSpPr>
          <p:cNvPr id="6148" name="Group 30"/>
          <p:cNvGrpSpPr>
            <a:grpSpLocks/>
          </p:cNvGrpSpPr>
          <p:nvPr/>
        </p:nvGrpSpPr>
        <p:grpSpPr bwMode="auto">
          <a:xfrm>
            <a:off x="539750" y="1562100"/>
            <a:ext cx="7607300" cy="2085975"/>
            <a:chOff x="340" y="984"/>
            <a:chExt cx="4792" cy="1314"/>
          </a:xfrm>
        </p:grpSpPr>
        <p:grpSp>
          <p:nvGrpSpPr>
            <p:cNvPr id="6149" name="Group 4"/>
            <p:cNvGrpSpPr>
              <a:grpSpLocks/>
            </p:cNvGrpSpPr>
            <p:nvPr/>
          </p:nvGrpSpPr>
          <p:grpSpPr bwMode="auto">
            <a:xfrm>
              <a:off x="340" y="984"/>
              <a:ext cx="4792" cy="644"/>
              <a:chOff x="340" y="984"/>
              <a:chExt cx="4792" cy="644"/>
            </a:xfrm>
          </p:grpSpPr>
          <p:sp>
            <p:nvSpPr>
              <p:cNvPr id="6157" name="Rectangle 5"/>
              <p:cNvSpPr>
                <a:spLocks noChangeArrowheads="1"/>
              </p:cNvSpPr>
              <p:nvPr/>
            </p:nvSpPr>
            <p:spPr bwMode="auto">
              <a:xfrm>
                <a:off x="532"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58" name="Rectangle 6"/>
              <p:cNvSpPr>
                <a:spLocks noChangeArrowheads="1"/>
              </p:cNvSpPr>
              <p:nvPr/>
            </p:nvSpPr>
            <p:spPr bwMode="auto">
              <a:xfrm>
                <a:off x="820"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59" name="Rectangle 7"/>
              <p:cNvSpPr>
                <a:spLocks noChangeArrowheads="1"/>
              </p:cNvSpPr>
              <p:nvPr/>
            </p:nvSpPr>
            <p:spPr bwMode="auto">
              <a:xfrm>
                <a:off x="1108"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60" name="Rectangle 8"/>
              <p:cNvSpPr>
                <a:spLocks noChangeArrowheads="1"/>
              </p:cNvSpPr>
              <p:nvPr/>
            </p:nvSpPr>
            <p:spPr bwMode="auto">
              <a:xfrm>
                <a:off x="1396"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61" name="Rectangle 9"/>
              <p:cNvSpPr>
                <a:spLocks noChangeArrowheads="1"/>
              </p:cNvSpPr>
              <p:nvPr/>
            </p:nvSpPr>
            <p:spPr bwMode="auto">
              <a:xfrm>
                <a:off x="1684"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62" name="Rectangle 10"/>
              <p:cNvSpPr>
                <a:spLocks noChangeArrowheads="1"/>
              </p:cNvSpPr>
              <p:nvPr/>
            </p:nvSpPr>
            <p:spPr bwMode="auto">
              <a:xfrm>
                <a:off x="1972"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63" name="Rectangle 11"/>
              <p:cNvSpPr>
                <a:spLocks noChangeArrowheads="1"/>
              </p:cNvSpPr>
              <p:nvPr/>
            </p:nvSpPr>
            <p:spPr bwMode="auto">
              <a:xfrm>
                <a:off x="2260"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64" name="Rectangle 12"/>
              <p:cNvSpPr>
                <a:spLocks noChangeArrowheads="1"/>
              </p:cNvSpPr>
              <p:nvPr/>
            </p:nvSpPr>
            <p:spPr bwMode="auto">
              <a:xfrm>
                <a:off x="2548"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65" name="Rectangle 13"/>
              <p:cNvSpPr>
                <a:spLocks noChangeArrowheads="1"/>
              </p:cNvSpPr>
              <p:nvPr/>
            </p:nvSpPr>
            <p:spPr bwMode="auto">
              <a:xfrm>
                <a:off x="2836"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66" name="Rectangle 14"/>
              <p:cNvSpPr>
                <a:spLocks noChangeArrowheads="1"/>
              </p:cNvSpPr>
              <p:nvPr/>
            </p:nvSpPr>
            <p:spPr bwMode="auto">
              <a:xfrm>
                <a:off x="3124"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67" name="Rectangle 15"/>
              <p:cNvSpPr>
                <a:spLocks noChangeArrowheads="1"/>
              </p:cNvSpPr>
              <p:nvPr/>
            </p:nvSpPr>
            <p:spPr bwMode="auto">
              <a:xfrm>
                <a:off x="3412"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68" name="Rectangle 16"/>
              <p:cNvSpPr>
                <a:spLocks noChangeArrowheads="1"/>
              </p:cNvSpPr>
              <p:nvPr/>
            </p:nvSpPr>
            <p:spPr bwMode="auto">
              <a:xfrm>
                <a:off x="3700"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69" name="Rectangle 17"/>
              <p:cNvSpPr>
                <a:spLocks noChangeArrowheads="1"/>
              </p:cNvSpPr>
              <p:nvPr/>
            </p:nvSpPr>
            <p:spPr bwMode="auto">
              <a:xfrm>
                <a:off x="3988"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70" name="Rectangle 18"/>
              <p:cNvSpPr>
                <a:spLocks noChangeArrowheads="1"/>
              </p:cNvSpPr>
              <p:nvPr/>
            </p:nvSpPr>
            <p:spPr bwMode="auto">
              <a:xfrm>
                <a:off x="4276"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71" name="Rectangle 19"/>
              <p:cNvSpPr>
                <a:spLocks noChangeArrowheads="1"/>
              </p:cNvSpPr>
              <p:nvPr/>
            </p:nvSpPr>
            <p:spPr bwMode="auto">
              <a:xfrm>
                <a:off x="4564"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72" name="Rectangle 20"/>
              <p:cNvSpPr>
                <a:spLocks noChangeArrowheads="1"/>
              </p:cNvSpPr>
              <p:nvPr/>
            </p:nvSpPr>
            <p:spPr bwMode="auto">
              <a:xfrm>
                <a:off x="4852"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73" name="Rectangle 21"/>
              <p:cNvSpPr>
                <a:spLocks noChangeArrowheads="1"/>
              </p:cNvSpPr>
              <p:nvPr/>
            </p:nvSpPr>
            <p:spPr bwMode="auto">
              <a:xfrm>
                <a:off x="340" y="984"/>
                <a:ext cx="15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vl="2" latinLnBrk="0">
                  <a:spcBef>
                    <a:spcPct val="50000"/>
                  </a:spcBef>
                </a:pPr>
                <a:r>
                  <a:rPr kumimoji="0" lang="en-US" altLang="ko-KR" sz="2800" dirty="0">
                    <a:solidFill>
                      <a:srgbClr val="0033CC"/>
                    </a:solidFill>
                  </a:rPr>
                  <a:t>Memory</a:t>
                </a:r>
              </a:p>
            </p:txBody>
          </p:sp>
        </p:grpSp>
        <p:sp>
          <p:nvSpPr>
            <p:cNvPr id="6150" name="Rectangle 22"/>
            <p:cNvSpPr>
              <a:spLocks noChangeArrowheads="1"/>
            </p:cNvSpPr>
            <p:nvPr/>
          </p:nvSpPr>
          <p:spPr bwMode="auto">
            <a:xfrm>
              <a:off x="1728" y="1344"/>
              <a:ext cx="1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dirty="0">
                  <a:solidFill>
                    <a:schemeClr val="bg2"/>
                  </a:solidFill>
                </a:rPr>
                <a:t>a</a:t>
              </a:r>
            </a:p>
          </p:txBody>
        </p:sp>
        <p:sp>
          <p:nvSpPr>
            <p:cNvPr id="6151" name="Rectangle 23"/>
            <p:cNvSpPr>
              <a:spLocks noChangeArrowheads="1"/>
            </p:cNvSpPr>
            <p:nvPr/>
          </p:nvSpPr>
          <p:spPr bwMode="auto">
            <a:xfrm>
              <a:off x="2016" y="134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b</a:t>
              </a:r>
            </a:p>
          </p:txBody>
        </p:sp>
        <p:sp>
          <p:nvSpPr>
            <p:cNvPr id="6152" name="Rectangle 24"/>
            <p:cNvSpPr>
              <a:spLocks noChangeArrowheads="1"/>
            </p:cNvSpPr>
            <p:nvPr/>
          </p:nvSpPr>
          <p:spPr bwMode="auto">
            <a:xfrm>
              <a:off x="2304" y="1344"/>
              <a:ext cx="1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c</a:t>
              </a:r>
            </a:p>
          </p:txBody>
        </p:sp>
        <p:sp>
          <p:nvSpPr>
            <p:cNvPr id="6153" name="Rectangle 25"/>
            <p:cNvSpPr>
              <a:spLocks noChangeArrowheads="1"/>
            </p:cNvSpPr>
            <p:nvPr/>
          </p:nvSpPr>
          <p:spPr bwMode="auto">
            <a:xfrm>
              <a:off x="2592" y="134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d</a:t>
              </a:r>
            </a:p>
          </p:txBody>
        </p:sp>
        <p:grpSp>
          <p:nvGrpSpPr>
            <p:cNvPr id="6154" name="Group 26"/>
            <p:cNvGrpSpPr>
              <a:grpSpLocks/>
            </p:cNvGrpSpPr>
            <p:nvPr/>
          </p:nvGrpSpPr>
          <p:grpSpPr bwMode="auto">
            <a:xfrm>
              <a:off x="1584" y="1632"/>
              <a:ext cx="1440" cy="666"/>
              <a:chOff x="1584" y="1632"/>
              <a:chExt cx="1440" cy="666"/>
            </a:xfrm>
          </p:grpSpPr>
          <p:sp>
            <p:nvSpPr>
              <p:cNvPr id="6155" name="Line 27"/>
              <p:cNvSpPr>
                <a:spLocks noChangeShapeType="1"/>
              </p:cNvSpPr>
              <p:nvPr/>
            </p:nvSpPr>
            <p:spPr bwMode="auto">
              <a:xfrm flipV="1">
                <a:off x="1824" y="1632"/>
                <a:ext cx="0" cy="432"/>
              </a:xfrm>
              <a:prstGeom prst="line">
                <a:avLst/>
              </a:prstGeom>
              <a:noFill/>
              <a:ln w="38100">
                <a:solidFill>
                  <a:schemeClr val="hlink"/>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6156" name="Rectangle 28"/>
              <p:cNvSpPr>
                <a:spLocks noChangeArrowheads="1"/>
              </p:cNvSpPr>
              <p:nvPr/>
            </p:nvSpPr>
            <p:spPr bwMode="auto">
              <a:xfrm>
                <a:off x="1584" y="1968"/>
                <a:ext cx="14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spcBef>
                    <a:spcPct val="50000"/>
                  </a:spcBef>
                </a:pPr>
                <a:r>
                  <a:rPr kumimoji="0" lang="en-US" altLang="ko-KR" sz="2800" dirty="0" err="1">
                    <a:solidFill>
                      <a:srgbClr val="FF3300"/>
                    </a:solidFill>
                  </a:rPr>
                  <a:t>start_address</a:t>
                </a:r>
                <a:endParaRPr kumimoji="0" lang="en-US" altLang="ko-KR" sz="2800" dirty="0">
                  <a:solidFill>
                    <a:srgbClr val="FF3300"/>
                  </a:solidFill>
                </a:endParaRPr>
              </a:p>
            </p:txBody>
          </p:sp>
        </p:grpSp>
      </p:grpSp>
    </p:spTree>
    <p:extLst>
      <p:ext uri="{BB962C8B-B14F-4D97-AF65-F5344CB8AC3E}">
        <p14:creationId xmlns:p14="http://schemas.microsoft.com/office/powerpoint/2010/main" val="1728237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91724"/>
            <a:ext cx="9220200" cy="3542163"/>
          </a:xfrm>
        </p:spPr>
        <p:txBody>
          <a:bodyPr/>
          <a:lstStyle/>
          <a:p>
            <a:pPr marL="0" indent="0">
              <a:buNone/>
            </a:pPr>
            <a:r>
              <a:rPr lang="en-US" sz="2200" dirty="0">
                <a:latin typeface="Times New Roman" panose="02020603050405020304" pitchFamily="18" charset="0"/>
                <a:cs typeface="Times New Roman" panose="02020603050405020304" pitchFamily="18" charset="0"/>
              </a:rPr>
              <a:t>Write a C program that gives the address of each element of an 1D array:</a:t>
            </a:r>
          </a:p>
          <a:p>
            <a:pPr>
              <a:buNone/>
            </a:pPr>
            <a:endParaRPr lang="en-US" sz="1600" b="1" dirty="0">
              <a:solidFill>
                <a:srgbClr val="C00000"/>
              </a:solidFill>
            </a:endParaRPr>
          </a:p>
          <a:p>
            <a:pPr>
              <a:buNone/>
            </a:pPr>
            <a:r>
              <a:rPr lang="en-US" sz="1400" b="1" dirty="0">
                <a:solidFill>
                  <a:srgbClr val="C00000"/>
                </a:solidFill>
                <a:latin typeface="Courier New" panose="02070309020205020404" pitchFamily="49" charset="0"/>
                <a:cs typeface="Courier New" panose="02070309020205020404" pitchFamily="49" charset="0"/>
              </a:rPr>
              <a:t>#include &lt;</a:t>
            </a:r>
            <a:r>
              <a:rPr lang="en-US" sz="1400" b="1" dirty="0" err="1">
                <a:solidFill>
                  <a:srgbClr val="C00000"/>
                </a:solidFill>
                <a:latin typeface="Courier New" panose="02070309020205020404" pitchFamily="49" charset="0"/>
                <a:cs typeface="Courier New" panose="02070309020205020404" pitchFamily="49" charset="0"/>
              </a:rPr>
              <a:t>stdio.h</a:t>
            </a:r>
            <a:r>
              <a:rPr lang="en-US" sz="1400" b="1" dirty="0">
                <a:solidFill>
                  <a:srgbClr val="C00000"/>
                </a:solidFill>
                <a:latin typeface="Courier New" panose="02070309020205020404" pitchFamily="49" charset="0"/>
                <a:cs typeface="Courier New" panose="02070309020205020404" pitchFamily="49" charset="0"/>
              </a:rPr>
              <a:t>&gt;</a:t>
            </a:r>
          </a:p>
          <a:p>
            <a:pPr>
              <a:buNone/>
            </a:pPr>
            <a:r>
              <a:rPr lang="en-US" sz="1400" b="1" dirty="0" err="1">
                <a:solidFill>
                  <a:srgbClr val="C00000"/>
                </a:solidFill>
                <a:latin typeface="Courier New" panose="02070309020205020404" pitchFamily="49" charset="0"/>
                <a:cs typeface="Courier New" panose="02070309020205020404" pitchFamily="49" charset="0"/>
              </a:rPr>
              <a:t>int</a:t>
            </a:r>
            <a:r>
              <a:rPr lang="en-US" sz="1400" b="1" dirty="0">
                <a:solidFill>
                  <a:srgbClr val="C00000"/>
                </a:solidFill>
                <a:latin typeface="Courier New" panose="02070309020205020404" pitchFamily="49" charset="0"/>
                <a:cs typeface="Courier New" panose="02070309020205020404" pitchFamily="49" charset="0"/>
              </a:rPr>
              <a:t> main()</a:t>
            </a:r>
          </a:p>
          <a:p>
            <a:pPr>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int</a:t>
            </a:r>
            <a:r>
              <a:rPr lang="en-US" sz="1400" b="1" dirty="0">
                <a:solidFill>
                  <a:srgbClr val="C00000"/>
                </a:solidFill>
                <a:latin typeface="Courier New" panose="02070309020205020404" pitchFamily="49" charset="0"/>
                <a:cs typeface="Courier New" panose="02070309020205020404" pitchFamily="49" charset="0"/>
              </a:rPr>
              <a:t> A[ ] = {5, 10, 12, 15, 4};</a:t>
            </a:r>
          </a:p>
          <a:p>
            <a:pPr>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int</a:t>
            </a:r>
            <a:r>
              <a:rPr lang="en-US" sz="1400" b="1" dirty="0">
                <a:solidFill>
                  <a:srgbClr val="C00000"/>
                </a:solidFill>
                <a:latin typeface="Courier New" panose="02070309020205020404" pitchFamily="49" charset="0"/>
                <a:cs typeface="Courier New" panose="02070309020205020404" pitchFamily="49" charset="0"/>
              </a:rPr>
              <a:t> rows=5;</a:t>
            </a:r>
          </a:p>
          <a:p>
            <a:pPr>
              <a:buNone/>
            </a:pPr>
            <a:r>
              <a:rPr lang="en-US" sz="1400" b="1" dirty="0">
                <a:solidFill>
                  <a:srgbClr val="C00000"/>
                </a:solidFill>
                <a:latin typeface="Courier New" panose="02070309020205020404" pitchFamily="49" charset="0"/>
                <a:cs typeface="Courier New" panose="02070309020205020404" pitchFamily="49" charset="0"/>
              </a:rPr>
              <a:t>     /* print the address of 1D array using pointer  */</a:t>
            </a:r>
          </a:p>
          <a:p>
            <a:pPr>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int</a:t>
            </a: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ptr</a:t>
            </a:r>
            <a:r>
              <a:rPr lang="en-US" sz="1400" b="1" dirty="0">
                <a:solidFill>
                  <a:srgbClr val="C00000"/>
                </a:solidFill>
                <a:latin typeface="Courier New" panose="02070309020205020404" pitchFamily="49" charset="0"/>
                <a:cs typeface="Courier New" panose="02070309020205020404" pitchFamily="49" charset="0"/>
              </a:rPr>
              <a:t> = A;</a:t>
            </a:r>
          </a:p>
          <a:p>
            <a:pPr>
              <a:buNone/>
            </a:pPr>
            <a:r>
              <a:rPr lang="en-US" sz="1400" b="1" dirty="0">
                <a:solidFill>
                  <a:srgbClr val="C00000"/>
                </a:solidFill>
                <a:latin typeface="Courier New" panose="02070309020205020404" pitchFamily="49" charset="0"/>
                <a:cs typeface="Courier New" panose="02070309020205020404" pitchFamily="49" charset="0"/>
              </a:rPr>
              <a:t>	printf("Address    Contents\n");</a:t>
            </a:r>
          </a:p>
          <a:p>
            <a:pPr>
              <a:buNone/>
            </a:pPr>
            <a:r>
              <a:rPr lang="en-US" sz="1400" b="1" dirty="0">
                <a:solidFill>
                  <a:srgbClr val="C00000"/>
                </a:solidFill>
                <a:latin typeface="Courier New" panose="02070309020205020404" pitchFamily="49" charset="0"/>
                <a:cs typeface="Courier New" panose="02070309020205020404" pitchFamily="49" charset="0"/>
              </a:rPr>
              <a:t>	for (</a:t>
            </a:r>
            <a:r>
              <a:rPr lang="en-US" sz="1400" b="1" dirty="0" err="1">
                <a:solidFill>
                  <a:srgbClr val="C00000"/>
                </a:solidFill>
                <a:latin typeface="Courier New" panose="02070309020205020404" pitchFamily="49" charset="0"/>
                <a:cs typeface="Courier New" panose="02070309020205020404" pitchFamily="49" charset="0"/>
              </a:rPr>
              <a:t>int</a:t>
            </a: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i</a:t>
            </a:r>
            <a:r>
              <a:rPr lang="en-US" sz="1400" b="1" dirty="0">
                <a:solidFill>
                  <a:srgbClr val="C00000"/>
                </a:solidFill>
                <a:latin typeface="Courier New" panose="02070309020205020404" pitchFamily="49" charset="0"/>
                <a:cs typeface="Courier New" panose="02070309020205020404" pitchFamily="49" charset="0"/>
              </a:rPr>
              <a:t>=0; </a:t>
            </a:r>
            <a:r>
              <a:rPr lang="en-US" sz="1400" b="1" dirty="0" err="1">
                <a:solidFill>
                  <a:srgbClr val="C00000"/>
                </a:solidFill>
                <a:latin typeface="Courier New" panose="02070309020205020404" pitchFamily="49" charset="0"/>
                <a:cs typeface="Courier New" panose="02070309020205020404" pitchFamily="49" charset="0"/>
              </a:rPr>
              <a:t>i</a:t>
            </a:r>
            <a:r>
              <a:rPr lang="en-US" sz="1400" b="1" dirty="0">
                <a:solidFill>
                  <a:srgbClr val="C00000"/>
                </a:solidFill>
                <a:latin typeface="Courier New" panose="02070309020205020404" pitchFamily="49" charset="0"/>
                <a:cs typeface="Courier New" panose="02070309020205020404" pitchFamily="49" charset="0"/>
              </a:rPr>
              <a:t> &lt; rows; </a:t>
            </a:r>
            <a:r>
              <a:rPr lang="en-US" sz="1400" b="1" dirty="0" err="1">
                <a:solidFill>
                  <a:srgbClr val="C00000"/>
                </a:solidFill>
                <a:latin typeface="Courier New" panose="02070309020205020404" pitchFamily="49" charset="0"/>
                <a:cs typeface="Courier New" panose="02070309020205020404" pitchFamily="49" charset="0"/>
              </a:rPr>
              <a:t>i</a:t>
            </a:r>
            <a:r>
              <a:rPr lang="en-US" sz="1400" b="1" dirty="0">
                <a:solidFill>
                  <a:srgbClr val="C00000"/>
                </a:solidFill>
                <a:latin typeface="Courier New" panose="02070309020205020404" pitchFamily="49" charset="0"/>
                <a:cs typeface="Courier New" panose="02070309020205020404" pitchFamily="49" charset="0"/>
              </a:rPr>
              <a:t>++)</a:t>
            </a:r>
          </a:p>
          <a:p>
            <a:pPr>
              <a:buNone/>
            </a:pPr>
            <a:r>
              <a:rPr lang="en-US" sz="1400" b="1" dirty="0">
                <a:solidFill>
                  <a:srgbClr val="C00000"/>
                </a:solidFill>
                <a:latin typeface="Courier New" panose="02070309020205020404" pitchFamily="49" charset="0"/>
                <a:cs typeface="Courier New" panose="02070309020205020404" pitchFamily="49" charset="0"/>
              </a:rPr>
              <a:t>		printf("%8u %5d\n", </a:t>
            </a:r>
            <a:r>
              <a:rPr lang="en-US" sz="1400" b="1" dirty="0" err="1">
                <a:solidFill>
                  <a:srgbClr val="C00000"/>
                </a:solidFill>
                <a:latin typeface="Courier New" panose="02070309020205020404" pitchFamily="49" charset="0"/>
                <a:cs typeface="Courier New" panose="02070309020205020404" pitchFamily="49" charset="0"/>
              </a:rPr>
              <a:t>ptr+i</a:t>
            </a: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ptr+i</a:t>
            </a:r>
            <a:r>
              <a:rPr lang="en-US" sz="1400" b="1" dirty="0">
                <a:solidFill>
                  <a:srgbClr val="C00000"/>
                </a:solidFill>
                <a:latin typeface="Courier New" panose="02070309020205020404" pitchFamily="49" charset="0"/>
                <a:cs typeface="Courier New" panose="02070309020205020404" pitchFamily="49" charset="0"/>
              </a:rPr>
              <a:t>));</a:t>
            </a:r>
          </a:p>
          <a:p>
            <a:pPr>
              <a:buNone/>
            </a:pPr>
            <a:r>
              <a:rPr lang="en-US" sz="1400" b="1" dirty="0">
                <a:solidFill>
                  <a:srgbClr val="C00000"/>
                </a:solidFill>
                <a:latin typeface="Courier New" panose="02070309020205020404" pitchFamily="49" charset="0"/>
                <a:cs typeface="Courier New" panose="02070309020205020404" pitchFamily="49" charset="0"/>
              </a:rPr>
              <a:t>}</a:t>
            </a:r>
          </a:p>
          <a:p>
            <a:endParaRPr lang="en-US" dirty="0"/>
          </a:p>
        </p:txBody>
      </p:sp>
      <p:sp>
        <p:nvSpPr>
          <p:cNvPr id="7" name="TextBox 6"/>
          <p:cNvSpPr txBox="1"/>
          <p:nvPr/>
        </p:nvSpPr>
        <p:spPr>
          <a:xfrm>
            <a:off x="6357937" y="4343400"/>
            <a:ext cx="2714644" cy="2431435"/>
          </a:xfrm>
          <a:prstGeom prst="rect">
            <a:avLst/>
          </a:prstGeom>
          <a:solidFill>
            <a:schemeClr val="accent5">
              <a:lumMod val="40000"/>
              <a:lumOff val="60000"/>
            </a:schemeClr>
          </a:solidFill>
          <a:ln w="3175">
            <a:solidFill>
              <a:schemeClr val="tx1"/>
            </a:solidFill>
          </a:ln>
        </p:spPr>
        <p:txBody>
          <a:bodyPr wrap="square" rtlCol="0">
            <a:spAutoFit/>
          </a:bodyPr>
          <a:lstStyle/>
          <a:p>
            <a:r>
              <a:rPr lang="en-US" sz="1800" b="1" i="0" dirty="0">
                <a:solidFill>
                  <a:srgbClr val="C00000"/>
                </a:solidFill>
                <a:latin typeface="+mn-lt"/>
                <a:cs typeface="Courier New" pitchFamily="49" charset="0"/>
              </a:rPr>
              <a:t>Result in </a:t>
            </a:r>
            <a:r>
              <a:rPr lang="en-US" sz="1800" b="1" i="0" dirty="0" err="1">
                <a:solidFill>
                  <a:srgbClr val="C00000"/>
                </a:solidFill>
                <a:latin typeface="+mn-lt"/>
                <a:cs typeface="Courier New" pitchFamily="49" charset="0"/>
              </a:rPr>
              <a:t>turboC</a:t>
            </a:r>
            <a:endParaRPr lang="en-US" sz="1800" b="1" i="0" dirty="0">
              <a:solidFill>
                <a:srgbClr val="C00000"/>
              </a:solidFill>
              <a:latin typeface="+mn-lt"/>
              <a:cs typeface="Courier New" pitchFamily="49" charset="0"/>
            </a:endParaRPr>
          </a:p>
          <a:p>
            <a:r>
              <a:rPr lang="en-US" sz="1800" b="1" i="0" dirty="0">
                <a:solidFill>
                  <a:srgbClr val="000099"/>
                </a:solidFill>
              </a:rPr>
              <a:t>(</a:t>
            </a:r>
            <a:r>
              <a:rPr lang="en-US" sz="1800" b="1" i="0" dirty="0" err="1">
                <a:solidFill>
                  <a:srgbClr val="000099"/>
                </a:solidFill>
              </a:rPr>
              <a:t>sizeof</a:t>
            </a:r>
            <a:r>
              <a:rPr lang="en-US" sz="1800" b="1" i="0" dirty="0">
                <a:solidFill>
                  <a:srgbClr val="000099"/>
                </a:solidFill>
              </a:rPr>
              <a:t>(</a:t>
            </a:r>
            <a:r>
              <a:rPr lang="en-US" sz="1800" b="1" i="0" dirty="0" err="1">
                <a:solidFill>
                  <a:srgbClr val="000099"/>
                </a:solidFill>
              </a:rPr>
              <a:t>int</a:t>
            </a:r>
            <a:r>
              <a:rPr lang="en-US" sz="1800" b="1" i="0" dirty="0">
                <a:solidFill>
                  <a:srgbClr val="000099"/>
                </a:solidFill>
              </a:rPr>
              <a:t>)=2)</a:t>
            </a:r>
          </a:p>
          <a:p>
            <a:endParaRPr lang="en-US" sz="1800" b="1" i="0" dirty="0">
              <a:solidFill>
                <a:srgbClr val="C00000"/>
              </a:solidFill>
              <a:latin typeface="+mn-lt"/>
              <a:cs typeface="Courier New" pitchFamily="49" charset="0"/>
            </a:endParaRPr>
          </a:p>
          <a:p>
            <a:r>
              <a:rPr lang="en-US" sz="1400" b="1" i="0" dirty="0">
                <a:latin typeface="Courier New" pitchFamily="49" charset="0"/>
                <a:cs typeface="Courier New" pitchFamily="49" charset="0"/>
              </a:rPr>
              <a:t>Address   Contents</a:t>
            </a:r>
          </a:p>
          <a:p>
            <a:r>
              <a:rPr lang="en-US" sz="1400" b="1" i="0" dirty="0">
                <a:latin typeface="Courier New" pitchFamily="49" charset="0"/>
                <a:cs typeface="Courier New" pitchFamily="49" charset="0"/>
              </a:rPr>
              <a:t>   65516    5</a:t>
            </a:r>
          </a:p>
          <a:p>
            <a:r>
              <a:rPr lang="en-US" sz="1400" b="1" i="0" dirty="0">
                <a:latin typeface="Courier New" pitchFamily="49" charset="0"/>
                <a:cs typeface="Courier New" pitchFamily="49" charset="0"/>
              </a:rPr>
              <a:t>   65518    10</a:t>
            </a:r>
          </a:p>
          <a:p>
            <a:r>
              <a:rPr lang="en-US" sz="1400" b="1" i="0" dirty="0">
                <a:latin typeface="Courier New" pitchFamily="49" charset="0"/>
                <a:cs typeface="Courier New" pitchFamily="49" charset="0"/>
              </a:rPr>
              <a:t>   65520    12</a:t>
            </a:r>
          </a:p>
          <a:p>
            <a:r>
              <a:rPr lang="en-US" sz="1400" b="1" i="0" dirty="0">
                <a:latin typeface="Courier New" pitchFamily="49" charset="0"/>
                <a:cs typeface="Courier New" pitchFamily="49" charset="0"/>
              </a:rPr>
              <a:t>   65522    15</a:t>
            </a:r>
          </a:p>
          <a:p>
            <a:r>
              <a:rPr lang="en-US" sz="1400" b="1" i="0" dirty="0">
                <a:latin typeface="Courier New" pitchFamily="49" charset="0"/>
                <a:cs typeface="Courier New" pitchFamily="49" charset="0"/>
              </a:rPr>
              <a:t>   65524    4</a:t>
            </a:r>
          </a:p>
          <a:p>
            <a:endParaRPr lang="en-US" sz="1400" b="1" i="0" dirty="0">
              <a:latin typeface="Courier New" pitchFamily="49" charset="0"/>
              <a:cs typeface="Courier New" pitchFamily="49" charset="0"/>
            </a:endParaRPr>
          </a:p>
        </p:txBody>
      </p:sp>
      <p:sp>
        <p:nvSpPr>
          <p:cNvPr id="8" name="TextBox 7"/>
          <p:cNvSpPr txBox="1"/>
          <p:nvPr/>
        </p:nvSpPr>
        <p:spPr>
          <a:xfrm>
            <a:off x="5786446" y="1643050"/>
            <a:ext cx="2928958" cy="646331"/>
          </a:xfrm>
          <a:prstGeom prst="rect">
            <a:avLst/>
          </a:prstGeom>
          <a:noFill/>
        </p:spPr>
        <p:txBody>
          <a:bodyPr wrap="square" rtlCol="0">
            <a:spAutoFit/>
          </a:bodyPr>
          <a:lstStyle/>
          <a:p>
            <a:r>
              <a:rPr lang="en-US" sz="1800" b="1" dirty="0">
                <a:solidFill>
                  <a:srgbClr val="C00000"/>
                </a:solidFill>
                <a:latin typeface="+mn-lt"/>
              </a:rPr>
              <a:t>Result in </a:t>
            </a:r>
            <a:r>
              <a:rPr lang="en-US" sz="1800" b="1" i="0" dirty="0" err="1">
                <a:solidFill>
                  <a:srgbClr val="C00000"/>
                </a:solidFill>
                <a:latin typeface="+mn-lt"/>
              </a:rPr>
              <a:t>DevC</a:t>
            </a:r>
            <a:endParaRPr lang="en-US" sz="1800" b="1" i="0" dirty="0">
              <a:solidFill>
                <a:srgbClr val="C00000"/>
              </a:solidFill>
              <a:latin typeface="+mn-lt"/>
            </a:endParaRPr>
          </a:p>
          <a:p>
            <a:pPr algn="ctr"/>
            <a:r>
              <a:rPr lang="en-US" sz="1800" b="1" i="0" dirty="0">
                <a:solidFill>
                  <a:srgbClr val="000099"/>
                </a:solidFill>
                <a:latin typeface="+mn-lt"/>
              </a:rPr>
              <a:t>(</a:t>
            </a:r>
            <a:r>
              <a:rPr lang="en-US" sz="1800" b="1" i="0" dirty="0" err="1">
                <a:solidFill>
                  <a:srgbClr val="000099"/>
                </a:solidFill>
                <a:latin typeface="+mn-lt"/>
              </a:rPr>
              <a:t>sizeof</a:t>
            </a:r>
            <a:r>
              <a:rPr lang="en-US" sz="1800" b="1" i="0" dirty="0">
                <a:solidFill>
                  <a:srgbClr val="000099"/>
                </a:solidFill>
                <a:latin typeface="+mn-lt"/>
              </a:rPr>
              <a:t>(</a:t>
            </a:r>
            <a:r>
              <a:rPr lang="en-US" sz="1800" b="1" i="0" dirty="0" err="1">
                <a:solidFill>
                  <a:srgbClr val="000099"/>
                </a:solidFill>
                <a:latin typeface="+mn-lt"/>
              </a:rPr>
              <a:t>int</a:t>
            </a:r>
            <a:r>
              <a:rPr lang="en-US" sz="1800" b="1" i="0" dirty="0">
                <a:solidFill>
                  <a:srgbClr val="000099"/>
                </a:solidFill>
                <a:latin typeface="+mn-lt"/>
              </a:rPr>
              <a:t>)=4)</a:t>
            </a:r>
          </a:p>
        </p:txBody>
      </p:sp>
      <p:sp>
        <p:nvSpPr>
          <p:cNvPr id="5" name="Title 4"/>
          <p:cNvSpPr>
            <a:spLocks noGrp="1"/>
          </p:cNvSpPr>
          <p:nvPr>
            <p:ph type="title"/>
          </p:nvPr>
        </p:nvSpPr>
        <p:spPr>
          <a:xfrm>
            <a:off x="0" y="0"/>
            <a:ext cx="9144000" cy="838200"/>
          </a:xfrm>
        </p:spPr>
        <p:txBody>
          <a:bodyPr/>
          <a:lstStyle/>
          <a:p>
            <a:r>
              <a:rPr lang="en-US" dirty="0"/>
              <a:t>Example</a:t>
            </a:r>
          </a:p>
        </p:txBody>
      </p:sp>
      <p:pic>
        <p:nvPicPr>
          <p:cNvPr id="9" name="Picture 8"/>
          <p:cNvPicPr>
            <a:picLocks noChangeAspect="1"/>
          </p:cNvPicPr>
          <p:nvPr/>
        </p:nvPicPr>
        <p:blipFill>
          <a:blip r:embed="rId3"/>
          <a:stretch>
            <a:fillRect/>
          </a:stretch>
        </p:blipFill>
        <p:spPr>
          <a:xfrm>
            <a:off x="6781800" y="2289381"/>
            <a:ext cx="2290781" cy="1659544"/>
          </a:xfrm>
          <a:prstGeom prst="rect">
            <a:avLst/>
          </a:prstGeom>
        </p:spPr>
      </p:pic>
      <p:sp>
        <p:nvSpPr>
          <p:cNvPr id="21" name="Rectangle 5"/>
          <p:cNvSpPr>
            <a:spLocks noChangeArrowheads="1"/>
          </p:cNvSpPr>
          <p:nvPr/>
        </p:nvSpPr>
        <p:spPr bwMode="auto">
          <a:xfrm>
            <a:off x="152400" y="5348287"/>
            <a:ext cx="444500" cy="44450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2" name="Rectangle 6"/>
          <p:cNvSpPr>
            <a:spLocks noChangeArrowheads="1"/>
          </p:cNvSpPr>
          <p:nvPr/>
        </p:nvSpPr>
        <p:spPr bwMode="auto">
          <a:xfrm>
            <a:off x="609600" y="5348287"/>
            <a:ext cx="444500" cy="44450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3" name="Rectangle 7"/>
          <p:cNvSpPr>
            <a:spLocks noChangeArrowheads="1"/>
          </p:cNvSpPr>
          <p:nvPr/>
        </p:nvSpPr>
        <p:spPr bwMode="auto">
          <a:xfrm>
            <a:off x="1066800" y="5348287"/>
            <a:ext cx="444500" cy="44450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4" name="Rectangle 8"/>
          <p:cNvSpPr>
            <a:spLocks noChangeArrowheads="1"/>
          </p:cNvSpPr>
          <p:nvPr/>
        </p:nvSpPr>
        <p:spPr bwMode="auto">
          <a:xfrm>
            <a:off x="1524000" y="5348287"/>
            <a:ext cx="444500" cy="44450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5" name="Rectangle 9"/>
          <p:cNvSpPr>
            <a:spLocks noChangeArrowheads="1"/>
          </p:cNvSpPr>
          <p:nvPr/>
        </p:nvSpPr>
        <p:spPr bwMode="auto">
          <a:xfrm>
            <a:off x="1981200" y="5348287"/>
            <a:ext cx="444500" cy="44450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6" name="Rectangle 10"/>
          <p:cNvSpPr>
            <a:spLocks noChangeArrowheads="1"/>
          </p:cNvSpPr>
          <p:nvPr/>
        </p:nvSpPr>
        <p:spPr bwMode="auto">
          <a:xfrm>
            <a:off x="2438400" y="5348287"/>
            <a:ext cx="444500" cy="44450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7" name="Rectangle 11"/>
          <p:cNvSpPr>
            <a:spLocks noChangeArrowheads="1"/>
          </p:cNvSpPr>
          <p:nvPr/>
        </p:nvSpPr>
        <p:spPr bwMode="auto">
          <a:xfrm>
            <a:off x="2895600" y="5348287"/>
            <a:ext cx="444500" cy="44450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8" name="Rectangle 12"/>
          <p:cNvSpPr>
            <a:spLocks noChangeArrowheads="1"/>
          </p:cNvSpPr>
          <p:nvPr/>
        </p:nvSpPr>
        <p:spPr bwMode="auto">
          <a:xfrm>
            <a:off x="3352800" y="5348287"/>
            <a:ext cx="444500" cy="44450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9" name="Rectangle 13"/>
          <p:cNvSpPr>
            <a:spLocks noChangeArrowheads="1"/>
          </p:cNvSpPr>
          <p:nvPr/>
        </p:nvSpPr>
        <p:spPr bwMode="auto">
          <a:xfrm>
            <a:off x="3733800" y="5348287"/>
            <a:ext cx="444500" cy="44450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sz="2200" dirty="0">
              <a:solidFill>
                <a:schemeClr val="bg1"/>
              </a:solidFill>
            </a:endParaRPr>
          </a:p>
        </p:txBody>
      </p:sp>
      <p:sp>
        <p:nvSpPr>
          <p:cNvPr id="30" name="Rectangle 14"/>
          <p:cNvSpPr>
            <a:spLocks noChangeArrowheads="1"/>
          </p:cNvSpPr>
          <p:nvPr/>
        </p:nvSpPr>
        <p:spPr bwMode="auto">
          <a:xfrm>
            <a:off x="4191000" y="5348287"/>
            <a:ext cx="444500" cy="44450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37" name="Rectangle 21"/>
          <p:cNvSpPr>
            <a:spLocks noChangeArrowheads="1"/>
          </p:cNvSpPr>
          <p:nvPr/>
        </p:nvSpPr>
        <p:spPr bwMode="auto">
          <a:xfrm>
            <a:off x="-152400" y="4816475"/>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vl="2" latinLnBrk="0">
              <a:spcBef>
                <a:spcPct val="50000"/>
              </a:spcBef>
            </a:pPr>
            <a:r>
              <a:rPr kumimoji="0" lang="en-US" altLang="ko-KR" sz="2800" dirty="0">
                <a:solidFill>
                  <a:srgbClr val="0033CC"/>
                </a:solidFill>
              </a:rPr>
              <a:t>Memory</a:t>
            </a:r>
          </a:p>
        </p:txBody>
      </p:sp>
      <p:sp>
        <p:nvSpPr>
          <p:cNvPr id="14" name="Rectangle 22"/>
          <p:cNvSpPr>
            <a:spLocks noChangeArrowheads="1"/>
          </p:cNvSpPr>
          <p:nvPr/>
        </p:nvSpPr>
        <p:spPr bwMode="auto">
          <a:xfrm>
            <a:off x="2051050" y="5348287"/>
            <a:ext cx="314189"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dirty="0">
                <a:solidFill>
                  <a:schemeClr val="bg2"/>
                </a:solidFill>
              </a:rPr>
              <a:t>5</a:t>
            </a:r>
          </a:p>
        </p:txBody>
      </p:sp>
      <p:sp>
        <p:nvSpPr>
          <p:cNvPr id="15" name="Rectangle 23"/>
          <p:cNvSpPr>
            <a:spLocks noChangeArrowheads="1"/>
          </p:cNvSpPr>
          <p:nvPr/>
        </p:nvSpPr>
        <p:spPr bwMode="auto">
          <a:xfrm>
            <a:off x="2447790" y="5348287"/>
            <a:ext cx="502890"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dirty="0">
                <a:solidFill>
                  <a:schemeClr val="bg2"/>
                </a:solidFill>
              </a:rPr>
              <a:t>10</a:t>
            </a:r>
          </a:p>
        </p:txBody>
      </p:sp>
      <p:sp>
        <p:nvSpPr>
          <p:cNvPr id="16" name="Rectangle 24"/>
          <p:cNvSpPr>
            <a:spLocks noChangeArrowheads="1"/>
          </p:cNvSpPr>
          <p:nvPr/>
        </p:nvSpPr>
        <p:spPr bwMode="auto">
          <a:xfrm>
            <a:off x="2965450" y="5348287"/>
            <a:ext cx="442429"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dirty="0">
                <a:solidFill>
                  <a:schemeClr val="bg2"/>
                </a:solidFill>
              </a:rPr>
              <a:t>12</a:t>
            </a:r>
          </a:p>
        </p:txBody>
      </p:sp>
      <p:sp>
        <p:nvSpPr>
          <p:cNvPr id="17" name="Rectangle 25"/>
          <p:cNvSpPr>
            <a:spLocks noChangeArrowheads="1"/>
          </p:cNvSpPr>
          <p:nvPr/>
        </p:nvSpPr>
        <p:spPr bwMode="auto">
          <a:xfrm>
            <a:off x="3340100" y="5348287"/>
            <a:ext cx="524979"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dirty="0">
                <a:solidFill>
                  <a:schemeClr val="bg2"/>
                </a:solidFill>
              </a:rPr>
              <a:t>15</a:t>
            </a:r>
          </a:p>
        </p:txBody>
      </p:sp>
      <p:grpSp>
        <p:nvGrpSpPr>
          <p:cNvPr id="18" name="Group 26"/>
          <p:cNvGrpSpPr>
            <a:grpSpLocks/>
          </p:cNvGrpSpPr>
          <p:nvPr/>
        </p:nvGrpSpPr>
        <p:grpSpPr bwMode="auto">
          <a:xfrm>
            <a:off x="1822450" y="5805486"/>
            <a:ext cx="3663950" cy="1082675"/>
            <a:chOff x="1584" y="1632"/>
            <a:chExt cx="2308" cy="682"/>
          </a:xfrm>
        </p:grpSpPr>
        <p:sp>
          <p:nvSpPr>
            <p:cNvPr id="19" name="Line 27"/>
            <p:cNvSpPr>
              <a:spLocks noChangeShapeType="1"/>
            </p:cNvSpPr>
            <p:nvPr/>
          </p:nvSpPr>
          <p:spPr bwMode="auto">
            <a:xfrm flipV="1">
              <a:off x="1824" y="1632"/>
              <a:ext cx="0" cy="432"/>
            </a:xfrm>
            <a:prstGeom prst="line">
              <a:avLst/>
            </a:prstGeom>
            <a:noFill/>
            <a:ln w="38100">
              <a:solidFill>
                <a:schemeClr val="hlink"/>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 name="Rectangle 28"/>
            <p:cNvSpPr>
              <a:spLocks noChangeArrowheads="1"/>
            </p:cNvSpPr>
            <p:nvPr/>
          </p:nvSpPr>
          <p:spPr bwMode="auto">
            <a:xfrm>
              <a:off x="1584" y="1984"/>
              <a:ext cx="230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spcBef>
                  <a:spcPct val="50000"/>
                </a:spcBef>
              </a:pPr>
              <a:r>
                <a:rPr kumimoji="0" lang="en-US" altLang="ko-KR" sz="2800" dirty="0" err="1">
                  <a:solidFill>
                    <a:srgbClr val="FF3300"/>
                  </a:solidFill>
                </a:rPr>
                <a:t>start_address</a:t>
              </a:r>
              <a:r>
                <a:rPr kumimoji="0" lang="en-US" altLang="ko-KR" sz="2800" dirty="0">
                  <a:solidFill>
                    <a:srgbClr val="FF3300"/>
                  </a:solidFill>
                </a:rPr>
                <a:t>=6487536</a:t>
              </a:r>
            </a:p>
          </p:txBody>
        </p:sp>
      </p:grpSp>
      <p:sp>
        <p:nvSpPr>
          <p:cNvPr id="39" name="Rectangle 23"/>
          <p:cNvSpPr>
            <a:spLocks noChangeArrowheads="1"/>
          </p:cNvSpPr>
          <p:nvPr/>
        </p:nvSpPr>
        <p:spPr bwMode="auto">
          <a:xfrm>
            <a:off x="3755349" y="5348287"/>
            <a:ext cx="502890"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dirty="0">
                <a:solidFill>
                  <a:schemeClr val="bg2"/>
                </a:solidFill>
              </a:rPr>
              <a:t>4</a:t>
            </a:r>
          </a:p>
        </p:txBody>
      </p:sp>
      <p:sp>
        <p:nvSpPr>
          <p:cNvPr id="10" name="Rectangle 9"/>
          <p:cNvSpPr/>
          <p:nvPr/>
        </p:nvSpPr>
        <p:spPr>
          <a:xfrm>
            <a:off x="1701791" y="4916439"/>
            <a:ext cx="4318009" cy="369332"/>
          </a:xfrm>
          <a:prstGeom prst="rect">
            <a:avLst/>
          </a:prstGeom>
        </p:spPr>
        <p:txBody>
          <a:bodyPr wrap="square">
            <a:spAutoFit/>
          </a:bodyPr>
          <a:lstStyle/>
          <a:p>
            <a:pPr eaLnBrk="1" hangingPunct="1">
              <a:lnSpc>
                <a:spcPct val="90000"/>
              </a:lnSpc>
              <a:buClr>
                <a:schemeClr val="tx2"/>
              </a:buClr>
            </a:pPr>
            <a:r>
              <a:rPr lang="en-US" altLang="ko-KR" sz="2000" dirty="0">
                <a:latin typeface="Times New Roman" panose="02020603050405020304" pitchFamily="18" charset="0"/>
                <a:cs typeface="Times New Roman" panose="02020603050405020304" pitchFamily="18" charset="0"/>
              </a:rPr>
              <a:t>Location(A[</a:t>
            </a:r>
            <a:r>
              <a:rPr lang="en-US" altLang="ko-KR" sz="2000" dirty="0" err="1">
                <a:latin typeface="Times New Roman" panose="02020603050405020304" pitchFamily="18" charset="0"/>
                <a:cs typeface="Times New Roman" panose="02020603050405020304" pitchFamily="18" charset="0"/>
              </a:rPr>
              <a:t>i</a:t>
            </a:r>
            <a:r>
              <a:rPr lang="en-US" altLang="ko-KR" sz="2000" dirty="0">
                <a:latin typeface="Times New Roman" panose="02020603050405020304" pitchFamily="18" charset="0"/>
                <a:cs typeface="Times New Roman" panose="02020603050405020304" pitchFamily="18" charset="0"/>
              </a:rPr>
              <a:t>]) = </a:t>
            </a:r>
            <a:r>
              <a:rPr lang="en-US" altLang="ko-KR" sz="2000" dirty="0" err="1">
                <a:latin typeface="Times New Roman" panose="02020603050405020304" pitchFamily="18" charset="0"/>
                <a:cs typeface="Times New Roman" panose="02020603050405020304" pitchFamily="18" charset="0"/>
              </a:rPr>
              <a:t>start_address</a:t>
            </a:r>
            <a:r>
              <a:rPr lang="en-US" altLang="ko-KR" sz="2000" dirty="0">
                <a:latin typeface="Times New Roman" panose="02020603050405020304" pitchFamily="18" charset="0"/>
                <a:cs typeface="Times New Roman" panose="02020603050405020304" pitchFamily="18" charset="0"/>
              </a:rPr>
              <a:t> + W*</a:t>
            </a:r>
            <a:r>
              <a:rPr lang="en-US" altLang="ko-KR" sz="2000" dirty="0" err="1">
                <a:latin typeface="Times New Roman" panose="02020603050405020304" pitchFamily="18" charset="0"/>
                <a:cs typeface="Times New Roman" panose="02020603050405020304" pitchFamily="18" charset="0"/>
              </a:rPr>
              <a:t>i</a:t>
            </a:r>
            <a:endParaRPr lang="en-US" altLang="ko-KR" sz="2000" dirty="0">
              <a:latin typeface="Times New Roman" panose="02020603050405020304" pitchFamily="18" charset="0"/>
              <a:cs typeface="Times New Roman" panose="02020603050405020304" pitchFamily="18" charset="0"/>
            </a:endParaRPr>
          </a:p>
        </p:txBody>
      </p:sp>
      <p:sp>
        <p:nvSpPr>
          <p:cNvPr id="31" name="Rectangle 30"/>
          <p:cNvSpPr/>
          <p:nvPr/>
        </p:nvSpPr>
        <p:spPr>
          <a:xfrm>
            <a:off x="1248874" y="4162698"/>
            <a:ext cx="4318009" cy="646331"/>
          </a:xfrm>
          <a:prstGeom prst="rect">
            <a:avLst/>
          </a:prstGeom>
        </p:spPr>
        <p:txBody>
          <a:bodyPr wrap="square">
            <a:spAutoFit/>
          </a:bodyPr>
          <a:lstStyle/>
          <a:p>
            <a:pPr eaLnBrk="1" hangingPunct="1">
              <a:lnSpc>
                <a:spcPct val="90000"/>
              </a:lnSpc>
              <a:buClr>
                <a:schemeClr val="tx2"/>
              </a:buClr>
            </a:pPr>
            <a:r>
              <a:rPr lang="en-US" altLang="ko-KR" sz="2000" dirty="0" err="1">
                <a:latin typeface="Times New Roman" panose="02020603050405020304" pitchFamily="18" charset="0"/>
                <a:cs typeface="Times New Roman" panose="02020603050405020304" pitchFamily="18" charset="0"/>
              </a:rPr>
              <a:t>ptr+i</a:t>
            </a:r>
            <a:r>
              <a:rPr lang="en-US" altLang="ko-KR" sz="2000" dirty="0">
                <a:latin typeface="Times New Roman" panose="02020603050405020304" pitchFamily="18" charset="0"/>
                <a:cs typeface="Times New Roman" panose="02020603050405020304" pitchFamily="18" charset="0"/>
              </a:rPr>
              <a:t>      : address of element A[</a:t>
            </a:r>
            <a:r>
              <a:rPr lang="en-US" altLang="ko-KR" sz="2000" dirty="0" err="1">
                <a:latin typeface="Times New Roman" panose="02020603050405020304" pitchFamily="18" charset="0"/>
                <a:cs typeface="Times New Roman" panose="02020603050405020304" pitchFamily="18" charset="0"/>
              </a:rPr>
              <a:t>i</a:t>
            </a:r>
            <a:r>
              <a:rPr lang="en-US" altLang="ko-KR" sz="2000" dirty="0">
                <a:latin typeface="Times New Roman" panose="02020603050405020304" pitchFamily="18" charset="0"/>
                <a:cs typeface="Times New Roman" panose="02020603050405020304" pitchFamily="18" charset="0"/>
              </a:rPr>
              <a:t>]</a:t>
            </a:r>
          </a:p>
          <a:p>
            <a:pPr eaLnBrk="1" hangingPunct="1">
              <a:lnSpc>
                <a:spcPct val="90000"/>
              </a:lnSpc>
              <a:buClr>
                <a:schemeClr val="tx2"/>
              </a:buClr>
            </a:pPr>
            <a:r>
              <a:rPr lang="en-US" altLang="ko-KR" sz="2000" dirty="0">
                <a:latin typeface="Times New Roman" panose="02020603050405020304" pitchFamily="18" charset="0"/>
                <a:cs typeface="Times New Roman" panose="02020603050405020304" pitchFamily="18" charset="0"/>
              </a:rPr>
              <a:t>*(</a:t>
            </a:r>
            <a:r>
              <a:rPr lang="en-US" altLang="ko-KR" sz="2000" dirty="0" err="1">
                <a:latin typeface="Times New Roman" panose="02020603050405020304" pitchFamily="18" charset="0"/>
                <a:cs typeface="Times New Roman" panose="02020603050405020304" pitchFamily="18" charset="0"/>
              </a:rPr>
              <a:t>ptr+i</a:t>
            </a:r>
            <a:r>
              <a:rPr lang="en-US" altLang="ko-KR" sz="2000" dirty="0">
                <a:latin typeface="Times New Roman" panose="02020603050405020304" pitchFamily="18" charset="0"/>
                <a:cs typeface="Times New Roman" panose="02020603050405020304" pitchFamily="18" charset="0"/>
              </a:rPr>
              <a:t>)  : content of element A[</a:t>
            </a:r>
            <a:r>
              <a:rPr lang="en-US" altLang="ko-KR" sz="2000" dirty="0" err="1">
                <a:latin typeface="Times New Roman" panose="02020603050405020304" pitchFamily="18" charset="0"/>
                <a:cs typeface="Times New Roman" panose="02020603050405020304" pitchFamily="18" charset="0"/>
              </a:rPr>
              <a:t>i</a:t>
            </a:r>
            <a:r>
              <a:rPr lang="en-US" altLang="ko-KR"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91422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p:cNvSpPr>
            <a:spLocks noGrp="1" noChangeArrowheads="1"/>
          </p:cNvSpPr>
          <p:nvPr>
            <p:ph type="title"/>
          </p:nvPr>
        </p:nvSpPr>
        <p:spPr>
          <a:xfrm>
            <a:off x="0" y="0"/>
            <a:ext cx="9144000" cy="838200"/>
          </a:xfrm>
        </p:spPr>
        <p:txBody>
          <a:bodyPr/>
          <a:lstStyle/>
          <a:p>
            <a:r>
              <a:rPr lang="en-US" altLang="zh-TW" dirty="0">
                <a:ea typeface="新細明體" pitchFamily="18" charset="-120"/>
              </a:rPr>
              <a:t>Arrays in C</a:t>
            </a:r>
          </a:p>
        </p:txBody>
      </p:sp>
      <p:sp>
        <p:nvSpPr>
          <p:cNvPr id="53251" name="Text Box 1027"/>
          <p:cNvSpPr txBox="1">
            <a:spLocks noChangeArrowheads="1"/>
          </p:cNvSpPr>
          <p:nvPr/>
        </p:nvSpPr>
        <p:spPr bwMode="auto">
          <a:xfrm>
            <a:off x="0" y="838200"/>
            <a:ext cx="9144000" cy="59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TW" sz="2000" dirty="0" err="1">
                <a:solidFill>
                  <a:srgbClr val="FF0000"/>
                </a:solidFill>
                <a:latin typeface="Courier New" panose="02070309020205020404" pitchFamily="49" charset="0"/>
                <a:ea typeface="新細明體" pitchFamily="18" charset="-120"/>
                <a:cs typeface="Courier New" panose="02070309020205020404" pitchFamily="49" charset="0"/>
              </a:rPr>
              <a:t>int</a:t>
            </a:r>
            <a:r>
              <a:rPr kumimoji="1" lang="en-US" altLang="zh-TW" sz="2000" dirty="0">
                <a:solidFill>
                  <a:srgbClr val="FF0000"/>
                </a:solidFill>
                <a:latin typeface="Courier New" panose="02070309020205020404" pitchFamily="49" charset="0"/>
                <a:ea typeface="新細明體" pitchFamily="18" charset="-120"/>
                <a:cs typeface="Courier New" panose="02070309020205020404" pitchFamily="49" charset="0"/>
              </a:rPr>
              <a:t> list[5], *</a:t>
            </a:r>
            <a:r>
              <a:rPr kumimoji="1" lang="en-US" altLang="zh-TW" sz="2000" dirty="0" err="1">
                <a:solidFill>
                  <a:srgbClr val="FF0000"/>
                </a:solidFill>
                <a:latin typeface="Courier New" panose="02070309020205020404" pitchFamily="49" charset="0"/>
                <a:ea typeface="新細明體" pitchFamily="18" charset="-120"/>
                <a:cs typeface="Courier New" panose="02070309020205020404" pitchFamily="49" charset="0"/>
              </a:rPr>
              <a:t>plist</a:t>
            </a:r>
            <a:r>
              <a:rPr kumimoji="1" lang="en-US" altLang="zh-TW" sz="2000" dirty="0">
                <a:solidFill>
                  <a:srgbClr val="FF0000"/>
                </a:solidFill>
                <a:latin typeface="Courier New" panose="02070309020205020404" pitchFamily="49" charset="0"/>
                <a:ea typeface="新細明體" pitchFamily="18" charset="-120"/>
                <a:cs typeface="Courier New" panose="02070309020205020404" pitchFamily="49" charset="0"/>
              </a:rPr>
              <a:t>[5];</a:t>
            </a:r>
          </a:p>
          <a:p>
            <a:r>
              <a:rPr kumimoji="1" lang="en-US" altLang="zh-TW" sz="2000" dirty="0">
                <a:latin typeface="Times" panose="02020603050405020304" pitchFamily="18" charset="0"/>
                <a:ea typeface="新細明體" pitchFamily="18" charset="-120"/>
                <a:cs typeface="Times" panose="02020603050405020304" pitchFamily="18" charset="0"/>
              </a:rPr>
              <a:t>list[5]: 	five integers</a:t>
            </a:r>
          </a:p>
          <a:p>
            <a:r>
              <a:rPr kumimoji="1" lang="en-US" altLang="zh-TW" sz="2000" dirty="0">
                <a:latin typeface="Times" panose="02020603050405020304" pitchFamily="18" charset="0"/>
                <a:ea typeface="新細明體" pitchFamily="18" charset="-120"/>
                <a:cs typeface="Times" panose="02020603050405020304" pitchFamily="18" charset="0"/>
              </a:rPr>
              <a:t>           	list[0], list[1], list[2], list[3], list[4]</a:t>
            </a:r>
          </a:p>
          <a:p>
            <a:r>
              <a:rPr kumimoji="1" lang="en-US" altLang="zh-TW" sz="2000" dirty="0">
                <a:latin typeface="Times" panose="02020603050405020304" pitchFamily="18" charset="0"/>
                <a:ea typeface="新細明體" pitchFamily="18" charset="-120"/>
                <a:cs typeface="Times" panose="02020603050405020304" pitchFamily="18" charset="0"/>
              </a:rPr>
              <a:t>*</a:t>
            </a:r>
            <a:r>
              <a:rPr kumimoji="1" lang="en-US" altLang="zh-TW" sz="2000" dirty="0" err="1">
                <a:latin typeface="Times" panose="02020603050405020304" pitchFamily="18" charset="0"/>
                <a:ea typeface="新細明體" pitchFamily="18" charset="-120"/>
                <a:cs typeface="Times" panose="02020603050405020304" pitchFamily="18" charset="0"/>
              </a:rPr>
              <a:t>plist</a:t>
            </a:r>
            <a:r>
              <a:rPr kumimoji="1" lang="en-US" altLang="zh-TW" sz="2000" dirty="0">
                <a:latin typeface="Times" panose="02020603050405020304" pitchFamily="18" charset="0"/>
                <a:ea typeface="新細明體" pitchFamily="18" charset="-120"/>
                <a:cs typeface="Times" panose="02020603050405020304" pitchFamily="18" charset="0"/>
              </a:rPr>
              <a:t>[5]: five pointers to integers</a:t>
            </a:r>
          </a:p>
          <a:p>
            <a:r>
              <a:rPr kumimoji="1" lang="en-US" altLang="zh-TW" sz="2000" dirty="0">
                <a:latin typeface="Times" panose="02020603050405020304" pitchFamily="18" charset="0"/>
                <a:ea typeface="新細明體" pitchFamily="18" charset="-120"/>
                <a:cs typeface="Times" panose="02020603050405020304" pitchFamily="18" charset="0"/>
              </a:rPr>
              <a:t>	</a:t>
            </a:r>
            <a:r>
              <a:rPr kumimoji="1" lang="en-US" altLang="zh-TW" sz="2000" dirty="0" err="1">
                <a:latin typeface="Times" panose="02020603050405020304" pitchFamily="18" charset="0"/>
                <a:ea typeface="新細明體" pitchFamily="18" charset="-120"/>
                <a:cs typeface="Times" panose="02020603050405020304" pitchFamily="18" charset="0"/>
              </a:rPr>
              <a:t>plist</a:t>
            </a:r>
            <a:r>
              <a:rPr kumimoji="1" lang="en-US" altLang="zh-TW" sz="2000" dirty="0">
                <a:latin typeface="Times" panose="02020603050405020304" pitchFamily="18" charset="0"/>
                <a:ea typeface="新細明體" pitchFamily="18" charset="-120"/>
                <a:cs typeface="Times" panose="02020603050405020304" pitchFamily="18" charset="0"/>
              </a:rPr>
              <a:t>[0], </a:t>
            </a:r>
            <a:r>
              <a:rPr kumimoji="1" lang="en-US" altLang="zh-TW" sz="2000" dirty="0" err="1">
                <a:latin typeface="Times" panose="02020603050405020304" pitchFamily="18" charset="0"/>
                <a:ea typeface="新細明體" pitchFamily="18" charset="-120"/>
                <a:cs typeface="Times" panose="02020603050405020304" pitchFamily="18" charset="0"/>
              </a:rPr>
              <a:t>plist</a:t>
            </a:r>
            <a:r>
              <a:rPr kumimoji="1" lang="en-US" altLang="zh-TW" sz="2000" dirty="0">
                <a:latin typeface="Times" panose="02020603050405020304" pitchFamily="18" charset="0"/>
                <a:ea typeface="新細明體" pitchFamily="18" charset="-120"/>
                <a:cs typeface="Times" panose="02020603050405020304" pitchFamily="18" charset="0"/>
              </a:rPr>
              <a:t>[1], </a:t>
            </a:r>
            <a:r>
              <a:rPr kumimoji="1" lang="en-US" altLang="zh-TW" sz="2000" dirty="0" err="1">
                <a:latin typeface="Times" panose="02020603050405020304" pitchFamily="18" charset="0"/>
                <a:ea typeface="新細明體" pitchFamily="18" charset="-120"/>
                <a:cs typeface="Times" panose="02020603050405020304" pitchFamily="18" charset="0"/>
              </a:rPr>
              <a:t>plist</a:t>
            </a:r>
            <a:r>
              <a:rPr kumimoji="1" lang="en-US" altLang="zh-TW" sz="2000" dirty="0">
                <a:latin typeface="Times" panose="02020603050405020304" pitchFamily="18" charset="0"/>
                <a:ea typeface="新細明體" pitchFamily="18" charset="-120"/>
                <a:cs typeface="Times" panose="02020603050405020304" pitchFamily="18" charset="0"/>
              </a:rPr>
              <a:t>[2], </a:t>
            </a:r>
            <a:r>
              <a:rPr kumimoji="1" lang="en-US" altLang="zh-TW" sz="2000" dirty="0" err="1">
                <a:latin typeface="Times" panose="02020603050405020304" pitchFamily="18" charset="0"/>
                <a:ea typeface="新細明體" pitchFamily="18" charset="-120"/>
                <a:cs typeface="Times" panose="02020603050405020304" pitchFamily="18" charset="0"/>
              </a:rPr>
              <a:t>plist</a:t>
            </a:r>
            <a:r>
              <a:rPr kumimoji="1" lang="en-US" altLang="zh-TW" sz="2000" dirty="0">
                <a:latin typeface="Times" panose="02020603050405020304" pitchFamily="18" charset="0"/>
                <a:ea typeface="新細明體" pitchFamily="18" charset="-120"/>
                <a:cs typeface="Times" panose="02020603050405020304" pitchFamily="18" charset="0"/>
              </a:rPr>
              <a:t>[3], </a:t>
            </a:r>
            <a:r>
              <a:rPr kumimoji="1" lang="en-US" altLang="zh-TW" sz="2000" dirty="0" err="1">
                <a:latin typeface="Times" panose="02020603050405020304" pitchFamily="18" charset="0"/>
                <a:ea typeface="新細明體" pitchFamily="18" charset="-120"/>
                <a:cs typeface="Times" panose="02020603050405020304" pitchFamily="18" charset="0"/>
              </a:rPr>
              <a:t>plist</a:t>
            </a:r>
            <a:r>
              <a:rPr kumimoji="1" lang="en-US" altLang="zh-TW" sz="2000" dirty="0">
                <a:latin typeface="Times" panose="02020603050405020304" pitchFamily="18" charset="0"/>
                <a:ea typeface="新細明體" pitchFamily="18" charset="-120"/>
                <a:cs typeface="Times" panose="02020603050405020304" pitchFamily="18" charset="0"/>
              </a:rPr>
              <a:t>[4]</a:t>
            </a:r>
          </a:p>
          <a:p>
            <a:r>
              <a:rPr kumimoji="1" lang="en-US" altLang="zh-TW" sz="2000" b="1" dirty="0">
                <a:latin typeface="Times" panose="02020603050405020304" pitchFamily="18" charset="0"/>
                <a:ea typeface="新細明體" pitchFamily="18" charset="-120"/>
                <a:cs typeface="Times" panose="02020603050405020304" pitchFamily="18" charset="0"/>
              </a:rPr>
              <a:t>Implementation of 1-D array</a:t>
            </a:r>
            <a:endParaRPr kumimoji="1" lang="en-US" altLang="zh-TW" sz="2000" dirty="0">
              <a:latin typeface="Times" panose="02020603050405020304" pitchFamily="18" charset="0"/>
              <a:ea typeface="新細明體" pitchFamily="18" charset="-120"/>
              <a:cs typeface="Times" panose="02020603050405020304" pitchFamily="18" charset="0"/>
            </a:endParaRPr>
          </a:p>
          <a:p>
            <a:r>
              <a:rPr kumimoji="1" lang="en-US" altLang="zh-TW" sz="2000" dirty="0">
                <a:latin typeface="Times" panose="02020603050405020304" pitchFamily="18" charset="0"/>
                <a:ea typeface="新細明體" pitchFamily="18" charset="-120"/>
                <a:cs typeface="Times" panose="02020603050405020304" pitchFamily="18" charset="0"/>
              </a:rPr>
              <a:t>	list[0]		start address = </a:t>
            </a:r>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a:t>
            </a:r>
          </a:p>
          <a:p>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	list[1]	 	 + </a:t>
            </a:r>
            <a:r>
              <a:rPr kumimoji="1" lang="en-US" altLang="zh-TW" sz="2000" dirty="0" err="1">
                <a:latin typeface="Times" panose="02020603050405020304" pitchFamily="18" charset="0"/>
                <a:ea typeface="新細明體" pitchFamily="18" charset="-120"/>
                <a:cs typeface="Times" panose="02020603050405020304" pitchFamily="18" charset="0"/>
                <a:sym typeface="Symbol" panose="05050102010706020507" pitchFamily="18" charset="2"/>
              </a:rPr>
              <a:t>sizeof</a:t>
            </a:r>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a:t>
            </a:r>
            <a:r>
              <a:rPr kumimoji="1" lang="en-US" altLang="zh-TW" sz="2000" dirty="0" err="1">
                <a:latin typeface="Times" panose="02020603050405020304" pitchFamily="18" charset="0"/>
                <a:ea typeface="新細明體" pitchFamily="18" charset="-120"/>
                <a:cs typeface="Times" panose="02020603050405020304" pitchFamily="18" charset="0"/>
                <a:sym typeface="Symbol" panose="05050102010706020507" pitchFamily="18" charset="2"/>
              </a:rPr>
              <a:t>int</a:t>
            </a:r>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a:t>
            </a:r>
          </a:p>
          <a:p>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	list[2]	 	 + 2*</a:t>
            </a:r>
            <a:r>
              <a:rPr kumimoji="1" lang="en-US" altLang="zh-TW" sz="2000" dirty="0" err="1">
                <a:latin typeface="Times" panose="02020603050405020304" pitchFamily="18" charset="0"/>
                <a:ea typeface="新細明體" pitchFamily="18" charset="-120"/>
                <a:cs typeface="Times" panose="02020603050405020304" pitchFamily="18" charset="0"/>
                <a:sym typeface="Symbol" panose="05050102010706020507" pitchFamily="18" charset="2"/>
              </a:rPr>
              <a:t>sizeof</a:t>
            </a:r>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a:t>
            </a:r>
            <a:r>
              <a:rPr kumimoji="1" lang="en-US" altLang="zh-TW" sz="2000" dirty="0" err="1">
                <a:latin typeface="Times" panose="02020603050405020304" pitchFamily="18" charset="0"/>
                <a:ea typeface="新細明體" pitchFamily="18" charset="-120"/>
                <a:cs typeface="Times" panose="02020603050405020304" pitchFamily="18" charset="0"/>
                <a:sym typeface="Symbol" panose="05050102010706020507" pitchFamily="18" charset="2"/>
              </a:rPr>
              <a:t>int</a:t>
            </a:r>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a:t>
            </a:r>
          </a:p>
          <a:p>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	list[3]	 	 + 3*</a:t>
            </a:r>
            <a:r>
              <a:rPr kumimoji="1" lang="en-US" altLang="zh-TW" sz="2000" dirty="0" err="1">
                <a:latin typeface="Times" panose="02020603050405020304" pitchFamily="18" charset="0"/>
                <a:ea typeface="新細明體" pitchFamily="18" charset="-120"/>
                <a:cs typeface="Times" panose="02020603050405020304" pitchFamily="18" charset="0"/>
                <a:sym typeface="Symbol" panose="05050102010706020507" pitchFamily="18" charset="2"/>
              </a:rPr>
              <a:t>sizeof</a:t>
            </a:r>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a:t>
            </a:r>
            <a:r>
              <a:rPr kumimoji="1" lang="en-US" altLang="zh-TW" sz="2000" dirty="0" err="1">
                <a:latin typeface="Times" panose="02020603050405020304" pitchFamily="18" charset="0"/>
                <a:ea typeface="新細明體" pitchFamily="18" charset="-120"/>
                <a:cs typeface="Times" panose="02020603050405020304" pitchFamily="18" charset="0"/>
                <a:sym typeface="Symbol" panose="05050102010706020507" pitchFamily="18" charset="2"/>
              </a:rPr>
              <a:t>int</a:t>
            </a:r>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a:t>
            </a:r>
          </a:p>
          <a:p>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	list[4]	 	 + 4*</a:t>
            </a:r>
            <a:r>
              <a:rPr kumimoji="1" lang="en-US" altLang="zh-TW" sz="2000" dirty="0" err="1">
                <a:latin typeface="Times" panose="02020603050405020304" pitchFamily="18" charset="0"/>
                <a:ea typeface="新細明體" pitchFamily="18" charset="-120"/>
                <a:cs typeface="Times" panose="02020603050405020304" pitchFamily="18" charset="0"/>
                <a:sym typeface="Symbol" panose="05050102010706020507" pitchFamily="18" charset="2"/>
              </a:rPr>
              <a:t>sizeof</a:t>
            </a:r>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(int)</a:t>
            </a:r>
          </a:p>
          <a:p>
            <a:endParaRPr kumimoji="1" lang="en-US" altLang="zh-TW" sz="2000" dirty="0">
              <a:ea typeface="新細明體" pitchFamily="18" charset="-120"/>
            </a:endParaRPr>
          </a:p>
          <a:p>
            <a:pPr marL="342900" indent="-342900">
              <a:buFont typeface="Arial" panose="020B0604020202020204" pitchFamily="34" charset="0"/>
              <a:buChar char="•"/>
            </a:pPr>
            <a:r>
              <a:rPr kumimoji="1" lang="en-US" altLang="zh-TW" sz="2000" dirty="0">
                <a:latin typeface="Times" panose="02020603050405020304" pitchFamily="18" charset="0"/>
                <a:ea typeface="新細明體" pitchFamily="18" charset="-120"/>
                <a:cs typeface="Times" panose="02020603050405020304" pitchFamily="18" charset="0"/>
              </a:rPr>
              <a:t>Compare </a:t>
            </a:r>
            <a:r>
              <a:rPr kumimoji="1" lang="en-US" altLang="zh-TW" sz="2000" dirty="0" err="1">
                <a:solidFill>
                  <a:srgbClr val="FF3300"/>
                </a:solidFill>
                <a:latin typeface="Courier New" panose="02070309020205020404" pitchFamily="49" charset="0"/>
                <a:cs typeface="Courier New" panose="02070309020205020404" pitchFamily="49" charset="0"/>
              </a:rPr>
              <a:t>int</a:t>
            </a:r>
            <a:r>
              <a:rPr kumimoji="1" lang="en-US" altLang="zh-TW" sz="2000" dirty="0">
                <a:solidFill>
                  <a:srgbClr val="FF3300"/>
                </a:solidFill>
                <a:latin typeface="Courier New" panose="02070309020205020404" pitchFamily="49" charset="0"/>
                <a:cs typeface="Courier New" panose="02070309020205020404" pitchFamily="49" charset="0"/>
              </a:rPr>
              <a:t> *list1</a:t>
            </a:r>
            <a:r>
              <a:rPr kumimoji="1" lang="en-US" altLang="zh-TW" sz="2000" dirty="0">
                <a:latin typeface="Times" panose="02020603050405020304" pitchFamily="18" charset="0"/>
                <a:ea typeface="新細明體" pitchFamily="18" charset="-120"/>
                <a:cs typeface="Times" panose="02020603050405020304" pitchFamily="18" charset="0"/>
              </a:rPr>
              <a:t> and </a:t>
            </a:r>
            <a:r>
              <a:rPr kumimoji="1" lang="en-US" altLang="zh-TW" sz="2000" dirty="0" err="1">
                <a:solidFill>
                  <a:srgbClr val="FF3300"/>
                </a:solidFill>
                <a:latin typeface="Courier New" panose="02070309020205020404" pitchFamily="49" charset="0"/>
                <a:ea typeface="新細明體" pitchFamily="18" charset="-120"/>
                <a:cs typeface="Courier New" panose="02070309020205020404" pitchFamily="49" charset="0"/>
              </a:rPr>
              <a:t>int</a:t>
            </a:r>
            <a:r>
              <a:rPr kumimoji="1" lang="en-US" altLang="zh-TW" sz="2000" dirty="0">
                <a:solidFill>
                  <a:srgbClr val="FF3300"/>
                </a:solidFill>
                <a:latin typeface="Courier New" panose="02070309020205020404" pitchFamily="49" charset="0"/>
                <a:ea typeface="新細明體" pitchFamily="18" charset="-120"/>
                <a:cs typeface="Courier New" panose="02070309020205020404" pitchFamily="49" charset="0"/>
              </a:rPr>
              <a:t> list2[5]</a:t>
            </a:r>
            <a:r>
              <a:rPr kumimoji="1" lang="en-US" altLang="zh-TW" sz="2000" dirty="0">
                <a:latin typeface="Times" panose="02020603050405020304" pitchFamily="18" charset="0"/>
                <a:ea typeface="新細明體" pitchFamily="18" charset="-120"/>
                <a:cs typeface="Times" panose="02020603050405020304" pitchFamily="18" charset="0"/>
              </a:rPr>
              <a:t>:</a:t>
            </a:r>
          </a:p>
          <a:p>
            <a:r>
              <a:rPr kumimoji="1" lang="en-US" altLang="zh-TW" sz="2000" dirty="0">
                <a:latin typeface="Times" panose="02020603050405020304" pitchFamily="18" charset="0"/>
                <a:ea typeface="新細明體" pitchFamily="18" charset="-120"/>
                <a:cs typeface="Times" panose="02020603050405020304" pitchFamily="18" charset="0"/>
              </a:rPr>
              <a:t>	Same:	              list1 and list2 are </a:t>
            </a:r>
            <a:r>
              <a:rPr kumimoji="1" lang="en-US" altLang="zh-TW" sz="2000" dirty="0">
                <a:solidFill>
                  <a:srgbClr val="009900"/>
                </a:solidFill>
                <a:latin typeface="Times" panose="02020603050405020304" pitchFamily="18" charset="0"/>
                <a:ea typeface="新細明體" pitchFamily="18" charset="-120"/>
                <a:cs typeface="Times" panose="02020603050405020304" pitchFamily="18" charset="0"/>
              </a:rPr>
              <a:t>pointers.</a:t>
            </a:r>
          </a:p>
          <a:p>
            <a:r>
              <a:rPr kumimoji="1" lang="en-US" altLang="zh-TW" sz="2000" dirty="0">
                <a:latin typeface="Times" panose="02020603050405020304" pitchFamily="18" charset="0"/>
                <a:ea typeface="新細明體" pitchFamily="18" charset="-120"/>
                <a:cs typeface="Times" panose="02020603050405020304" pitchFamily="18" charset="0"/>
              </a:rPr>
              <a:t>	Difference:	list2 reserves </a:t>
            </a:r>
            <a:r>
              <a:rPr kumimoji="1" lang="en-US" altLang="zh-TW" sz="2000" dirty="0">
                <a:solidFill>
                  <a:srgbClr val="009900"/>
                </a:solidFill>
                <a:latin typeface="Times" panose="02020603050405020304" pitchFamily="18" charset="0"/>
                <a:ea typeface="新細明體" pitchFamily="18" charset="-120"/>
                <a:cs typeface="Times" panose="02020603050405020304" pitchFamily="18" charset="0"/>
              </a:rPr>
              <a:t>five locations</a:t>
            </a:r>
            <a:r>
              <a:rPr kumimoji="1" lang="en-US" altLang="zh-TW" sz="2000" dirty="0">
                <a:latin typeface="Times" panose="02020603050405020304" pitchFamily="18" charset="0"/>
                <a:ea typeface="新細明體" pitchFamily="18" charset="-120"/>
                <a:cs typeface="Times" panose="02020603050405020304" pitchFamily="18" charset="0"/>
              </a:rPr>
              <a:t>.</a:t>
            </a:r>
          </a:p>
          <a:p>
            <a:r>
              <a:rPr kumimoji="1" lang="en-US" altLang="zh-TW" sz="2000" dirty="0">
                <a:latin typeface="Times" panose="02020603050405020304" pitchFamily="18" charset="0"/>
                <a:ea typeface="新細明體" pitchFamily="18" charset="-120"/>
                <a:cs typeface="Times" panose="02020603050405020304" pitchFamily="18" charset="0"/>
              </a:rPr>
              <a:t>              Notations:</a:t>
            </a:r>
          </a:p>
          <a:p>
            <a:r>
              <a:rPr kumimoji="1" lang="en-US" altLang="zh-TW" sz="2000" dirty="0">
                <a:latin typeface="Times" panose="02020603050405020304" pitchFamily="18" charset="0"/>
                <a:ea typeface="新細明體" pitchFamily="18" charset="-120"/>
                <a:cs typeface="Times" panose="02020603050405020304" pitchFamily="18" charset="0"/>
              </a:rPr>
              <a:t>	   list2           : a pointer to list2[0]</a:t>
            </a:r>
          </a:p>
          <a:p>
            <a:r>
              <a:rPr kumimoji="1" lang="en-US" altLang="zh-TW" sz="2000" dirty="0">
                <a:latin typeface="Times" panose="02020603050405020304" pitchFamily="18" charset="0"/>
                <a:ea typeface="新細明體" pitchFamily="18" charset="-120"/>
                <a:cs typeface="Times" panose="02020603050405020304" pitchFamily="18" charset="0"/>
              </a:rPr>
              <a:t>	   (list2 + </a:t>
            </a:r>
            <a:r>
              <a:rPr kumimoji="1" lang="en-US" altLang="zh-TW" sz="2000" dirty="0" err="1">
                <a:latin typeface="Times" panose="02020603050405020304" pitchFamily="18" charset="0"/>
                <a:ea typeface="新細明體" pitchFamily="18" charset="-120"/>
                <a:cs typeface="Times" panose="02020603050405020304" pitchFamily="18" charset="0"/>
              </a:rPr>
              <a:t>i</a:t>
            </a:r>
            <a:r>
              <a:rPr kumimoji="1" lang="en-US" altLang="zh-TW" sz="2000" dirty="0">
                <a:latin typeface="Times" panose="02020603050405020304" pitchFamily="18" charset="0"/>
                <a:ea typeface="新細明體" pitchFamily="18" charset="-120"/>
                <a:cs typeface="Times" panose="02020603050405020304" pitchFamily="18" charset="0"/>
              </a:rPr>
              <a:t>)   : a pointer to list2[</a:t>
            </a:r>
            <a:r>
              <a:rPr kumimoji="1" lang="en-US" altLang="zh-TW" sz="2000" dirty="0" err="1">
                <a:latin typeface="Times" panose="02020603050405020304" pitchFamily="18" charset="0"/>
                <a:ea typeface="新細明體" pitchFamily="18" charset="-120"/>
                <a:cs typeface="Times" panose="02020603050405020304" pitchFamily="18" charset="0"/>
              </a:rPr>
              <a:t>i</a:t>
            </a:r>
            <a:r>
              <a:rPr kumimoji="1" lang="en-US" altLang="zh-TW" sz="2000" dirty="0">
                <a:latin typeface="Times" panose="02020603050405020304" pitchFamily="18" charset="0"/>
                <a:ea typeface="新細明體" pitchFamily="18" charset="-120"/>
                <a:cs typeface="Times" panose="02020603050405020304" pitchFamily="18" charset="0"/>
              </a:rPr>
              <a:t>] </a:t>
            </a:r>
            <a:r>
              <a:rPr kumimoji="1" lang="en-US" altLang="zh-TW" sz="2000" dirty="0">
                <a:solidFill>
                  <a:srgbClr val="009900"/>
                </a:solidFill>
                <a:latin typeface="Times" panose="02020603050405020304" pitchFamily="18" charset="0"/>
                <a:ea typeface="新細明體" pitchFamily="18" charset="-120"/>
                <a:cs typeface="Times" panose="02020603050405020304" pitchFamily="18" charset="0"/>
              </a:rPr>
              <a:t>(&amp;list2[</a:t>
            </a:r>
            <a:r>
              <a:rPr kumimoji="1" lang="en-US" altLang="zh-TW" sz="2000" dirty="0" err="1">
                <a:solidFill>
                  <a:srgbClr val="009900"/>
                </a:solidFill>
                <a:latin typeface="Times" panose="02020603050405020304" pitchFamily="18" charset="0"/>
                <a:ea typeface="新細明體" pitchFamily="18" charset="-120"/>
                <a:cs typeface="Times" panose="02020603050405020304" pitchFamily="18" charset="0"/>
              </a:rPr>
              <a:t>i</a:t>
            </a:r>
            <a:r>
              <a:rPr kumimoji="1" lang="en-US" altLang="zh-TW" sz="2000" dirty="0">
                <a:solidFill>
                  <a:srgbClr val="009900"/>
                </a:solidFill>
                <a:latin typeface="Times" panose="02020603050405020304" pitchFamily="18" charset="0"/>
                <a:ea typeface="新細明體" pitchFamily="18" charset="-120"/>
                <a:cs typeface="Times" panose="02020603050405020304" pitchFamily="18" charset="0"/>
              </a:rPr>
              <a:t>])</a:t>
            </a:r>
          </a:p>
          <a:p>
            <a:r>
              <a:rPr kumimoji="1" lang="en-US" altLang="zh-TW" sz="2000" dirty="0">
                <a:solidFill>
                  <a:schemeClr val="accent2"/>
                </a:solidFill>
                <a:latin typeface="Times" panose="02020603050405020304" pitchFamily="18" charset="0"/>
                <a:ea typeface="新細明體" pitchFamily="18" charset="-120"/>
                <a:cs typeface="Times" panose="02020603050405020304" pitchFamily="18" charset="0"/>
              </a:rPr>
              <a:t>	   </a:t>
            </a:r>
            <a:r>
              <a:rPr kumimoji="1" lang="en-US" altLang="zh-TW" sz="2000" dirty="0">
                <a:latin typeface="Times" panose="02020603050405020304" pitchFamily="18" charset="0"/>
                <a:ea typeface="新細明體" pitchFamily="18" charset="-120"/>
                <a:cs typeface="Times" panose="02020603050405020304" pitchFamily="18" charset="0"/>
              </a:rPr>
              <a:t>*(list2 + </a:t>
            </a:r>
            <a:r>
              <a:rPr kumimoji="1" lang="en-US" altLang="zh-TW" sz="2000" dirty="0" err="1">
                <a:latin typeface="Times" panose="02020603050405020304" pitchFamily="18" charset="0"/>
                <a:ea typeface="新細明體" pitchFamily="18" charset="-120"/>
                <a:cs typeface="Times" panose="02020603050405020304" pitchFamily="18" charset="0"/>
              </a:rPr>
              <a:t>i</a:t>
            </a:r>
            <a:r>
              <a:rPr kumimoji="1" lang="en-US" altLang="zh-TW" sz="2000" dirty="0">
                <a:latin typeface="Times" panose="02020603050405020304" pitchFamily="18" charset="0"/>
                <a:ea typeface="新細明體" pitchFamily="18" charset="-120"/>
                <a:cs typeface="Times" panose="02020603050405020304" pitchFamily="18" charset="0"/>
              </a:rPr>
              <a:t>) : content of  </a:t>
            </a:r>
            <a:r>
              <a:rPr kumimoji="1" lang="en-US" altLang="zh-TW" sz="2000" dirty="0">
                <a:solidFill>
                  <a:srgbClr val="009900"/>
                </a:solidFill>
                <a:latin typeface="Times" panose="02020603050405020304" pitchFamily="18" charset="0"/>
                <a:ea typeface="新細明體" pitchFamily="18" charset="-120"/>
                <a:cs typeface="Times" panose="02020603050405020304" pitchFamily="18" charset="0"/>
              </a:rPr>
              <a:t>list2[</a:t>
            </a:r>
            <a:r>
              <a:rPr kumimoji="1" lang="en-US" altLang="zh-TW" sz="2000" dirty="0" err="1">
                <a:solidFill>
                  <a:srgbClr val="009900"/>
                </a:solidFill>
                <a:latin typeface="Times" panose="02020603050405020304" pitchFamily="18" charset="0"/>
                <a:ea typeface="新細明體" pitchFamily="18" charset="-120"/>
                <a:cs typeface="Times" panose="02020603050405020304" pitchFamily="18" charset="0"/>
              </a:rPr>
              <a:t>i</a:t>
            </a:r>
            <a:r>
              <a:rPr kumimoji="1" lang="en-US" altLang="zh-TW" sz="2000" dirty="0">
                <a:solidFill>
                  <a:srgbClr val="009900"/>
                </a:solidFill>
                <a:latin typeface="Times" panose="02020603050405020304" pitchFamily="18" charset="0"/>
                <a:ea typeface="新細明體" pitchFamily="18" charset="-120"/>
                <a:cs typeface="Times" panose="02020603050405020304" pitchFamily="18" charset="0"/>
              </a:rPr>
              <a:t>]</a:t>
            </a:r>
            <a:endPar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endParaRPr>
          </a:p>
        </p:txBody>
      </p:sp>
    </p:spTree>
    <p:extLst>
      <p:ext uri="{BB962C8B-B14F-4D97-AF65-F5344CB8AC3E}">
        <p14:creationId xmlns:p14="http://schemas.microsoft.com/office/powerpoint/2010/main" val="761514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144000" cy="5410200"/>
          </a:xfrm>
        </p:spPr>
        <p:txBody>
          <a:bodyPr/>
          <a:lstStyle/>
          <a:p>
            <a:pPr>
              <a:spcBef>
                <a:spcPts val="1200"/>
              </a:spcBef>
            </a:pPr>
            <a:r>
              <a:rPr lang="en-US" sz="1900" dirty="0">
                <a:latin typeface="Times New Roman" panose="02020603050405020304" pitchFamily="18" charset="0"/>
                <a:cs typeface="Times New Roman" panose="02020603050405020304" pitchFamily="18" charset="0"/>
              </a:rPr>
              <a:t>How to declare:</a:t>
            </a:r>
          </a:p>
          <a:p>
            <a:pPr marL="0" lvl="1" indent="0">
              <a:spcBef>
                <a:spcPts val="1200"/>
              </a:spcBef>
              <a:buNone/>
            </a:pPr>
            <a:r>
              <a:rPr lang="en-US" sz="1900" dirty="0">
                <a:latin typeface="Times New Roman" panose="02020603050405020304" pitchFamily="18" charset="0"/>
                <a:cs typeface="Times New Roman" panose="02020603050405020304" pitchFamily="18" charset="0"/>
              </a:rPr>
              <a:t>           </a:t>
            </a:r>
            <a:r>
              <a:rPr lang="en-US" sz="1900" dirty="0">
                <a:solidFill>
                  <a:srgbClr val="FF0000"/>
                </a:solidFill>
                <a:latin typeface="Courier New" panose="02070309020205020404" pitchFamily="49" charset="0"/>
                <a:cs typeface="Courier New" panose="02070309020205020404" pitchFamily="49" charset="0"/>
              </a:rPr>
              <a:t>&lt;element-type&gt; &lt;</a:t>
            </a:r>
            <a:r>
              <a:rPr lang="en-US" sz="1900" dirty="0" err="1">
                <a:solidFill>
                  <a:srgbClr val="FF0000"/>
                </a:solidFill>
                <a:latin typeface="Courier New" panose="02070309020205020404" pitchFamily="49" charset="0"/>
                <a:cs typeface="Courier New" panose="02070309020205020404" pitchFamily="49" charset="0"/>
              </a:rPr>
              <a:t>arrayName</a:t>
            </a:r>
            <a:r>
              <a:rPr lang="en-US" sz="1900" dirty="0">
                <a:solidFill>
                  <a:srgbClr val="FF0000"/>
                </a:solidFill>
                <a:latin typeface="Courier New" panose="02070309020205020404" pitchFamily="49" charset="0"/>
                <a:cs typeface="Courier New" panose="02070309020205020404" pitchFamily="49" charset="0"/>
              </a:rPr>
              <a:t>&gt; [size1][size2];</a:t>
            </a:r>
          </a:p>
          <a:p>
            <a:pPr marL="0" indent="0">
              <a:spcBef>
                <a:spcPts val="1200"/>
              </a:spcBef>
              <a:buNone/>
            </a:pPr>
            <a:r>
              <a:rPr lang="en-US" sz="1900" dirty="0">
                <a:latin typeface="Times New Roman" panose="02020603050405020304" pitchFamily="18" charset="0"/>
                <a:cs typeface="Times New Roman" panose="02020603050405020304" pitchFamily="18" charset="0"/>
              </a:rPr>
              <a:t>Example:</a:t>
            </a:r>
            <a:r>
              <a:rPr lang="en-US" sz="1900" dirty="0">
                <a:latin typeface="Courier New" panose="02070309020205020404" pitchFamily="49" charset="0"/>
                <a:cs typeface="Courier New" panose="02070309020205020404" pitchFamily="49" charset="0"/>
              </a:rPr>
              <a:t> double  a[3][4];</a:t>
            </a:r>
          </a:p>
          <a:p>
            <a:pPr eaLnBrk="1" hangingPunct="1">
              <a:buClr>
                <a:schemeClr val="tx1"/>
              </a:buClr>
              <a:buSzPct val="75000"/>
              <a:buNone/>
            </a:pPr>
            <a:r>
              <a:rPr lang="en-US" altLang="ko-KR" sz="1900" dirty="0">
                <a:latin typeface="Times New Roman" panose="02020603050405020304" pitchFamily="18" charset="0"/>
                <a:cs typeface="Times New Roman" panose="02020603050405020304" pitchFamily="18" charset="0"/>
              </a:rPr>
              <a:t>may be shown as a table</a:t>
            </a:r>
          </a:p>
          <a:p>
            <a:pPr>
              <a:spcBef>
                <a:spcPts val="1200"/>
              </a:spcBef>
            </a:pPr>
            <a:endParaRPr lang="en-US" altLang="en-US" sz="1900" dirty="0">
              <a:latin typeface="Times New Roman" panose="02020603050405020304" pitchFamily="18" charset="0"/>
              <a:cs typeface="Times New Roman" panose="02020603050405020304" pitchFamily="18" charset="0"/>
            </a:endParaRPr>
          </a:p>
          <a:p>
            <a:pPr>
              <a:spcBef>
                <a:spcPts val="1200"/>
              </a:spcBef>
            </a:pPr>
            <a:endParaRPr lang="en-US" altLang="en-US" sz="1900" dirty="0">
              <a:latin typeface="Times New Roman" panose="02020603050405020304" pitchFamily="18" charset="0"/>
              <a:cs typeface="Times New Roman" panose="02020603050405020304" pitchFamily="18" charset="0"/>
            </a:endParaRPr>
          </a:p>
          <a:p>
            <a:pPr>
              <a:spcBef>
                <a:spcPts val="1200"/>
              </a:spcBef>
            </a:pPr>
            <a:endParaRPr lang="en-US" altLang="en-US" sz="1900" dirty="0">
              <a:latin typeface="Times New Roman" panose="02020603050405020304" pitchFamily="18" charset="0"/>
              <a:cs typeface="Times New Roman" panose="02020603050405020304" pitchFamily="18" charset="0"/>
            </a:endParaRPr>
          </a:p>
          <a:p>
            <a:pPr>
              <a:spcBef>
                <a:spcPts val="1200"/>
              </a:spcBef>
            </a:pPr>
            <a:endParaRPr lang="en-US" altLang="en-US" sz="1900" dirty="0">
              <a:latin typeface="Times New Roman" panose="02020603050405020304" pitchFamily="18" charset="0"/>
              <a:cs typeface="Times New Roman" panose="02020603050405020304" pitchFamily="18" charset="0"/>
            </a:endParaRPr>
          </a:p>
          <a:p>
            <a:pPr>
              <a:spcBef>
                <a:spcPts val="1200"/>
              </a:spcBef>
            </a:pPr>
            <a:r>
              <a:rPr lang="en-US" altLang="en-US" sz="1900" dirty="0">
                <a:latin typeface="Times New Roman" panose="02020603050405020304" pitchFamily="18" charset="0"/>
                <a:cs typeface="Times New Roman" panose="02020603050405020304" pitchFamily="18" charset="0"/>
              </a:rPr>
              <a:t>Using the two-dimensional array initializer</a:t>
            </a:r>
          </a:p>
          <a:p>
            <a:pPr marL="0" indent="0">
              <a:spcBef>
                <a:spcPts val="1200"/>
              </a:spcBef>
              <a:buNone/>
            </a:pPr>
            <a:r>
              <a:rPr lang="en-US" sz="1900" dirty="0">
                <a:latin typeface="Times New Roman" panose="02020603050405020304" pitchFamily="18" charset="0"/>
                <a:cs typeface="Times New Roman" panose="02020603050405020304" pitchFamily="18" charset="0"/>
              </a:rPr>
              <a:t>Example: </a:t>
            </a:r>
            <a:r>
              <a:rPr lang="en-US" sz="1900" dirty="0" err="1">
                <a:latin typeface="Courier New" panose="02070309020205020404" pitchFamily="49" charset="0"/>
                <a:cs typeface="Courier New" panose="02070309020205020404" pitchFamily="49" charset="0"/>
              </a:rPr>
              <a:t>int</a:t>
            </a:r>
            <a:r>
              <a:rPr lang="en-US" sz="1900" dirty="0">
                <a:latin typeface="Courier New" panose="02070309020205020404" pitchFamily="49" charset="0"/>
                <a:cs typeface="Courier New" panose="02070309020205020404" pitchFamily="49" charset="0"/>
              </a:rPr>
              <a:t>  a[3][4] </a:t>
            </a:r>
            <a:r>
              <a:rPr lang="en-US" sz="1900" dirty="0">
                <a:latin typeface="Times New Roman" panose="02020603050405020304" pitchFamily="18" charset="0"/>
                <a:cs typeface="Times New Roman" panose="02020603050405020304" pitchFamily="18" charset="0"/>
              </a:rPr>
              <a:t>= {1,2,3,4,5,6,7,8,9,10,11,12};</a:t>
            </a:r>
          </a:p>
          <a:p>
            <a:pPr>
              <a:spcBef>
                <a:spcPts val="1200"/>
              </a:spcBef>
            </a:pPr>
            <a:r>
              <a:rPr lang="en-US" sz="1900" dirty="0">
                <a:latin typeface="Times New Roman" panose="02020603050405020304" pitchFamily="18" charset="0"/>
                <a:cs typeface="Times New Roman" panose="02020603050405020304" pitchFamily="18" charset="0"/>
              </a:rPr>
              <a:t>Access to element of array: a[2] [1];</a:t>
            </a:r>
          </a:p>
          <a:p>
            <a:pPr>
              <a:buFont typeface="Wingdings" pitchFamily="2" charset="2"/>
              <a:buNone/>
            </a:pPr>
            <a:endParaRPr lang="en-US" sz="1900" b="1" dirty="0">
              <a:latin typeface="Times New Roman" panose="02020603050405020304" pitchFamily="18" charset="0"/>
              <a:cs typeface="Times New Roman" panose="02020603050405020304" pitchFamily="18" charset="0"/>
            </a:endParaRPr>
          </a:p>
          <a:p>
            <a:endParaRPr lang="en-US" sz="1900" dirty="0">
              <a:latin typeface="Times New Roman" panose="02020603050405020304" pitchFamily="18" charset="0"/>
              <a:cs typeface="Times New Roman" panose="02020603050405020304" pitchFamily="18" charset="0"/>
            </a:endParaRPr>
          </a:p>
        </p:txBody>
      </p:sp>
      <p:sp>
        <p:nvSpPr>
          <p:cNvPr id="5" name="Title 4"/>
          <p:cNvSpPr>
            <a:spLocks noGrp="1"/>
          </p:cNvSpPr>
          <p:nvPr>
            <p:ph type="title"/>
          </p:nvPr>
        </p:nvSpPr>
        <p:spPr>
          <a:xfrm>
            <a:off x="0" y="0"/>
            <a:ext cx="9144000" cy="838200"/>
          </a:xfrm>
        </p:spPr>
        <p:txBody>
          <a:bodyPr/>
          <a:lstStyle/>
          <a:p>
            <a:r>
              <a:rPr lang="en-US" dirty="0"/>
              <a:t>Declaring two-dimensional array</a:t>
            </a:r>
          </a:p>
        </p:txBody>
      </p:sp>
      <p:graphicFrame>
        <p:nvGraphicFramePr>
          <p:cNvPr id="6" name="Table 5"/>
          <p:cNvGraphicFramePr>
            <a:graphicFrameLocks noGrp="1"/>
          </p:cNvGraphicFramePr>
          <p:nvPr>
            <p:extLst>
              <p:ext uri="{D42A27DB-BD31-4B8C-83A1-F6EECF244321}">
                <p14:modId xmlns:p14="http://schemas.microsoft.com/office/powerpoint/2010/main" val="4148202846"/>
              </p:ext>
            </p:extLst>
          </p:nvPr>
        </p:nvGraphicFramePr>
        <p:xfrm>
          <a:off x="4495800" y="5181600"/>
          <a:ext cx="4267200" cy="1524000"/>
        </p:xfrm>
        <a:graphic>
          <a:graphicData uri="http://schemas.openxmlformats.org/drawingml/2006/table">
            <a:tbl>
              <a:tblPr firstRow="1" bandRow="1">
                <a:tableStyleId>{F5AB1C69-6EDB-4FF4-983F-18BD219EF322}</a:tableStyleId>
              </a:tblPr>
              <a:tblGrid>
                <a:gridCol w="1066800">
                  <a:extLst>
                    <a:ext uri="{9D8B030D-6E8A-4147-A177-3AD203B41FA5}">
                      <a16:colId xmlns:a16="http://schemas.microsoft.com/office/drawing/2014/main" val="2042782234"/>
                    </a:ext>
                  </a:extLst>
                </a:gridCol>
                <a:gridCol w="1066800">
                  <a:extLst>
                    <a:ext uri="{9D8B030D-6E8A-4147-A177-3AD203B41FA5}">
                      <a16:colId xmlns:a16="http://schemas.microsoft.com/office/drawing/2014/main" val="1794167823"/>
                    </a:ext>
                  </a:extLst>
                </a:gridCol>
                <a:gridCol w="1066800">
                  <a:extLst>
                    <a:ext uri="{9D8B030D-6E8A-4147-A177-3AD203B41FA5}">
                      <a16:colId xmlns:a16="http://schemas.microsoft.com/office/drawing/2014/main" val="505418004"/>
                    </a:ext>
                  </a:extLst>
                </a:gridCol>
                <a:gridCol w="1066800">
                  <a:extLst>
                    <a:ext uri="{9D8B030D-6E8A-4147-A177-3AD203B41FA5}">
                      <a16:colId xmlns:a16="http://schemas.microsoft.com/office/drawing/2014/main" val="2404071815"/>
                    </a:ext>
                  </a:extLst>
                </a:gridCol>
              </a:tblGrid>
              <a:tr h="508000">
                <a:tc>
                  <a:txBody>
                    <a:bodyPr/>
                    <a:lstStyle/>
                    <a:p>
                      <a:r>
                        <a:rPr lang="en-US" sz="1500" b="0" dirty="0">
                          <a:solidFill>
                            <a:schemeClr val="tx1"/>
                          </a:solidFill>
                        </a:rPr>
                        <a:t>a[0][0]</a:t>
                      </a:r>
                      <a:r>
                        <a:rPr lang="en-US" sz="1500" b="0" baseline="0" dirty="0">
                          <a:solidFill>
                            <a:schemeClr val="tx1"/>
                          </a:solidFill>
                        </a:rPr>
                        <a:t> = 1</a:t>
                      </a:r>
                      <a:endParaRPr lang="en-US" sz="1500" b="0" dirty="0">
                        <a:solidFill>
                          <a:schemeClr val="tx1"/>
                        </a:solidFill>
                      </a:endParaRPr>
                    </a:p>
                  </a:txBody>
                  <a:tcPr anchor="ctr"/>
                </a:tc>
                <a:tc>
                  <a:txBody>
                    <a:bodyPr/>
                    <a:lstStyle/>
                    <a:p>
                      <a:r>
                        <a:rPr lang="en-US" sz="1500" b="0" dirty="0">
                          <a:solidFill>
                            <a:schemeClr val="tx1"/>
                          </a:solidFill>
                        </a:rPr>
                        <a:t>a[0][1]=2</a:t>
                      </a:r>
                    </a:p>
                  </a:txBody>
                  <a:tcPr anchor="ctr"/>
                </a:tc>
                <a:tc>
                  <a:txBody>
                    <a:bodyPr/>
                    <a:lstStyle/>
                    <a:p>
                      <a:r>
                        <a:rPr lang="en-US" sz="1500" b="0" dirty="0">
                          <a:solidFill>
                            <a:schemeClr val="tx1"/>
                          </a:solidFill>
                        </a:rPr>
                        <a:t>a[0][2]=3</a:t>
                      </a:r>
                    </a:p>
                  </a:txBody>
                  <a:tcPr anchor="ctr"/>
                </a:tc>
                <a:tc>
                  <a:txBody>
                    <a:bodyPr/>
                    <a:lstStyle/>
                    <a:p>
                      <a:r>
                        <a:rPr lang="en-US" sz="1500" b="0" dirty="0">
                          <a:solidFill>
                            <a:schemeClr val="tx1"/>
                          </a:solidFill>
                        </a:rPr>
                        <a:t>a[0][3]=4</a:t>
                      </a:r>
                    </a:p>
                  </a:txBody>
                  <a:tcPr anchor="ctr"/>
                </a:tc>
                <a:extLst>
                  <a:ext uri="{0D108BD9-81ED-4DB2-BD59-A6C34878D82A}">
                    <a16:rowId xmlns:a16="http://schemas.microsoft.com/office/drawing/2014/main" val="3128633058"/>
                  </a:ext>
                </a:extLst>
              </a:tr>
              <a:tr h="508000">
                <a:tc>
                  <a:txBody>
                    <a:bodyPr/>
                    <a:lstStyle/>
                    <a:p>
                      <a:r>
                        <a:rPr lang="en-US" sz="1500" dirty="0">
                          <a:solidFill>
                            <a:schemeClr val="tx1"/>
                          </a:solidFill>
                        </a:rPr>
                        <a:t>a[1][0]</a:t>
                      </a:r>
                      <a:r>
                        <a:rPr lang="en-US" sz="1500" baseline="0" dirty="0">
                          <a:solidFill>
                            <a:schemeClr val="tx1"/>
                          </a:solidFill>
                        </a:rPr>
                        <a:t> = 5</a:t>
                      </a:r>
                      <a:endParaRPr lang="en-US" sz="1500" dirty="0">
                        <a:solidFill>
                          <a:schemeClr val="tx1"/>
                        </a:solidFill>
                      </a:endParaRPr>
                    </a:p>
                  </a:txBody>
                  <a:tcPr anchor="ctr"/>
                </a:tc>
                <a:tc>
                  <a:txBody>
                    <a:bodyPr/>
                    <a:lstStyle/>
                    <a:p>
                      <a:r>
                        <a:rPr lang="en-US" sz="1500" dirty="0">
                          <a:solidFill>
                            <a:schemeClr val="tx1"/>
                          </a:solidFill>
                        </a:rPr>
                        <a:t>a[1][1]=6</a:t>
                      </a:r>
                    </a:p>
                  </a:txBody>
                  <a:tcPr anchor="ctr"/>
                </a:tc>
                <a:tc>
                  <a:txBody>
                    <a:bodyPr/>
                    <a:lstStyle/>
                    <a:p>
                      <a:r>
                        <a:rPr lang="en-US" sz="1500" dirty="0">
                          <a:solidFill>
                            <a:schemeClr val="tx1"/>
                          </a:solidFill>
                        </a:rPr>
                        <a:t>a[1][2]=7</a:t>
                      </a:r>
                    </a:p>
                  </a:txBody>
                  <a:tcPr anchor="ctr"/>
                </a:tc>
                <a:tc>
                  <a:txBody>
                    <a:bodyPr/>
                    <a:lstStyle/>
                    <a:p>
                      <a:r>
                        <a:rPr lang="en-US" sz="1500" dirty="0">
                          <a:solidFill>
                            <a:schemeClr val="tx1"/>
                          </a:solidFill>
                        </a:rPr>
                        <a:t>a[1][3]=8</a:t>
                      </a:r>
                    </a:p>
                  </a:txBody>
                  <a:tcPr anchor="ctr"/>
                </a:tc>
                <a:extLst>
                  <a:ext uri="{0D108BD9-81ED-4DB2-BD59-A6C34878D82A}">
                    <a16:rowId xmlns:a16="http://schemas.microsoft.com/office/drawing/2014/main" val="752175954"/>
                  </a:ext>
                </a:extLst>
              </a:tr>
              <a:tr h="508000">
                <a:tc>
                  <a:txBody>
                    <a:bodyPr/>
                    <a:lstStyle/>
                    <a:p>
                      <a:r>
                        <a:rPr lang="en-US" sz="1500" dirty="0">
                          <a:solidFill>
                            <a:schemeClr val="tx1"/>
                          </a:solidFill>
                        </a:rPr>
                        <a:t>a[2][0]</a:t>
                      </a:r>
                      <a:r>
                        <a:rPr lang="en-US" sz="1500" baseline="0" dirty="0">
                          <a:solidFill>
                            <a:schemeClr val="tx1"/>
                          </a:solidFill>
                        </a:rPr>
                        <a:t> = 9</a:t>
                      </a:r>
                      <a:endParaRPr lang="en-US" sz="1500" dirty="0">
                        <a:solidFill>
                          <a:schemeClr val="tx1"/>
                        </a:solidFill>
                      </a:endParaRPr>
                    </a:p>
                  </a:txBody>
                  <a:tcPr anchor="ctr"/>
                </a:tc>
                <a:tc>
                  <a:txBody>
                    <a:bodyPr/>
                    <a:lstStyle/>
                    <a:p>
                      <a:r>
                        <a:rPr lang="en-US" sz="1500" dirty="0">
                          <a:solidFill>
                            <a:schemeClr val="tx1"/>
                          </a:solidFill>
                        </a:rPr>
                        <a:t>a[2][1]=10</a:t>
                      </a:r>
                    </a:p>
                  </a:txBody>
                  <a:tcPr anchor="ctr"/>
                </a:tc>
                <a:tc>
                  <a:txBody>
                    <a:bodyPr/>
                    <a:lstStyle/>
                    <a:p>
                      <a:r>
                        <a:rPr lang="en-US" sz="1500" dirty="0">
                          <a:solidFill>
                            <a:schemeClr val="tx1"/>
                          </a:solidFill>
                        </a:rPr>
                        <a:t>a[2][2]=11</a:t>
                      </a:r>
                    </a:p>
                  </a:txBody>
                  <a:tcPr anchor="ctr"/>
                </a:tc>
                <a:tc>
                  <a:txBody>
                    <a:bodyPr/>
                    <a:lstStyle/>
                    <a:p>
                      <a:r>
                        <a:rPr lang="en-US" sz="1500" dirty="0">
                          <a:solidFill>
                            <a:schemeClr val="tx1"/>
                          </a:solidFill>
                        </a:rPr>
                        <a:t>a[2][3]=12</a:t>
                      </a:r>
                    </a:p>
                  </a:txBody>
                  <a:tcPr anchor="ctr"/>
                </a:tc>
                <a:extLst>
                  <a:ext uri="{0D108BD9-81ED-4DB2-BD59-A6C34878D82A}">
                    <a16:rowId xmlns:a16="http://schemas.microsoft.com/office/drawing/2014/main" val="3571157712"/>
                  </a:ext>
                </a:extLst>
              </a:tr>
            </a:tbl>
          </a:graphicData>
        </a:graphic>
      </p:graphicFrame>
      <p:pic>
        <p:nvPicPr>
          <p:cNvPr id="7" name="Picture 60" descr="AAHBDOV0"/>
          <p:cNvPicPr>
            <a:picLocks noChangeAspect="1" noChangeArrowheads="1"/>
          </p:cNvPicPr>
          <p:nvPr/>
        </p:nvPicPr>
        <p:blipFill>
          <a:blip r:embed="rId2">
            <a:extLst>
              <a:ext uri="{28A0092B-C50C-407E-A947-70E740481C1C}">
                <a14:useLocalDpi xmlns:a14="http://schemas.microsoft.com/office/drawing/2010/main" val="0"/>
              </a:ext>
            </a:extLst>
          </a:blip>
          <a:srcRect l="13168" r="10751" b="5852"/>
          <a:stretch>
            <a:fillRect/>
          </a:stretch>
        </p:blipFill>
        <p:spPr bwMode="auto">
          <a:xfrm>
            <a:off x="2590800" y="2133600"/>
            <a:ext cx="3048000" cy="216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3824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0"/>
            <a:ext cx="9144000" cy="838200"/>
          </a:xfrm>
        </p:spPr>
        <p:txBody>
          <a:bodyPr/>
          <a:lstStyle/>
          <a:p>
            <a:pPr eaLnBrk="1" hangingPunct="1"/>
            <a:r>
              <a:rPr lang="en-US" altLang="zh-TW" dirty="0"/>
              <a:t>Representation of Arrays</a:t>
            </a:r>
          </a:p>
        </p:txBody>
      </p:sp>
      <p:sp>
        <p:nvSpPr>
          <p:cNvPr id="5124" name="Rectangle 3"/>
          <p:cNvSpPr>
            <a:spLocks noGrp="1" noChangeArrowheads="1"/>
          </p:cNvSpPr>
          <p:nvPr>
            <p:ph type="body" idx="1"/>
          </p:nvPr>
        </p:nvSpPr>
        <p:spPr>
          <a:xfrm>
            <a:off x="0" y="838200"/>
            <a:ext cx="9144000" cy="1905000"/>
          </a:xfrm>
        </p:spPr>
        <p:txBody>
          <a:bodyPr/>
          <a:lstStyle/>
          <a:p>
            <a:pPr eaLnBrk="1" hangingPunct="1"/>
            <a:r>
              <a:rPr lang="en-US" altLang="zh-TW" dirty="0">
                <a:latin typeface="Times New Roman" panose="02020603050405020304" pitchFamily="18" charset="0"/>
                <a:cs typeface="Times New Roman" panose="02020603050405020304" pitchFamily="18" charset="0"/>
              </a:rPr>
              <a:t>Multidimensional arrays are usually implemented by one dimensional array via either </a:t>
            </a:r>
            <a:r>
              <a:rPr lang="en-US" altLang="zh-TW" dirty="0">
                <a:solidFill>
                  <a:srgbClr val="FF0000"/>
                </a:solidFill>
                <a:latin typeface="Times New Roman" panose="02020603050405020304" pitchFamily="18" charset="0"/>
                <a:cs typeface="Times New Roman" panose="02020603050405020304" pitchFamily="18" charset="0"/>
              </a:rPr>
              <a:t>row major order </a:t>
            </a:r>
            <a:r>
              <a:rPr lang="en-US" altLang="zh-TW" dirty="0">
                <a:latin typeface="Times New Roman" panose="02020603050405020304" pitchFamily="18" charset="0"/>
                <a:cs typeface="Times New Roman" panose="02020603050405020304" pitchFamily="18" charset="0"/>
              </a:rPr>
              <a:t>or </a:t>
            </a:r>
            <a:r>
              <a:rPr lang="en-US" altLang="zh-TW" dirty="0">
                <a:solidFill>
                  <a:srgbClr val="FF0000"/>
                </a:solidFill>
                <a:latin typeface="Times New Roman" panose="02020603050405020304" pitchFamily="18" charset="0"/>
                <a:cs typeface="Times New Roman" panose="02020603050405020304" pitchFamily="18" charset="0"/>
              </a:rPr>
              <a:t>column major order</a:t>
            </a:r>
            <a:r>
              <a:rPr lang="en-US" altLang="zh-TW" dirty="0">
                <a:latin typeface="Times New Roman" panose="02020603050405020304" pitchFamily="18" charset="0"/>
                <a:cs typeface="Times New Roman" panose="02020603050405020304" pitchFamily="18" charset="0"/>
              </a:rPr>
              <a:t>.</a:t>
            </a:r>
          </a:p>
        </p:txBody>
      </p:sp>
      <p:pic>
        <p:nvPicPr>
          <p:cNvPr id="4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460" y="2514600"/>
            <a:ext cx="722508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6644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1"/>
            <a:ext cx="8915400" cy="838200"/>
          </a:xfrm>
          <a:noFill/>
        </p:spPr>
        <p:txBody>
          <a:bodyPr lIns="92075" tIns="46038" rIns="92075" bIns="46038" anchor="ctr"/>
          <a:lstStyle/>
          <a:p>
            <a:pPr eaLnBrk="1" hangingPunct="1"/>
            <a:r>
              <a:rPr lang="en-US" altLang="ko-KR" sz="3200" dirty="0"/>
              <a:t>Row-Major Mapping (e.g. </a:t>
            </a:r>
            <a:r>
              <a:rPr lang="en-US" altLang="ko-KR" dirty="0"/>
              <a:t>Pascal, C/C++)</a:t>
            </a:r>
            <a:endParaRPr lang="en-US" altLang="ko-KR" sz="3200" dirty="0"/>
          </a:p>
        </p:txBody>
      </p:sp>
      <p:sp>
        <p:nvSpPr>
          <p:cNvPr id="243750" name="Rectangle 38"/>
          <p:cNvSpPr>
            <a:spLocks noChangeArrowheads="1"/>
          </p:cNvSpPr>
          <p:nvPr/>
        </p:nvSpPr>
        <p:spPr bwMode="auto">
          <a:xfrm>
            <a:off x="0" y="850900"/>
            <a:ext cx="9144000" cy="5473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spcBef>
                <a:spcPct val="20000"/>
              </a:spcBef>
              <a:buClr>
                <a:schemeClr val="tx2"/>
              </a:buClr>
              <a:buSzPct val="75000"/>
              <a:buFont typeface="Wingdings" panose="05000000000000000000" pitchFamily="2" charset="2"/>
              <a:buChar char="l"/>
            </a:pPr>
            <a:r>
              <a:rPr lang="en-US" altLang="ko-KR" sz="1700" dirty="0">
                <a:solidFill>
                  <a:srgbClr val="0033CC"/>
                </a:solidFill>
                <a:cs typeface="Times New Roman" panose="02020603050405020304" pitchFamily="18" charset="0"/>
              </a:rPr>
              <a:t>Row- major order is a method of representing multi-dimensional array in sequential memory. In this method, elements of an array are arranged sequentially row by row. Thus, elements of the first row occupies the first set of memory locations reserved for the array, elements of the second row occupies the next set of memory and so on.</a:t>
            </a:r>
          </a:p>
          <a:p>
            <a:pPr eaLnBrk="1" hangingPunct="1">
              <a:spcBef>
                <a:spcPct val="20000"/>
              </a:spcBef>
              <a:buClr>
                <a:schemeClr val="tx2"/>
              </a:buClr>
              <a:buSzPct val="75000"/>
              <a:buFont typeface="Wingdings" panose="05000000000000000000" pitchFamily="2" charset="2"/>
              <a:buChar char="l"/>
            </a:pPr>
            <a:endParaRPr lang="en-US" altLang="ko-KR" sz="170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endParaRPr lang="en-US" altLang="ko-KR" sz="170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r>
              <a:rPr lang="en-US" altLang="ko-KR" sz="1700" dirty="0">
                <a:solidFill>
                  <a:srgbClr val="0033CC"/>
                </a:solidFill>
                <a:cs typeface="Times New Roman" panose="02020603050405020304" pitchFamily="18" charset="0"/>
              </a:rPr>
              <a:t>Example: int a[4][3]</a:t>
            </a:r>
          </a:p>
          <a:p>
            <a:pPr eaLnBrk="1" hangingPunct="1">
              <a:spcBef>
                <a:spcPct val="20000"/>
              </a:spcBef>
              <a:buClr>
                <a:schemeClr val="tx2"/>
              </a:buClr>
              <a:buSzPct val="75000"/>
              <a:buFont typeface="Wingdings" panose="05000000000000000000" pitchFamily="2" charset="2"/>
              <a:buChar char="l"/>
            </a:pPr>
            <a:endParaRPr lang="en-US" altLang="ko-KR" sz="170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endParaRPr lang="en-US" altLang="ko-KR" sz="170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endParaRPr lang="en-US" altLang="ko-KR" sz="170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endParaRPr lang="en-US" altLang="ko-KR" sz="170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endParaRPr lang="en-US" altLang="ko-KR" sz="1700" dirty="0">
              <a:solidFill>
                <a:srgbClr val="0033CC"/>
              </a:solidFill>
              <a:cs typeface="Times New Roman" panose="02020603050405020304" pitchFamily="18" charset="0"/>
            </a:endParaRPr>
          </a:p>
          <a:p>
            <a:pPr marL="0" indent="0" eaLnBrk="1" hangingPunct="1">
              <a:spcBef>
                <a:spcPct val="20000"/>
              </a:spcBef>
              <a:buClr>
                <a:schemeClr val="tx2"/>
              </a:buClr>
              <a:buSzPct val="75000"/>
            </a:pPr>
            <a:endParaRPr lang="en-US" altLang="ko-KR" sz="165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endParaRPr lang="en-US" altLang="ko-KR" sz="165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endParaRPr lang="en-US" altLang="ko-KR" sz="165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endParaRPr lang="en-US" altLang="ko-KR" sz="165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endParaRPr lang="en-US" altLang="ko-KR" sz="1700" dirty="0">
              <a:solidFill>
                <a:srgbClr val="0033CC"/>
              </a:solidFill>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64017373"/>
              </p:ext>
            </p:extLst>
          </p:nvPr>
        </p:nvGraphicFramePr>
        <p:xfrm>
          <a:off x="304800" y="1981200"/>
          <a:ext cx="8763000" cy="457200"/>
        </p:xfrm>
        <a:graphic>
          <a:graphicData uri="http://schemas.openxmlformats.org/drawingml/2006/table">
            <a:tbl>
              <a:tblPr firstRow="1" bandRow="1">
                <a:tableStyleId>{5C22544A-7EE6-4342-B048-85BDC9FD1C3A}</a:tableStyleId>
              </a:tblPr>
              <a:tblGrid>
                <a:gridCol w="1460500">
                  <a:extLst>
                    <a:ext uri="{9D8B030D-6E8A-4147-A177-3AD203B41FA5}">
                      <a16:colId xmlns:a16="http://schemas.microsoft.com/office/drawing/2014/main" val="4013598054"/>
                    </a:ext>
                  </a:extLst>
                </a:gridCol>
                <a:gridCol w="1460500">
                  <a:extLst>
                    <a:ext uri="{9D8B030D-6E8A-4147-A177-3AD203B41FA5}">
                      <a16:colId xmlns:a16="http://schemas.microsoft.com/office/drawing/2014/main" val="861875060"/>
                    </a:ext>
                  </a:extLst>
                </a:gridCol>
                <a:gridCol w="1460500">
                  <a:extLst>
                    <a:ext uri="{9D8B030D-6E8A-4147-A177-3AD203B41FA5}">
                      <a16:colId xmlns:a16="http://schemas.microsoft.com/office/drawing/2014/main" val="1225679889"/>
                    </a:ext>
                  </a:extLst>
                </a:gridCol>
                <a:gridCol w="1460500">
                  <a:extLst>
                    <a:ext uri="{9D8B030D-6E8A-4147-A177-3AD203B41FA5}">
                      <a16:colId xmlns:a16="http://schemas.microsoft.com/office/drawing/2014/main" val="1995809662"/>
                    </a:ext>
                  </a:extLst>
                </a:gridCol>
                <a:gridCol w="1460500">
                  <a:extLst>
                    <a:ext uri="{9D8B030D-6E8A-4147-A177-3AD203B41FA5}">
                      <a16:colId xmlns:a16="http://schemas.microsoft.com/office/drawing/2014/main" val="262838030"/>
                    </a:ext>
                  </a:extLst>
                </a:gridCol>
                <a:gridCol w="1460500">
                  <a:extLst>
                    <a:ext uri="{9D8B030D-6E8A-4147-A177-3AD203B41FA5}">
                      <a16:colId xmlns:a16="http://schemas.microsoft.com/office/drawing/2014/main" val="4112180032"/>
                    </a:ext>
                  </a:extLst>
                </a:gridCol>
              </a:tblGrid>
              <a:tr h="457200">
                <a:tc>
                  <a:txBody>
                    <a:bodyPr/>
                    <a:lstStyle/>
                    <a:p>
                      <a:pPr algn="ctr"/>
                      <a:r>
                        <a:rPr lang="en-US" sz="1200" dirty="0"/>
                        <a:t>Elements of</a:t>
                      </a:r>
                    </a:p>
                    <a:p>
                      <a:pPr algn="ctr"/>
                      <a:r>
                        <a:rPr lang="en-US" sz="1200" dirty="0"/>
                        <a:t> Row 0</a:t>
                      </a:r>
                    </a:p>
                  </a:txBody>
                  <a:tcPr anchor="ctr">
                    <a:solidFill>
                      <a:schemeClr val="accent3"/>
                    </a:solidFill>
                  </a:tcPr>
                </a:tc>
                <a:tc>
                  <a:txBody>
                    <a:bodyPr/>
                    <a:lstStyle/>
                    <a:p>
                      <a:pPr algn="ctr"/>
                      <a:r>
                        <a:rPr lang="en-US" sz="1200" dirty="0"/>
                        <a:t>Elements of </a:t>
                      </a:r>
                    </a:p>
                    <a:p>
                      <a:pPr algn="ctr"/>
                      <a:r>
                        <a:rPr lang="en-US" sz="1200" dirty="0"/>
                        <a:t>Row 1</a:t>
                      </a:r>
                    </a:p>
                  </a:txBody>
                  <a:tcPr anchor="ctr">
                    <a:solidFill>
                      <a:schemeClr val="accent3"/>
                    </a:solidFill>
                  </a:tcPr>
                </a:tc>
                <a:tc>
                  <a:txBody>
                    <a:bodyPr/>
                    <a:lstStyle/>
                    <a:p>
                      <a:pPr algn="ctr"/>
                      <a:r>
                        <a:rPr lang="en-US" sz="1200" dirty="0"/>
                        <a:t>Elements of </a:t>
                      </a:r>
                    </a:p>
                    <a:p>
                      <a:pPr algn="ctr"/>
                      <a:r>
                        <a:rPr lang="en-US" sz="1200" dirty="0"/>
                        <a:t>Row 2</a:t>
                      </a:r>
                    </a:p>
                  </a:txBody>
                  <a:tcPr anchor="ctr">
                    <a:solidFill>
                      <a:schemeClr val="accent3"/>
                    </a:solidFill>
                  </a:tcPr>
                </a:tc>
                <a:tc>
                  <a:txBody>
                    <a:bodyPr/>
                    <a:lstStyle/>
                    <a:p>
                      <a:pPr algn="ctr"/>
                      <a:r>
                        <a:rPr lang="en-US" sz="1200" dirty="0"/>
                        <a:t>….</a:t>
                      </a:r>
                    </a:p>
                  </a:txBody>
                  <a:tcPr anchor="ctr">
                    <a:solidFill>
                      <a:schemeClr val="accent3"/>
                    </a:solidFill>
                  </a:tcPr>
                </a:tc>
                <a:tc>
                  <a:txBody>
                    <a:bodyPr/>
                    <a:lstStyle/>
                    <a:p>
                      <a:pPr algn="ctr"/>
                      <a:r>
                        <a:rPr lang="en-US" sz="1200" dirty="0"/>
                        <a:t>Elements of </a:t>
                      </a:r>
                    </a:p>
                    <a:p>
                      <a:pPr algn="ctr"/>
                      <a:r>
                        <a:rPr lang="en-US" sz="1200" dirty="0"/>
                        <a:t>Row</a:t>
                      </a:r>
                      <a:r>
                        <a:rPr lang="en-US" sz="1200" baseline="0" dirty="0"/>
                        <a:t> </a:t>
                      </a:r>
                      <a:r>
                        <a:rPr lang="en-US" sz="1200" baseline="0" dirty="0" err="1"/>
                        <a:t>i</a:t>
                      </a:r>
                      <a:endParaRPr lang="en-US" sz="1200" dirty="0"/>
                    </a:p>
                  </a:txBody>
                  <a:tcPr anchor="ctr">
                    <a:solidFill>
                      <a:schemeClr val="accent3"/>
                    </a:solidFill>
                  </a:tcPr>
                </a:tc>
                <a:tc>
                  <a:txBody>
                    <a:bodyPr/>
                    <a:lstStyle/>
                    <a:p>
                      <a:pPr algn="ctr"/>
                      <a:r>
                        <a:rPr lang="en-US" sz="1200" dirty="0"/>
                        <a:t>……..</a:t>
                      </a:r>
                    </a:p>
                  </a:txBody>
                  <a:tcPr anchor="ctr">
                    <a:solidFill>
                      <a:schemeClr val="accent3"/>
                    </a:solidFill>
                  </a:tcPr>
                </a:tc>
                <a:extLst>
                  <a:ext uri="{0D108BD9-81ED-4DB2-BD59-A6C34878D82A}">
                    <a16:rowId xmlns:a16="http://schemas.microsoft.com/office/drawing/2014/main" val="269902285"/>
                  </a:ext>
                </a:extLst>
              </a:tr>
            </a:tbl>
          </a:graphicData>
        </a:graphic>
      </p:graphicFrame>
      <p:sp>
        <p:nvSpPr>
          <p:cNvPr id="18" name="Rectangle 3"/>
          <p:cNvSpPr>
            <a:spLocks noChangeArrowheads="1"/>
          </p:cNvSpPr>
          <p:nvPr/>
        </p:nvSpPr>
        <p:spPr bwMode="auto">
          <a:xfrm>
            <a:off x="373062" y="3414418"/>
            <a:ext cx="8272521" cy="519625"/>
          </a:xfrm>
          <a:prstGeom prst="rect">
            <a:avLst/>
          </a:prstGeom>
          <a:solidFill>
            <a:schemeClr val="accent1"/>
          </a:solidFill>
          <a:ln w="76200">
            <a:solidFill>
              <a:schemeClr val="accent2"/>
            </a:solidFill>
            <a:miter lim="800000"/>
            <a:headEnd/>
            <a:tailEnd/>
          </a:ln>
          <a:effectLst/>
        </p:spPr>
        <p:txBody>
          <a:bodyPr wrap="none" anchor="ctr"/>
          <a:lstStyle/>
          <a:p>
            <a:endParaRPr lang="en-US"/>
          </a:p>
        </p:txBody>
      </p:sp>
      <p:sp>
        <p:nvSpPr>
          <p:cNvPr id="19" name="Line 4"/>
          <p:cNvSpPr>
            <a:spLocks noChangeShapeType="1"/>
          </p:cNvSpPr>
          <p:nvPr/>
        </p:nvSpPr>
        <p:spPr bwMode="auto">
          <a:xfrm>
            <a:off x="4529137" y="3430303"/>
            <a:ext cx="0" cy="503739"/>
          </a:xfrm>
          <a:prstGeom prst="line">
            <a:avLst/>
          </a:prstGeom>
          <a:noFill/>
          <a:ln w="76200">
            <a:solidFill>
              <a:schemeClr val="accent2"/>
            </a:solidFill>
            <a:round/>
            <a:headEnd/>
            <a:tailEnd/>
          </a:ln>
          <a:effectLst/>
        </p:spPr>
        <p:txBody>
          <a:bodyPr wrap="none" anchor="ctr"/>
          <a:lstStyle/>
          <a:p>
            <a:endParaRPr lang="en-US"/>
          </a:p>
        </p:txBody>
      </p:sp>
      <p:sp>
        <p:nvSpPr>
          <p:cNvPr id="20" name="Line 5"/>
          <p:cNvSpPr>
            <a:spLocks noChangeShapeType="1"/>
          </p:cNvSpPr>
          <p:nvPr/>
        </p:nvSpPr>
        <p:spPr bwMode="auto">
          <a:xfrm>
            <a:off x="6607175" y="3430303"/>
            <a:ext cx="0" cy="513365"/>
          </a:xfrm>
          <a:prstGeom prst="line">
            <a:avLst/>
          </a:prstGeom>
          <a:noFill/>
          <a:ln w="76200">
            <a:solidFill>
              <a:schemeClr val="accent2"/>
            </a:solidFill>
            <a:round/>
            <a:headEnd/>
            <a:tailEnd/>
          </a:ln>
          <a:effectLst/>
        </p:spPr>
        <p:txBody>
          <a:bodyPr wrap="none" anchor="ctr"/>
          <a:lstStyle/>
          <a:p>
            <a:endParaRPr lang="en-US"/>
          </a:p>
        </p:txBody>
      </p:sp>
      <p:sp>
        <p:nvSpPr>
          <p:cNvPr id="21" name="Line 6"/>
          <p:cNvSpPr>
            <a:spLocks noChangeShapeType="1"/>
          </p:cNvSpPr>
          <p:nvPr/>
        </p:nvSpPr>
        <p:spPr bwMode="auto">
          <a:xfrm>
            <a:off x="2451100" y="3430303"/>
            <a:ext cx="0" cy="503739"/>
          </a:xfrm>
          <a:prstGeom prst="line">
            <a:avLst/>
          </a:prstGeom>
          <a:noFill/>
          <a:ln w="76200">
            <a:solidFill>
              <a:schemeClr val="accent2"/>
            </a:solidFill>
            <a:round/>
            <a:headEnd/>
            <a:tailEnd/>
          </a:ln>
          <a:effectLst/>
        </p:spPr>
        <p:txBody>
          <a:bodyPr wrap="none" anchor="ctr"/>
          <a:lstStyle/>
          <a:p>
            <a:endParaRPr lang="en-US"/>
          </a:p>
        </p:txBody>
      </p:sp>
      <p:sp>
        <p:nvSpPr>
          <p:cNvPr id="22" name="Line 7"/>
          <p:cNvSpPr>
            <a:spLocks noChangeShapeType="1"/>
          </p:cNvSpPr>
          <p:nvPr/>
        </p:nvSpPr>
        <p:spPr bwMode="auto">
          <a:xfrm flipH="1">
            <a:off x="1050924" y="3430303"/>
            <a:ext cx="15875" cy="503739"/>
          </a:xfrm>
          <a:prstGeom prst="line">
            <a:avLst/>
          </a:prstGeom>
          <a:noFill/>
          <a:ln w="12700">
            <a:solidFill>
              <a:schemeClr val="accent2"/>
            </a:solidFill>
            <a:round/>
            <a:headEnd/>
            <a:tailEnd/>
          </a:ln>
          <a:effectLst/>
        </p:spPr>
        <p:txBody>
          <a:bodyPr wrap="none" anchor="ctr"/>
          <a:lstStyle/>
          <a:p>
            <a:endParaRPr lang="en-US"/>
          </a:p>
        </p:txBody>
      </p:sp>
      <p:sp>
        <p:nvSpPr>
          <p:cNvPr id="23" name="Line 8"/>
          <p:cNvSpPr>
            <a:spLocks noChangeShapeType="1"/>
          </p:cNvSpPr>
          <p:nvPr/>
        </p:nvSpPr>
        <p:spPr bwMode="auto">
          <a:xfrm>
            <a:off x="1758950" y="3430304"/>
            <a:ext cx="0" cy="513364"/>
          </a:xfrm>
          <a:prstGeom prst="line">
            <a:avLst/>
          </a:prstGeom>
          <a:noFill/>
          <a:ln w="12700">
            <a:solidFill>
              <a:schemeClr val="accent2"/>
            </a:solidFill>
            <a:round/>
            <a:headEnd/>
            <a:tailEnd/>
          </a:ln>
          <a:effectLst/>
        </p:spPr>
        <p:txBody>
          <a:bodyPr wrap="none" anchor="ctr"/>
          <a:lstStyle/>
          <a:p>
            <a:endParaRPr lang="en-US"/>
          </a:p>
        </p:txBody>
      </p:sp>
      <p:sp>
        <p:nvSpPr>
          <p:cNvPr id="24" name="Line 9"/>
          <p:cNvSpPr>
            <a:spLocks noChangeShapeType="1"/>
          </p:cNvSpPr>
          <p:nvPr/>
        </p:nvSpPr>
        <p:spPr bwMode="auto">
          <a:xfrm>
            <a:off x="3144837" y="3430303"/>
            <a:ext cx="0" cy="513365"/>
          </a:xfrm>
          <a:prstGeom prst="line">
            <a:avLst/>
          </a:prstGeom>
          <a:noFill/>
          <a:ln w="12700">
            <a:solidFill>
              <a:schemeClr val="accent2"/>
            </a:solidFill>
            <a:round/>
            <a:headEnd/>
            <a:tailEnd/>
          </a:ln>
          <a:effectLst/>
        </p:spPr>
        <p:txBody>
          <a:bodyPr wrap="none" anchor="ctr"/>
          <a:lstStyle/>
          <a:p>
            <a:endParaRPr lang="en-US"/>
          </a:p>
        </p:txBody>
      </p:sp>
      <p:sp>
        <p:nvSpPr>
          <p:cNvPr id="25" name="Line 10"/>
          <p:cNvSpPr>
            <a:spLocks noChangeShapeType="1"/>
          </p:cNvSpPr>
          <p:nvPr/>
        </p:nvSpPr>
        <p:spPr bwMode="auto">
          <a:xfrm>
            <a:off x="3836987" y="3430303"/>
            <a:ext cx="0" cy="503739"/>
          </a:xfrm>
          <a:prstGeom prst="line">
            <a:avLst/>
          </a:prstGeom>
          <a:noFill/>
          <a:ln w="12700">
            <a:solidFill>
              <a:schemeClr val="accent2"/>
            </a:solidFill>
            <a:round/>
            <a:headEnd/>
            <a:tailEnd/>
          </a:ln>
          <a:effectLst/>
        </p:spPr>
        <p:txBody>
          <a:bodyPr wrap="none" anchor="ctr"/>
          <a:lstStyle/>
          <a:p>
            <a:endParaRPr lang="en-US"/>
          </a:p>
        </p:txBody>
      </p:sp>
      <p:sp>
        <p:nvSpPr>
          <p:cNvPr id="26" name="Line 11"/>
          <p:cNvSpPr>
            <a:spLocks noChangeShapeType="1"/>
          </p:cNvSpPr>
          <p:nvPr/>
        </p:nvSpPr>
        <p:spPr bwMode="auto">
          <a:xfrm>
            <a:off x="5222875" y="3430303"/>
            <a:ext cx="0" cy="503739"/>
          </a:xfrm>
          <a:prstGeom prst="line">
            <a:avLst/>
          </a:prstGeom>
          <a:noFill/>
          <a:ln w="12700">
            <a:solidFill>
              <a:schemeClr val="accent2"/>
            </a:solidFill>
            <a:round/>
            <a:headEnd/>
            <a:tailEnd/>
          </a:ln>
          <a:effectLst/>
        </p:spPr>
        <p:txBody>
          <a:bodyPr wrap="none" anchor="ctr"/>
          <a:lstStyle/>
          <a:p>
            <a:endParaRPr lang="en-US"/>
          </a:p>
        </p:txBody>
      </p:sp>
      <p:sp>
        <p:nvSpPr>
          <p:cNvPr id="27" name="Line 12"/>
          <p:cNvSpPr>
            <a:spLocks noChangeShapeType="1"/>
          </p:cNvSpPr>
          <p:nvPr/>
        </p:nvSpPr>
        <p:spPr bwMode="auto">
          <a:xfrm>
            <a:off x="5915025" y="3430303"/>
            <a:ext cx="0" cy="503739"/>
          </a:xfrm>
          <a:prstGeom prst="line">
            <a:avLst/>
          </a:prstGeom>
          <a:noFill/>
          <a:ln w="12700">
            <a:solidFill>
              <a:schemeClr val="accent2"/>
            </a:solidFill>
            <a:round/>
            <a:headEnd/>
            <a:tailEnd/>
          </a:ln>
          <a:effectLst/>
        </p:spPr>
        <p:txBody>
          <a:bodyPr wrap="none" anchor="ctr"/>
          <a:lstStyle/>
          <a:p>
            <a:endParaRPr lang="en-US"/>
          </a:p>
        </p:txBody>
      </p:sp>
      <p:sp>
        <p:nvSpPr>
          <p:cNvPr id="28" name="Line 13"/>
          <p:cNvSpPr>
            <a:spLocks noChangeShapeType="1"/>
          </p:cNvSpPr>
          <p:nvPr/>
        </p:nvSpPr>
        <p:spPr bwMode="auto">
          <a:xfrm>
            <a:off x="7300912" y="3430303"/>
            <a:ext cx="0" cy="513365"/>
          </a:xfrm>
          <a:prstGeom prst="line">
            <a:avLst/>
          </a:prstGeom>
          <a:noFill/>
          <a:ln w="12700">
            <a:solidFill>
              <a:schemeClr val="accent2"/>
            </a:solidFill>
            <a:round/>
            <a:headEnd/>
            <a:tailEnd/>
          </a:ln>
          <a:effectLst/>
        </p:spPr>
        <p:txBody>
          <a:bodyPr wrap="none" anchor="ctr"/>
          <a:lstStyle/>
          <a:p>
            <a:endParaRPr lang="en-US"/>
          </a:p>
        </p:txBody>
      </p:sp>
      <p:sp>
        <p:nvSpPr>
          <p:cNvPr id="29" name="Line 14"/>
          <p:cNvSpPr>
            <a:spLocks noChangeShapeType="1"/>
          </p:cNvSpPr>
          <p:nvPr/>
        </p:nvSpPr>
        <p:spPr bwMode="auto">
          <a:xfrm>
            <a:off x="7993062" y="3430303"/>
            <a:ext cx="0" cy="503739"/>
          </a:xfrm>
          <a:prstGeom prst="line">
            <a:avLst/>
          </a:prstGeom>
          <a:noFill/>
          <a:ln w="12700">
            <a:solidFill>
              <a:schemeClr val="accent2"/>
            </a:solidFill>
            <a:round/>
            <a:headEnd/>
            <a:tailEnd/>
          </a:ln>
          <a:effectLst/>
        </p:spPr>
        <p:txBody>
          <a:bodyPr wrap="none" anchor="ctr"/>
          <a:lstStyle/>
          <a:p>
            <a:endParaRPr lang="en-US"/>
          </a:p>
        </p:txBody>
      </p:sp>
      <p:sp>
        <p:nvSpPr>
          <p:cNvPr id="30" name="Text Box 15"/>
          <p:cNvSpPr txBox="1">
            <a:spLocks noChangeArrowheads="1"/>
          </p:cNvSpPr>
          <p:nvPr/>
        </p:nvSpPr>
        <p:spPr bwMode="auto">
          <a:xfrm>
            <a:off x="894560" y="4147380"/>
            <a:ext cx="1000132"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row 0</a:t>
            </a:r>
          </a:p>
        </p:txBody>
      </p:sp>
      <p:sp>
        <p:nvSpPr>
          <p:cNvPr id="31" name="Text Box 19"/>
          <p:cNvSpPr txBox="1">
            <a:spLocks noChangeArrowheads="1"/>
          </p:cNvSpPr>
          <p:nvPr/>
        </p:nvSpPr>
        <p:spPr bwMode="auto">
          <a:xfrm>
            <a:off x="1744662" y="3506787"/>
            <a:ext cx="823913" cy="327025"/>
          </a:xfrm>
          <a:prstGeom prst="rect">
            <a:avLst/>
          </a:prstGeom>
          <a:noFill/>
          <a:ln w="57150">
            <a:noFill/>
            <a:miter lim="800000"/>
            <a:headEnd/>
            <a:tailEnd/>
          </a:ln>
          <a:effectLst/>
        </p:spPr>
        <p:txBody>
          <a:bodyPr lIns="82058" tIns="41029" rIns="82058" bIns="41029">
            <a:spAutoFit/>
          </a:bodyPr>
          <a:lstStyle/>
          <a:p>
            <a:pPr defTabSz="820738" eaLnBrk="0" hangingPunct="0">
              <a:spcBef>
                <a:spcPct val="50000"/>
              </a:spcBef>
            </a:pPr>
            <a:r>
              <a:rPr lang="en-US" sz="1600" i="0" dirty="0">
                <a:solidFill>
                  <a:schemeClr val="bg1"/>
                </a:solidFill>
              </a:rPr>
              <a:t>a[0][2]</a:t>
            </a:r>
          </a:p>
        </p:txBody>
      </p:sp>
      <p:sp>
        <p:nvSpPr>
          <p:cNvPr id="32" name="Text Box 20"/>
          <p:cNvSpPr txBox="1">
            <a:spLocks noChangeArrowheads="1"/>
          </p:cNvSpPr>
          <p:nvPr/>
        </p:nvSpPr>
        <p:spPr bwMode="auto">
          <a:xfrm>
            <a:off x="358775" y="3505200"/>
            <a:ext cx="931862" cy="327025"/>
          </a:xfrm>
          <a:prstGeom prst="rect">
            <a:avLst/>
          </a:prstGeom>
          <a:noFill/>
          <a:ln w="57150">
            <a:noFill/>
            <a:miter lim="800000"/>
            <a:headEnd/>
            <a:tailEnd/>
          </a:ln>
          <a:effectLst/>
        </p:spPr>
        <p:txBody>
          <a:bodyPr lIns="82058" tIns="41029" rIns="82058" bIns="41029">
            <a:spAutoFit/>
          </a:bodyPr>
          <a:lstStyle/>
          <a:p>
            <a:pPr defTabSz="820738" eaLnBrk="0" hangingPunct="0">
              <a:spcBef>
                <a:spcPct val="50000"/>
              </a:spcBef>
            </a:pPr>
            <a:r>
              <a:rPr lang="en-US" sz="1600" i="0" dirty="0">
                <a:solidFill>
                  <a:schemeClr val="bg1"/>
                </a:solidFill>
              </a:rPr>
              <a:t>a[0][0]</a:t>
            </a:r>
          </a:p>
        </p:txBody>
      </p:sp>
      <p:sp>
        <p:nvSpPr>
          <p:cNvPr id="33" name="Text Box 21"/>
          <p:cNvSpPr txBox="1">
            <a:spLocks noChangeArrowheads="1"/>
          </p:cNvSpPr>
          <p:nvPr/>
        </p:nvSpPr>
        <p:spPr bwMode="auto">
          <a:xfrm>
            <a:off x="1052512" y="3505200"/>
            <a:ext cx="931863" cy="327025"/>
          </a:xfrm>
          <a:prstGeom prst="rect">
            <a:avLst/>
          </a:prstGeom>
          <a:noFill/>
          <a:ln w="57150">
            <a:noFill/>
            <a:miter lim="800000"/>
            <a:headEnd/>
            <a:tailEnd/>
          </a:ln>
          <a:effectLst/>
        </p:spPr>
        <p:txBody>
          <a:bodyPr lIns="82058" tIns="41029" rIns="82058" bIns="41029">
            <a:spAutoFit/>
          </a:bodyPr>
          <a:lstStyle/>
          <a:p>
            <a:pPr defTabSz="820738" eaLnBrk="0" hangingPunct="0">
              <a:spcBef>
                <a:spcPct val="50000"/>
              </a:spcBef>
            </a:pPr>
            <a:r>
              <a:rPr lang="en-US" sz="1600" i="0" dirty="0">
                <a:solidFill>
                  <a:schemeClr val="bg1"/>
                </a:solidFill>
              </a:rPr>
              <a:t>a[0][1]</a:t>
            </a:r>
          </a:p>
        </p:txBody>
      </p:sp>
      <p:sp>
        <p:nvSpPr>
          <p:cNvPr id="34" name="Line 23"/>
          <p:cNvSpPr>
            <a:spLocks noChangeShapeType="1"/>
          </p:cNvSpPr>
          <p:nvPr/>
        </p:nvSpPr>
        <p:spPr bwMode="auto">
          <a:xfrm>
            <a:off x="754117" y="3181658"/>
            <a:ext cx="7391400" cy="0"/>
          </a:xfrm>
          <a:prstGeom prst="line">
            <a:avLst/>
          </a:prstGeom>
          <a:noFill/>
          <a:ln w="38100">
            <a:solidFill>
              <a:schemeClr val="accent2"/>
            </a:solidFill>
            <a:round/>
            <a:headEnd/>
            <a:tailEnd type="triangle" w="med" len="med"/>
          </a:ln>
          <a:effectLst/>
        </p:spPr>
        <p:txBody>
          <a:bodyPr/>
          <a:lstStyle/>
          <a:p>
            <a:endParaRPr lang="en-US"/>
          </a:p>
        </p:txBody>
      </p:sp>
      <p:sp>
        <p:nvSpPr>
          <p:cNvPr id="35" name="Text Box 24"/>
          <p:cNvSpPr txBox="1">
            <a:spLocks noChangeArrowheads="1"/>
          </p:cNvSpPr>
          <p:nvPr/>
        </p:nvSpPr>
        <p:spPr bwMode="auto">
          <a:xfrm>
            <a:off x="1930451" y="2819400"/>
            <a:ext cx="5715000" cy="400110"/>
          </a:xfrm>
          <a:prstGeom prst="rect">
            <a:avLst/>
          </a:prstGeom>
          <a:noFill/>
          <a:ln w="9525">
            <a:noFill/>
            <a:miter lim="800000"/>
            <a:headEnd/>
            <a:tailEnd/>
          </a:ln>
          <a:effectLst/>
        </p:spPr>
        <p:txBody>
          <a:bodyPr>
            <a:spAutoFit/>
          </a:bodyPr>
          <a:lstStyle/>
          <a:p>
            <a:pPr>
              <a:spcBef>
                <a:spcPct val="50000"/>
              </a:spcBef>
            </a:pPr>
            <a:r>
              <a:rPr lang="en-US" sz="2000" b="1" dirty="0">
                <a:solidFill>
                  <a:srgbClr val="000099"/>
                </a:solidFill>
                <a:latin typeface="Times New Roman" pitchFamily="18" charset="0"/>
              </a:rPr>
              <a:t>in ascending direction of memory address</a:t>
            </a:r>
            <a:endParaRPr lang="en-US" sz="2000" b="1" i="0" dirty="0">
              <a:solidFill>
                <a:srgbClr val="000099"/>
              </a:solidFill>
              <a:latin typeface="+mn-lt"/>
            </a:endParaRPr>
          </a:p>
        </p:txBody>
      </p:sp>
      <p:sp>
        <p:nvSpPr>
          <p:cNvPr id="36" name="AutoShape 69"/>
          <p:cNvSpPr>
            <a:spLocks/>
          </p:cNvSpPr>
          <p:nvPr/>
        </p:nvSpPr>
        <p:spPr bwMode="auto">
          <a:xfrm rot="5400000" flipH="1">
            <a:off x="1280326" y="3040849"/>
            <a:ext cx="228600" cy="2071702"/>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37" name="Text Box 15"/>
          <p:cNvSpPr txBox="1">
            <a:spLocks noChangeArrowheads="1"/>
          </p:cNvSpPr>
          <p:nvPr/>
        </p:nvSpPr>
        <p:spPr bwMode="auto">
          <a:xfrm>
            <a:off x="3001981" y="4119328"/>
            <a:ext cx="1000132"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row 1</a:t>
            </a:r>
          </a:p>
        </p:txBody>
      </p:sp>
      <p:sp>
        <p:nvSpPr>
          <p:cNvPr id="38" name="AutoShape 69"/>
          <p:cNvSpPr>
            <a:spLocks/>
          </p:cNvSpPr>
          <p:nvPr/>
        </p:nvSpPr>
        <p:spPr bwMode="auto">
          <a:xfrm rot="5400000" flipH="1">
            <a:off x="3405679" y="3058636"/>
            <a:ext cx="192735" cy="2000264"/>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39" name="Text Box 15"/>
          <p:cNvSpPr txBox="1">
            <a:spLocks noChangeArrowheads="1"/>
          </p:cNvSpPr>
          <p:nvPr/>
        </p:nvSpPr>
        <p:spPr bwMode="auto">
          <a:xfrm>
            <a:off x="4953000" y="4147379"/>
            <a:ext cx="1000132"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row 2</a:t>
            </a:r>
          </a:p>
        </p:txBody>
      </p:sp>
      <p:sp>
        <p:nvSpPr>
          <p:cNvPr id="40" name="AutoShape 69"/>
          <p:cNvSpPr>
            <a:spLocks/>
          </p:cNvSpPr>
          <p:nvPr/>
        </p:nvSpPr>
        <p:spPr bwMode="auto">
          <a:xfrm rot="5400000" flipH="1">
            <a:off x="5449109" y="3086908"/>
            <a:ext cx="228600" cy="1979583"/>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41" name="Text Box 15"/>
          <p:cNvSpPr txBox="1">
            <a:spLocks noChangeArrowheads="1"/>
          </p:cNvSpPr>
          <p:nvPr/>
        </p:nvSpPr>
        <p:spPr bwMode="auto">
          <a:xfrm>
            <a:off x="7124705" y="4116335"/>
            <a:ext cx="1000132"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row 3</a:t>
            </a:r>
          </a:p>
        </p:txBody>
      </p:sp>
      <p:sp>
        <p:nvSpPr>
          <p:cNvPr id="42" name="AutoShape 69"/>
          <p:cNvSpPr>
            <a:spLocks/>
          </p:cNvSpPr>
          <p:nvPr/>
        </p:nvSpPr>
        <p:spPr bwMode="auto">
          <a:xfrm rot="5400000" flipH="1">
            <a:off x="7549083" y="3058636"/>
            <a:ext cx="192736" cy="2000264"/>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Tree>
    <p:extLst>
      <p:ext uri="{BB962C8B-B14F-4D97-AF65-F5344CB8AC3E}">
        <p14:creationId xmlns:p14="http://schemas.microsoft.com/office/powerpoint/2010/main" val="2316751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0" y="0"/>
            <a:ext cx="9220200" cy="838200"/>
          </a:xfrm>
        </p:spPr>
        <p:txBody>
          <a:bodyPr/>
          <a:lstStyle/>
          <a:p>
            <a:pPr eaLnBrk="1" hangingPunct="1"/>
            <a:r>
              <a:rPr lang="en-US" altLang="zh-TW" sz="3600" dirty="0"/>
              <a:t>Two Dimensional Array Row Major Order</a:t>
            </a:r>
          </a:p>
        </p:txBody>
      </p:sp>
      <p:sp>
        <p:nvSpPr>
          <p:cNvPr id="26627" name="Rectangle 3"/>
          <p:cNvSpPr>
            <a:spLocks noChangeArrowheads="1"/>
          </p:cNvSpPr>
          <p:nvPr/>
        </p:nvSpPr>
        <p:spPr bwMode="auto">
          <a:xfrm>
            <a:off x="2903538" y="2335213"/>
            <a:ext cx="3830637" cy="18430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28" name="Text Box 4"/>
          <p:cNvSpPr txBox="1">
            <a:spLocks noChangeArrowheads="1"/>
          </p:cNvSpPr>
          <p:nvPr/>
        </p:nvSpPr>
        <p:spPr bwMode="auto">
          <a:xfrm>
            <a:off x="2984500" y="2392363"/>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29" name="Text Box 5"/>
          <p:cNvSpPr txBox="1">
            <a:spLocks noChangeArrowheads="1"/>
          </p:cNvSpPr>
          <p:nvPr/>
        </p:nvSpPr>
        <p:spPr bwMode="auto">
          <a:xfrm>
            <a:off x="3576638" y="2392363"/>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30" name="Text Box 6"/>
          <p:cNvSpPr txBox="1">
            <a:spLocks noChangeArrowheads="1"/>
          </p:cNvSpPr>
          <p:nvPr/>
        </p:nvSpPr>
        <p:spPr bwMode="auto">
          <a:xfrm>
            <a:off x="4198938" y="2392363"/>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31" name="Text Box 7"/>
          <p:cNvSpPr txBox="1">
            <a:spLocks noChangeArrowheads="1"/>
          </p:cNvSpPr>
          <p:nvPr/>
        </p:nvSpPr>
        <p:spPr bwMode="auto">
          <a:xfrm>
            <a:off x="6229350" y="2392363"/>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32" name="Oval 8"/>
          <p:cNvSpPr>
            <a:spLocks noChangeArrowheads="1"/>
          </p:cNvSpPr>
          <p:nvPr/>
        </p:nvSpPr>
        <p:spPr bwMode="auto">
          <a:xfrm>
            <a:off x="4864100" y="2543175"/>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33" name="Oval 9"/>
          <p:cNvSpPr>
            <a:spLocks noChangeArrowheads="1"/>
          </p:cNvSpPr>
          <p:nvPr/>
        </p:nvSpPr>
        <p:spPr bwMode="auto">
          <a:xfrm>
            <a:off x="5348288" y="2544763"/>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34" name="Oval 10"/>
          <p:cNvSpPr>
            <a:spLocks noChangeArrowheads="1"/>
          </p:cNvSpPr>
          <p:nvPr/>
        </p:nvSpPr>
        <p:spPr bwMode="auto">
          <a:xfrm>
            <a:off x="5832475" y="2543175"/>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35" name="Text Box 11"/>
          <p:cNvSpPr txBox="1">
            <a:spLocks noChangeArrowheads="1"/>
          </p:cNvSpPr>
          <p:nvPr/>
        </p:nvSpPr>
        <p:spPr bwMode="auto">
          <a:xfrm>
            <a:off x="2982913" y="2943225"/>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36" name="Text Box 12"/>
          <p:cNvSpPr txBox="1">
            <a:spLocks noChangeArrowheads="1"/>
          </p:cNvSpPr>
          <p:nvPr/>
        </p:nvSpPr>
        <p:spPr bwMode="auto">
          <a:xfrm>
            <a:off x="3575050" y="2943225"/>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37" name="Text Box 13"/>
          <p:cNvSpPr txBox="1">
            <a:spLocks noChangeArrowheads="1"/>
          </p:cNvSpPr>
          <p:nvPr/>
        </p:nvSpPr>
        <p:spPr bwMode="auto">
          <a:xfrm>
            <a:off x="4197350" y="2943225"/>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38" name="Text Box 14"/>
          <p:cNvSpPr txBox="1">
            <a:spLocks noChangeArrowheads="1"/>
          </p:cNvSpPr>
          <p:nvPr/>
        </p:nvSpPr>
        <p:spPr bwMode="auto">
          <a:xfrm>
            <a:off x="6227763" y="2943225"/>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39" name="Oval 15"/>
          <p:cNvSpPr>
            <a:spLocks noChangeArrowheads="1"/>
          </p:cNvSpPr>
          <p:nvPr/>
        </p:nvSpPr>
        <p:spPr bwMode="auto">
          <a:xfrm>
            <a:off x="4862513" y="3094038"/>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40" name="Oval 16"/>
          <p:cNvSpPr>
            <a:spLocks noChangeArrowheads="1"/>
          </p:cNvSpPr>
          <p:nvPr/>
        </p:nvSpPr>
        <p:spPr bwMode="auto">
          <a:xfrm>
            <a:off x="5346700" y="3095625"/>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41" name="Oval 17"/>
          <p:cNvSpPr>
            <a:spLocks noChangeArrowheads="1"/>
          </p:cNvSpPr>
          <p:nvPr/>
        </p:nvSpPr>
        <p:spPr bwMode="auto">
          <a:xfrm>
            <a:off x="5830888" y="3094038"/>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42" name="Text Box 18"/>
          <p:cNvSpPr txBox="1">
            <a:spLocks noChangeArrowheads="1"/>
          </p:cNvSpPr>
          <p:nvPr/>
        </p:nvSpPr>
        <p:spPr bwMode="auto">
          <a:xfrm>
            <a:off x="2995613" y="3784600"/>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43" name="Text Box 19"/>
          <p:cNvSpPr txBox="1">
            <a:spLocks noChangeArrowheads="1"/>
          </p:cNvSpPr>
          <p:nvPr/>
        </p:nvSpPr>
        <p:spPr bwMode="auto">
          <a:xfrm>
            <a:off x="3587750" y="3784600"/>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44" name="Text Box 20"/>
          <p:cNvSpPr txBox="1">
            <a:spLocks noChangeArrowheads="1"/>
          </p:cNvSpPr>
          <p:nvPr/>
        </p:nvSpPr>
        <p:spPr bwMode="auto">
          <a:xfrm>
            <a:off x="4210050" y="3784600"/>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45" name="Text Box 21"/>
          <p:cNvSpPr txBox="1">
            <a:spLocks noChangeArrowheads="1"/>
          </p:cNvSpPr>
          <p:nvPr/>
        </p:nvSpPr>
        <p:spPr bwMode="auto">
          <a:xfrm>
            <a:off x="6240463" y="3784600"/>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46" name="Oval 22"/>
          <p:cNvSpPr>
            <a:spLocks noChangeArrowheads="1"/>
          </p:cNvSpPr>
          <p:nvPr/>
        </p:nvSpPr>
        <p:spPr bwMode="auto">
          <a:xfrm>
            <a:off x="4875213" y="3935413"/>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47" name="Oval 23"/>
          <p:cNvSpPr>
            <a:spLocks noChangeArrowheads="1"/>
          </p:cNvSpPr>
          <p:nvPr/>
        </p:nvSpPr>
        <p:spPr bwMode="auto">
          <a:xfrm>
            <a:off x="5359400" y="3937000"/>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48" name="Oval 24"/>
          <p:cNvSpPr>
            <a:spLocks noChangeArrowheads="1"/>
          </p:cNvSpPr>
          <p:nvPr/>
        </p:nvSpPr>
        <p:spPr bwMode="auto">
          <a:xfrm>
            <a:off x="5843588" y="3935413"/>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49" name="Oval 25"/>
          <p:cNvSpPr>
            <a:spLocks noChangeArrowheads="1"/>
          </p:cNvSpPr>
          <p:nvPr/>
        </p:nvSpPr>
        <p:spPr bwMode="auto">
          <a:xfrm>
            <a:off x="4335463" y="3484563"/>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50" name="Text Box 26"/>
          <p:cNvSpPr txBox="1">
            <a:spLocks noChangeArrowheads="1"/>
          </p:cNvSpPr>
          <p:nvPr/>
        </p:nvSpPr>
        <p:spPr bwMode="auto">
          <a:xfrm>
            <a:off x="2755900" y="1981200"/>
            <a:ext cx="78422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b="1">
                <a:latin typeface="Arial" panose="020B0604020202020204" pitchFamily="34" charset="0"/>
              </a:rPr>
              <a:t>Col 0</a:t>
            </a:r>
          </a:p>
        </p:txBody>
      </p:sp>
      <p:sp>
        <p:nvSpPr>
          <p:cNvPr id="26651" name="Text Box 27"/>
          <p:cNvSpPr txBox="1">
            <a:spLocks noChangeArrowheads="1"/>
          </p:cNvSpPr>
          <p:nvPr/>
        </p:nvSpPr>
        <p:spPr bwMode="auto">
          <a:xfrm>
            <a:off x="3349625" y="1981200"/>
            <a:ext cx="78422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b="1">
                <a:latin typeface="Arial" panose="020B0604020202020204" pitchFamily="34" charset="0"/>
              </a:rPr>
              <a:t>Col 1</a:t>
            </a:r>
          </a:p>
        </p:txBody>
      </p:sp>
      <p:sp>
        <p:nvSpPr>
          <p:cNvPr id="26652" name="Text Box 28"/>
          <p:cNvSpPr txBox="1">
            <a:spLocks noChangeArrowheads="1"/>
          </p:cNvSpPr>
          <p:nvPr/>
        </p:nvSpPr>
        <p:spPr bwMode="auto">
          <a:xfrm>
            <a:off x="4002088" y="1981200"/>
            <a:ext cx="78422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b="1">
                <a:latin typeface="Arial" panose="020B0604020202020204" pitchFamily="34" charset="0"/>
              </a:rPr>
              <a:t>Col 2</a:t>
            </a:r>
          </a:p>
        </p:txBody>
      </p:sp>
      <p:sp>
        <p:nvSpPr>
          <p:cNvPr id="26653" name="Text Box 29"/>
          <p:cNvSpPr txBox="1">
            <a:spLocks noChangeArrowheads="1"/>
          </p:cNvSpPr>
          <p:nvPr/>
        </p:nvSpPr>
        <p:spPr bwMode="auto">
          <a:xfrm>
            <a:off x="5802313" y="1981200"/>
            <a:ext cx="111283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b="1" dirty="0">
                <a:latin typeface="Arial" panose="020B0604020202020204" pitchFamily="34" charset="0"/>
              </a:rPr>
              <a:t>Col </a:t>
            </a:r>
            <a:r>
              <a:rPr lang="en-US" altLang="zh-TW" sz="1500" b="1" i="1" dirty="0">
                <a:latin typeface="Arial" panose="020B0604020202020204" pitchFamily="34" charset="0"/>
              </a:rPr>
              <a:t>c</a:t>
            </a:r>
            <a:endParaRPr lang="en-US" altLang="zh-TW" sz="1500" b="1" dirty="0">
              <a:latin typeface="Arial" panose="020B0604020202020204" pitchFamily="34" charset="0"/>
            </a:endParaRPr>
          </a:p>
        </p:txBody>
      </p:sp>
      <p:sp>
        <p:nvSpPr>
          <p:cNvPr id="26654" name="Text Box 30"/>
          <p:cNvSpPr txBox="1">
            <a:spLocks noChangeArrowheads="1"/>
          </p:cNvSpPr>
          <p:nvPr/>
        </p:nvSpPr>
        <p:spPr bwMode="auto">
          <a:xfrm>
            <a:off x="1860550" y="2376488"/>
            <a:ext cx="90011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b="1">
                <a:latin typeface="Arial" panose="020B0604020202020204" pitchFamily="34" charset="0"/>
              </a:rPr>
              <a:t>Row 0</a:t>
            </a:r>
          </a:p>
        </p:txBody>
      </p:sp>
      <p:sp>
        <p:nvSpPr>
          <p:cNvPr id="26655" name="Text Box 31"/>
          <p:cNvSpPr txBox="1">
            <a:spLocks noChangeArrowheads="1"/>
          </p:cNvSpPr>
          <p:nvPr/>
        </p:nvSpPr>
        <p:spPr bwMode="auto">
          <a:xfrm>
            <a:off x="1903413" y="2970213"/>
            <a:ext cx="8572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b="1">
                <a:latin typeface="Arial" panose="020B0604020202020204" pitchFamily="34" charset="0"/>
              </a:rPr>
              <a:t>Row 1</a:t>
            </a:r>
          </a:p>
        </p:txBody>
      </p:sp>
      <p:sp>
        <p:nvSpPr>
          <p:cNvPr id="26656" name="Text Box 32"/>
          <p:cNvSpPr txBox="1">
            <a:spLocks noChangeArrowheads="1"/>
          </p:cNvSpPr>
          <p:nvPr/>
        </p:nvSpPr>
        <p:spPr bwMode="auto">
          <a:xfrm>
            <a:off x="1585913" y="3765550"/>
            <a:ext cx="11747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b="1" dirty="0">
                <a:latin typeface="Arial" panose="020B0604020202020204" pitchFamily="34" charset="0"/>
              </a:rPr>
              <a:t>Row </a:t>
            </a:r>
            <a:r>
              <a:rPr lang="en-US" altLang="zh-TW" sz="1500" b="1" i="1" dirty="0">
                <a:latin typeface="Arial" panose="020B0604020202020204" pitchFamily="34" charset="0"/>
              </a:rPr>
              <a:t>r</a:t>
            </a:r>
          </a:p>
        </p:txBody>
      </p:sp>
      <p:sp>
        <p:nvSpPr>
          <p:cNvPr id="26657" name="Rectangle 33"/>
          <p:cNvSpPr>
            <a:spLocks noChangeArrowheads="1"/>
          </p:cNvSpPr>
          <p:nvPr/>
        </p:nvSpPr>
        <p:spPr bwMode="auto">
          <a:xfrm>
            <a:off x="1089025" y="4991100"/>
            <a:ext cx="1219200" cy="406400"/>
          </a:xfrm>
          <a:prstGeom prst="rect">
            <a:avLst/>
          </a:prstGeom>
          <a:solidFill>
            <a:schemeClr val="accent1"/>
          </a:solidFill>
          <a:ln w="9525">
            <a:solidFill>
              <a:schemeClr val="tx1"/>
            </a:solidFill>
            <a:miter lim="800000"/>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58" name="Text Box 34"/>
          <p:cNvSpPr txBox="1">
            <a:spLocks noChangeArrowheads="1"/>
          </p:cNvSpPr>
          <p:nvPr/>
        </p:nvSpPr>
        <p:spPr bwMode="auto">
          <a:xfrm>
            <a:off x="1128713" y="4414838"/>
            <a:ext cx="96693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i="1" dirty="0">
                <a:latin typeface="Arial" panose="020B0604020202020204" pitchFamily="34" charset="0"/>
              </a:rPr>
              <a:t>c</a:t>
            </a:r>
            <a:endParaRPr lang="en-US" altLang="zh-TW" sz="1500" i="1" baseline="-25000" dirty="0">
              <a:latin typeface="Arial" panose="020B0604020202020204" pitchFamily="34" charset="0"/>
            </a:endParaRPr>
          </a:p>
          <a:p>
            <a:pPr eaLnBrk="1" hangingPunct="1"/>
            <a:r>
              <a:rPr lang="en-US" altLang="zh-TW" sz="1500" dirty="0">
                <a:latin typeface="Arial" panose="020B0604020202020204" pitchFamily="34" charset="0"/>
              </a:rPr>
              <a:t>elements</a:t>
            </a:r>
          </a:p>
        </p:txBody>
      </p:sp>
      <p:sp>
        <p:nvSpPr>
          <p:cNvPr id="26659" name="Rectangle 35"/>
          <p:cNvSpPr>
            <a:spLocks noChangeArrowheads="1"/>
          </p:cNvSpPr>
          <p:nvPr/>
        </p:nvSpPr>
        <p:spPr bwMode="auto">
          <a:xfrm>
            <a:off x="2314575" y="4991100"/>
            <a:ext cx="1219200" cy="406400"/>
          </a:xfrm>
          <a:prstGeom prst="rect">
            <a:avLst/>
          </a:prstGeom>
          <a:solidFill>
            <a:schemeClr val="accent1"/>
          </a:solidFill>
          <a:ln w="9525">
            <a:solidFill>
              <a:schemeClr val="tx1"/>
            </a:solidFill>
            <a:miter lim="800000"/>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60" name="Oval 36"/>
          <p:cNvSpPr>
            <a:spLocks noChangeArrowheads="1"/>
          </p:cNvSpPr>
          <p:nvPr/>
        </p:nvSpPr>
        <p:spPr bwMode="auto">
          <a:xfrm>
            <a:off x="3873500" y="5180013"/>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61" name="Oval 37"/>
          <p:cNvSpPr>
            <a:spLocks noChangeArrowheads="1"/>
          </p:cNvSpPr>
          <p:nvPr/>
        </p:nvSpPr>
        <p:spPr bwMode="auto">
          <a:xfrm>
            <a:off x="4143375" y="5180013"/>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62" name="Oval 38"/>
          <p:cNvSpPr>
            <a:spLocks noChangeArrowheads="1"/>
          </p:cNvSpPr>
          <p:nvPr/>
        </p:nvSpPr>
        <p:spPr bwMode="auto">
          <a:xfrm>
            <a:off x="4411663" y="5180013"/>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63" name="Rectangle 39"/>
          <p:cNvSpPr>
            <a:spLocks noChangeArrowheads="1"/>
          </p:cNvSpPr>
          <p:nvPr/>
        </p:nvSpPr>
        <p:spPr bwMode="auto">
          <a:xfrm>
            <a:off x="4794250" y="4991100"/>
            <a:ext cx="1219200" cy="406400"/>
          </a:xfrm>
          <a:prstGeom prst="rect">
            <a:avLst/>
          </a:prstGeom>
          <a:solidFill>
            <a:schemeClr val="accent1"/>
          </a:solidFill>
          <a:ln w="9525">
            <a:solidFill>
              <a:schemeClr val="tx1"/>
            </a:solidFill>
            <a:miter lim="800000"/>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64" name="Oval 40"/>
          <p:cNvSpPr>
            <a:spLocks noChangeArrowheads="1"/>
          </p:cNvSpPr>
          <p:nvPr/>
        </p:nvSpPr>
        <p:spPr bwMode="auto">
          <a:xfrm>
            <a:off x="6226175" y="5164138"/>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65" name="Oval 41"/>
          <p:cNvSpPr>
            <a:spLocks noChangeArrowheads="1"/>
          </p:cNvSpPr>
          <p:nvPr/>
        </p:nvSpPr>
        <p:spPr bwMode="auto">
          <a:xfrm>
            <a:off x="6494463" y="5164138"/>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66" name="Oval 42"/>
          <p:cNvSpPr>
            <a:spLocks noChangeArrowheads="1"/>
          </p:cNvSpPr>
          <p:nvPr/>
        </p:nvSpPr>
        <p:spPr bwMode="auto">
          <a:xfrm>
            <a:off x="6762750" y="5164138"/>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67" name="Rectangle 43"/>
          <p:cNvSpPr>
            <a:spLocks noChangeArrowheads="1"/>
          </p:cNvSpPr>
          <p:nvPr/>
        </p:nvSpPr>
        <p:spPr bwMode="auto">
          <a:xfrm>
            <a:off x="7032625" y="4989513"/>
            <a:ext cx="1219200" cy="406400"/>
          </a:xfrm>
          <a:prstGeom prst="rect">
            <a:avLst/>
          </a:prstGeom>
          <a:solidFill>
            <a:schemeClr val="accent1"/>
          </a:solidFill>
          <a:ln w="9525">
            <a:solidFill>
              <a:schemeClr val="tx1"/>
            </a:solidFill>
            <a:miter lim="800000"/>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68" name="Line 44"/>
          <p:cNvSpPr>
            <a:spLocks noChangeShapeType="1"/>
          </p:cNvSpPr>
          <p:nvPr/>
        </p:nvSpPr>
        <p:spPr bwMode="auto">
          <a:xfrm>
            <a:off x="1089025" y="4368800"/>
            <a:ext cx="0" cy="1552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500"/>
          </a:p>
        </p:txBody>
      </p:sp>
      <p:sp>
        <p:nvSpPr>
          <p:cNvPr id="26669" name="Line 45"/>
          <p:cNvSpPr>
            <a:spLocks noChangeShapeType="1"/>
          </p:cNvSpPr>
          <p:nvPr/>
        </p:nvSpPr>
        <p:spPr bwMode="auto">
          <a:xfrm>
            <a:off x="2320925" y="4454525"/>
            <a:ext cx="0" cy="9286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500"/>
          </a:p>
        </p:txBody>
      </p:sp>
      <p:sp>
        <p:nvSpPr>
          <p:cNvPr id="26670" name="Line 46"/>
          <p:cNvSpPr>
            <a:spLocks noChangeShapeType="1"/>
          </p:cNvSpPr>
          <p:nvPr/>
        </p:nvSpPr>
        <p:spPr bwMode="auto">
          <a:xfrm>
            <a:off x="3538538" y="4468813"/>
            <a:ext cx="0" cy="9286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500"/>
          </a:p>
        </p:txBody>
      </p:sp>
      <p:sp>
        <p:nvSpPr>
          <p:cNvPr id="26671" name="Line 47"/>
          <p:cNvSpPr>
            <a:spLocks noChangeShapeType="1"/>
          </p:cNvSpPr>
          <p:nvPr/>
        </p:nvSpPr>
        <p:spPr bwMode="auto">
          <a:xfrm>
            <a:off x="4787900" y="4438650"/>
            <a:ext cx="0" cy="15970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500"/>
          </a:p>
        </p:txBody>
      </p:sp>
      <p:sp>
        <p:nvSpPr>
          <p:cNvPr id="26672" name="Text Box 48"/>
          <p:cNvSpPr txBox="1">
            <a:spLocks noChangeArrowheads="1"/>
          </p:cNvSpPr>
          <p:nvPr/>
        </p:nvSpPr>
        <p:spPr bwMode="auto">
          <a:xfrm>
            <a:off x="2316163" y="4397375"/>
            <a:ext cx="96693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i="1" dirty="0">
                <a:latin typeface="Arial" panose="020B0604020202020204" pitchFamily="34" charset="0"/>
              </a:rPr>
              <a:t>c</a:t>
            </a:r>
            <a:endParaRPr lang="en-US" altLang="zh-TW" sz="1500" i="1" baseline="-25000" dirty="0">
              <a:latin typeface="Arial" panose="020B0604020202020204" pitchFamily="34" charset="0"/>
            </a:endParaRPr>
          </a:p>
          <a:p>
            <a:pPr eaLnBrk="1" hangingPunct="1"/>
            <a:r>
              <a:rPr lang="en-US" altLang="zh-TW" sz="1500" dirty="0">
                <a:latin typeface="Arial" panose="020B0604020202020204" pitchFamily="34" charset="0"/>
              </a:rPr>
              <a:t>elements</a:t>
            </a:r>
          </a:p>
        </p:txBody>
      </p:sp>
      <p:sp>
        <p:nvSpPr>
          <p:cNvPr id="26673" name="Text Box 49"/>
          <p:cNvSpPr txBox="1">
            <a:spLocks noChangeArrowheads="1"/>
          </p:cNvSpPr>
          <p:nvPr/>
        </p:nvSpPr>
        <p:spPr bwMode="auto">
          <a:xfrm>
            <a:off x="1220788" y="5392738"/>
            <a:ext cx="90011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b="1">
                <a:latin typeface="Arial" panose="020B0604020202020204" pitchFamily="34" charset="0"/>
              </a:rPr>
              <a:t>Row 0</a:t>
            </a:r>
          </a:p>
        </p:txBody>
      </p:sp>
      <p:sp>
        <p:nvSpPr>
          <p:cNvPr id="26674" name="Text Box 50"/>
          <p:cNvSpPr txBox="1">
            <a:spLocks noChangeArrowheads="1"/>
          </p:cNvSpPr>
          <p:nvPr/>
        </p:nvSpPr>
        <p:spPr bwMode="auto">
          <a:xfrm>
            <a:off x="2466975" y="5392738"/>
            <a:ext cx="8572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b="1">
                <a:latin typeface="Arial" panose="020B0604020202020204" pitchFamily="34" charset="0"/>
              </a:rPr>
              <a:t>Row 1</a:t>
            </a:r>
          </a:p>
        </p:txBody>
      </p:sp>
      <p:sp>
        <p:nvSpPr>
          <p:cNvPr id="26675" name="Text Box 51"/>
          <p:cNvSpPr txBox="1">
            <a:spLocks noChangeArrowheads="1"/>
          </p:cNvSpPr>
          <p:nvPr/>
        </p:nvSpPr>
        <p:spPr bwMode="auto">
          <a:xfrm>
            <a:off x="7042150" y="5375275"/>
            <a:ext cx="11747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b="1" dirty="0">
                <a:latin typeface="Arial" panose="020B0604020202020204" pitchFamily="34" charset="0"/>
              </a:rPr>
              <a:t>Row </a:t>
            </a:r>
            <a:r>
              <a:rPr lang="en-US" altLang="zh-TW" sz="1500" b="1" i="1" dirty="0">
                <a:latin typeface="Arial" panose="020B0604020202020204" pitchFamily="34" charset="0"/>
              </a:rPr>
              <a:t>r</a:t>
            </a:r>
          </a:p>
        </p:txBody>
      </p:sp>
      <p:sp>
        <p:nvSpPr>
          <p:cNvPr id="26676" name="Text Box 52"/>
          <p:cNvSpPr txBox="1">
            <a:spLocks noChangeArrowheads="1"/>
          </p:cNvSpPr>
          <p:nvPr/>
        </p:nvSpPr>
        <p:spPr bwMode="auto">
          <a:xfrm>
            <a:off x="4948238" y="5389563"/>
            <a:ext cx="8572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b="1">
                <a:latin typeface="Arial" panose="020B0604020202020204" pitchFamily="34" charset="0"/>
              </a:rPr>
              <a:t>Row i</a:t>
            </a:r>
          </a:p>
        </p:txBody>
      </p:sp>
      <p:sp>
        <p:nvSpPr>
          <p:cNvPr id="26677" name="Line 53"/>
          <p:cNvSpPr>
            <a:spLocks noChangeShapeType="1"/>
          </p:cNvSpPr>
          <p:nvPr/>
        </p:nvSpPr>
        <p:spPr bwMode="auto">
          <a:xfrm flipH="1">
            <a:off x="1089025" y="5856288"/>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500"/>
          </a:p>
        </p:txBody>
      </p:sp>
      <p:sp>
        <p:nvSpPr>
          <p:cNvPr id="26678" name="Line 54"/>
          <p:cNvSpPr>
            <a:spLocks noChangeShapeType="1"/>
          </p:cNvSpPr>
          <p:nvPr/>
        </p:nvSpPr>
        <p:spPr bwMode="auto">
          <a:xfrm>
            <a:off x="4208463" y="5856288"/>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500"/>
          </a:p>
        </p:txBody>
      </p:sp>
      <p:sp>
        <p:nvSpPr>
          <p:cNvPr id="26679" name="Text Box 55"/>
          <p:cNvSpPr txBox="1">
            <a:spLocks noChangeArrowheads="1"/>
          </p:cNvSpPr>
          <p:nvPr/>
        </p:nvSpPr>
        <p:spPr bwMode="auto">
          <a:xfrm>
            <a:off x="2249488" y="5630863"/>
            <a:ext cx="2032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dirty="0" err="1">
                <a:solidFill>
                  <a:srgbClr val="3333FF"/>
                </a:solidFill>
                <a:latin typeface="Times New Roman" panose="02020603050405020304" pitchFamily="18" charset="0"/>
              </a:rPr>
              <a:t>i</a:t>
            </a:r>
            <a:r>
              <a:rPr lang="en-US" altLang="zh-TW" sz="1500" dirty="0">
                <a:solidFill>
                  <a:srgbClr val="3333FF"/>
                </a:solidFill>
                <a:latin typeface="Times New Roman" panose="02020603050405020304" pitchFamily="18" charset="0"/>
              </a:rPr>
              <a:t> * </a:t>
            </a:r>
            <a:r>
              <a:rPr lang="en-US" altLang="zh-TW" sz="1500" i="1" dirty="0">
                <a:solidFill>
                  <a:srgbClr val="3333FF"/>
                </a:solidFill>
                <a:latin typeface="Times New Roman" panose="02020603050405020304" pitchFamily="18" charset="0"/>
              </a:rPr>
              <a:t>c</a:t>
            </a:r>
            <a:r>
              <a:rPr lang="en-US" altLang="zh-TW" sz="1500" baseline="-25000" dirty="0">
                <a:solidFill>
                  <a:srgbClr val="3333FF"/>
                </a:solidFill>
                <a:latin typeface="Times New Roman" panose="02020603050405020304" pitchFamily="18" charset="0"/>
              </a:rPr>
              <a:t> </a:t>
            </a:r>
            <a:r>
              <a:rPr lang="en-US" altLang="zh-TW" sz="1500" dirty="0">
                <a:solidFill>
                  <a:srgbClr val="3333FF"/>
                </a:solidFill>
                <a:latin typeface="Times New Roman" panose="02020603050405020304" pitchFamily="18" charset="0"/>
              </a:rPr>
              <a:t>element</a:t>
            </a:r>
          </a:p>
        </p:txBody>
      </p:sp>
      <p:sp>
        <p:nvSpPr>
          <p:cNvPr id="26680" name="Freeform 56"/>
          <p:cNvSpPr>
            <a:spLocks/>
          </p:cNvSpPr>
          <p:nvPr/>
        </p:nvSpPr>
        <p:spPr bwMode="auto">
          <a:xfrm>
            <a:off x="1301750" y="2568575"/>
            <a:ext cx="1585913" cy="1843088"/>
          </a:xfrm>
          <a:custGeom>
            <a:avLst/>
            <a:gdLst>
              <a:gd name="T0" fmla="*/ 999 w 999"/>
              <a:gd name="T1" fmla="*/ 0 h 1161"/>
              <a:gd name="T2" fmla="*/ 323 w 999"/>
              <a:gd name="T3" fmla="*/ 192 h 1161"/>
              <a:gd name="T4" fmla="*/ 49 w 999"/>
              <a:gd name="T5" fmla="*/ 659 h 1161"/>
              <a:gd name="T6" fmla="*/ 30 w 999"/>
              <a:gd name="T7" fmla="*/ 1161 h 1161"/>
              <a:gd name="T8" fmla="*/ 0 60000 65536"/>
              <a:gd name="T9" fmla="*/ 0 60000 65536"/>
              <a:gd name="T10" fmla="*/ 0 60000 65536"/>
              <a:gd name="T11" fmla="*/ 0 60000 65536"/>
              <a:gd name="T12" fmla="*/ 0 w 999"/>
              <a:gd name="T13" fmla="*/ 0 h 1161"/>
              <a:gd name="T14" fmla="*/ 999 w 999"/>
              <a:gd name="T15" fmla="*/ 1161 h 1161"/>
            </a:gdLst>
            <a:ahLst/>
            <a:cxnLst>
              <a:cxn ang="T8">
                <a:pos x="T0" y="T1"/>
              </a:cxn>
              <a:cxn ang="T9">
                <a:pos x="T2" y="T3"/>
              </a:cxn>
              <a:cxn ang="T10">
                <a:pos x="T4" y="T5"/>
              </a:cxn>
              <a:cxn ang="T11">
                <a:pos x="T6" y="T7"/>
              </a:cxn>
            </a:cxnLst>
            <a:rect l="T12" t="T13" r="T14" b="T15"/>
            <a:pathLst>
              <a:path w="999" h="1161">
                <a:moveTo>
                  <a:pt x="999" y="0"/>
                </a:moveTo>
                <a:cubicBezTo>
                  <a:pt x="740" y="41"/>
                  <a:pt x="481" y="82"/>
                  <a:pt x="323" y="192"/>
                </a:cubicBezTo>
                <a:cubicBezTo>
                  <a:pt x="165" y="302"/>
                  <a:pt x="98" y="498"/>
                  <a:pt x="49" y="659"/>
                </a:cubicBezTo>
                <a:cubicBezTo>
                  <a:pt x="0" y="820"/>
                  <a:pt x="15" y="990"/>
                  <a:pt x="30" y="1161"/>
                </a:cubicBezTo>
              </a:path>
            </a:pathLst>
          </a:custGeom>
          <a:noFill/>
          <a:ln w="9525">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81" name="Freeform 57"/>
          <p:cNvSpPr>
            <a:spLocks/>
          </p:cNvSpPr>
          <p:nvPr/>
        </p:nvSpPr>
        <p:spPr bwMode="auto">
          <a:xfrm>
            <a:off x="2582863" y="3076575"/>
            <a:ext cx="320675" cy="1277938"/>
          </a:xfrm>
          <a:custGeom>
            <a:avLst/>
            <a:gdLst>
              <a:gd name="T0" fmla="*/ 202 w 202"/>
              <a:gd name="T1" fmla="*/ 0 h 805"/>
              <a:gd name="T2" fmla="*/ 55 w 202"/>
              <a:gd name="T3" fmla="*/ 147 h 805"/>
              <a:gd name="T4" fmla="*/ 0 w 202"/>
              <a:gd name="T5" fmla="*/ 805 h 805"/>
              <a:gd name="T6" fmla="*/ 0 60000 65536"/>
              <a:gd name="T7" fmla="*/ 0 60000 65536"/>
              <a:gd name="T8" fmla="*/ 0 60000 65536"/>
              <a:gd name="T9" fmla="*/ 0 w 202"/>
              <a:gd name="T10" fmla="*/ 0 h 805"/>
              <a:gd name="T11" fmla="*/ 202 w 202"/>
              <a:gd name="T12" fmla="*/ 805 h 805"/>
            </a:gdLst>
            <a:ahLst/>
            <a:cxnLst>
              <a:cxn ang="T6">
                <a:pos x="T0" y="T1"/>
              </a:cxn>
              <a:cxn ang="T7">
                <a:pos x="T2" y="T3"/>
              </a:cxn>
              <a:cxn ang="T8">
                <a:pos x="T4" y="T5"/>
              </a:cxn>
            </a:cxnLst>
            <a:rect l="T9" t="T10" r="T11" b="T12"/>
            <a:pathLst>
              <a:path w="202" h="805">
                <a:moveTo>
                  <a:pt x="202" y="0"/>
                </a:moveTo>
                <a:cubicBezTo>
                  <a:pt x="145" y="6"/>
                  <a:pt x="89" y="13"/>
                  <a:pt x="55" y="147"/>
                </a:cubicBezTo>
                <a:cubicBezTo>
                  <a:pt x="21" y="281"/>
                  <a:pt x="10" y="543"/>
                  <a:pt x="0" y="805"/>
                </a:cubicBezTo>
              </a:path>
            </a:pathLst>
          </a:custGeom>
          <a:noFill/>
          <a:ln w="9525">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82" name="Freeform 58"/>
          <p:cNvSpPr>
            <a:spLocks/>
          </p:cNvSpPr>
          <p:nvPr/>
        </p:nvSpPr>
        <p:spPr bwMode="auto">
          <a:xfrm>
            <a:off x="6734175" y="3933825"/>
            <a:ext cx="973138" cy="841375"/>
          </a:xfrm>
          <a:custGeom>
            <a:avLst/>
            <a:gdLst>
              <a:gd name="T0" fmla="*/ 0 w 613"/>
              <a:gd name="T1" fmla="*/ 0 h 530"/>
              <a:gd name="T2" fmla="*/ 503 w 613"/>
              <a:gd name="T3" fmla="*/ 201 h 530"/>
              <a:gd name="T4" fmla="*/ 613 w 613"/>
              <a:gd name="T5" fmla="*/ 530 h 530"/>
              <a:gd name="T6" fmla="*/ 0 60000 65536"/>
              <a:gd name="T7" fmla="*/ 0 60000 65536"/>
              <a:gd name="T8" fmla="*/ 0 60000 65536"/>
              <a:gd name="T9" fmla="*/ 0 w 613"/>
              <a:gd name="T10" fmla="*/ 0 h 530"/>
              <a:gd name="T11" fmla="*/ 613 w 613"/>
              <a:gd name="T12" fmla="*/ 530 h 530"/>
            </a:gdLst>
            <a:ahLst/>
            <a:cxnLst>
              <a:cxn ang="T6">
                <a:pos x="T0" y="T1"/>
              </a:cxn>
              <a:cxn ang="T7">
                <a:pos x="T2" y="T3"/>
              </a:cxn>
              <a:cxn ang="T8">
                <a:pos x="T4" y="T5"/>
              </a:cxn>
            </a:cxnLst>
            <a:rect l="T9" t="T10" r="T11" b="T12"/>
            <a:pathLst>
              <a:path w="613" h="530">
                <a:moveTo>
                  <a:pt x="0" y="0"/>
                </a:moveTo>
                <a:cubicBezTo>
                  <a:pt x="200" y="56"/>
                  <a:pt x="401" y="113"/>
                  <a:pt x="503" y="201"/>
                </a:cubicBezTo>
                <a:cubicBezTo>
                  <a:pt x="605" y="289"/>
                  <a:pt x="609" y="409"/>
                  <a:pt x="613" y="530"/>
                </a:cubicBezTo>
              </a:path>
            </a:pathLst>
          </a:custGeom>
          <a:noFill/>
          <a:ln w="9525">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Tree>
    <p:extLst>
      <p:ext uri="{BB962C8B-B14F-4D97-AF65-F5344CB8AC3E}">
        <p14:creationId xmlns:p14="http://schemas.microsoft.com/office/powerpoint/2010/main" val="3254149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62571-B543-4FBE-AE7A-EB538955D393}"/>
              </a:ext>
            </a:extLst>
          </p:cNvPr>
          <p:cNvSpPr>
            <a:spLocks noGrp="1"/>
          </p:cNvSpPr>
          <p:nvPr>
            <p:ph type="title"/>
          </p:nvPr>
        </p:nvSpPr>
        <p:spPr>
          <a:xfrm>
            <a:off x="931863" y="171450"/>
            <a:ext cx="6870700" cy="774700"/>
          </a:xfrm>
        </p:spPr>
        <p:txBody>
          <a:bodyPr vert="horz" wrap="square" lIns="91440" tIns="45720" rIns="91440" bIns="45720" numCol="1" anchor="ctr" anchorCtr="0" compatLnSpc="1">
            <a:prstTxWarp prst="textNoShape">
              <a:avLst/>
            </a:prstTxWarp>
            <a:normAutofit/>
          </a:bodyPr>
          <a:lstStyle/>
          <a:p>
            <a:r>
              <a:rPr lang="zh-TW" altLang="en-US" kern="1200" dirty="0">
                <a:latin typeface="Arial" pitchFamily="34" charset="0"/>
                <a:ea typeface="MS PGothic" panose="020B0600070205080204" pitchFamily="34" charset="-128"/>
                <a:cs typeface="Arial" pitchFamily="34" charset="0"/>
              </a:rPr>
              <a:t>Computer memory</a:t>
            </a:r>
          </a:p>
        </p:txBody>
      </p:sp>
      <p:sp>
        <p:nvSpPr>
          <p:cNvPr id="6" name="Rectangle 3">
            <a:extLst>
              <a:ext uri="{FF2B5EF4-FFF2-40B4-BE49-F238E27FC236}">
                <a16:creationId xmlns:a16="http://schemas.microsoft.com/office/drawing/2014/main" id="{A03BFEE0-7E96-4435-8894-7215C3FFB0E2}"/>
              </a:ext>
            </a:extLst>
          </p:cNvPr>
          <p:cNvSpPr txBox="1">
            <a:spLocks noChangeArrowheads="1"/>
          </p:cNvSpPr>
          <p:nvPr/>
        </p:nvSpPr>
        <p:spPr bwMode="auto">
          <a:xfrm>
            <a:off x="228600" y="1206500"/>
            <a:ext cx="4229100" cy="496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zh-TW" altLang="en-US" sz="2000" dirty="0"/>
              <a:t>Computer memory is made of a long sequence of memory cell</a:t>
            </a:r>
            <a:r>
              <a:rPr lang="en-US" altLang="zh-TW" sz="2000" dirty="0"/>
              <a:t>s</a:t>
            </a:r>
            <a:r>
              <a:rPr lang="zh-TW" altLang="en-US" sz="2000" dirty="0"/>
              <a:t>, each 8 bits (one byte) long</a:t>
            </a:r>
          </a:p>
          <a:p>
            <a:pPr>
              <a:lnSpc>
                <a:spcPct val="90000"/>
              </a:lnSpc>
            </a:pPr>
            <a:r>
              <a:rPr lang="zh-TW" altLang="en-US" sz="2000" dirty="0"/>
              <a:t>Associated </a:t>
            </a:r>
            <a:r>
              <a:rPr lang="en-US" altLang="zh-TW" sz="2000" dirty="0"/>
              <a:t>with</a:t>
            </a:r>
            <a:r>
              <a:rPr lang="zh-TW" altLang="en-US" sz="2000" dirty="0"/>
              <a:t> each memory cell is an address</a:t>
            </a:r>
            <a:endParaRPr lang="en-US" altLang="zh-TW" sz="2000" dirty="0"/>
          </a:p>
          <a:p>
            <a:pPr>
              <a:lnSpc>
                <a:spcPct val="90000"/>
              </a:lnSpc>
            </a:pPr>
            <a:r>
              <a:rPr lang="en-US" altLang="zh-TW" sz="2000" dirty="0"/>
              <a:t>Variable names in a program are addresses, i.e. the cell where the data is stored</a:t>
            </a:r>
          </a:p>
          <a:p>
            <a:pPr lvl="1">
              <a:lnSpc>
                <a:spcPct val="90000"/>
              </a:lnSpc>
            </a:pPr>
            <a:r>
              <a:rPr lang="en-US" altLang="zh-TW" sz="1800" b="1" dirty="0"/>
              <a:t>int</a:t>
            </a:r>
            <a:r>
              <a:rPr lang="en-US" altLang="zh-TW" sz="1800" dirty="0"/>
              <a:t> </a:t>
            </a:r>
            <a:r>
              <a:rPr lang="en-US" altLang="zh-TW" sz="1800" dirty="0" err="1"/>
              <a:t>myvar</a:t>
            </a:r>
            <a:r>
              <a:rPr lang="en-US" altLang="zh-TW" sz="1800" dirty="0"/>
              <a:t>; </a:t>
            </a:r>
          </a:p>
          <a:p>
            <a:pPr>
              <a:lnSpc>
                <a:spcPct val="90000"/>
              </a:lnSpc>
            </a:pPr>
            <a:r>
              <a:rPr lang="en-US" altLang="zh-TW" sz="2000" dirty="0"/>
              <a:t>The </a:t>
            </a:r>
            <a:r>
              <a:rPr lang="en-US" altLang="zh-TW" sz="2000" b="1" dirty="0"/>
              <a:t>type</a:t>
            </a:r>
            <a:r>
              <a:rPr lang="en-US" altLang="zh-TW" sz="2000" dirty="0"/>
              <a:t> of a variable “</a:t>
            </a:r>
            <a:r>
              <a:rPr lang="en-US" altLang="zh-TW" sz="2000" b="1" dirty="0"/>
              <a:t>int</a:t>
            </a:r>
            <a:r>
              <a:rPr lang="en-US" altLang="zh-TW" sz="2000" dirty="0"/>
              <a:t>” defines the number of consecutive memory cells used to store the data</a:t>
            </a:r>
          </a:p>
          <a:p>
            <a:pPr lvl="1">
              <a:lnSpc>
                <a:spcPct val="90000"/>
              </a:lnSpc>
            </a:pPr>
            <a:r>
              <a:rPr lang="en-US" altLang="zh-TW" sz="1600" b="1" dirty="0"/>
              <a:t>int</a:t>
            </a:r>
            <a:r>
              <a:rPr lang="en-US" altLang="zh-TW" sz="1600" dirty="0"/>
              <a:t> means 4 consecutive cells are reserved to store the data of </a:t>
            </a:r>
            <a:r>
              <a:rPr lang="en-US" altLang="zh-TW" sz="1600" dirty="0" err="1"/>
              <a:t>myvar</a:t>
            </a:r>
            <a:endParaRPr lang="zh-TW" altLang="en-US" sz="1600" dirty="0"/>
          </a:p>
        </p:txBody>
      </p:sp>
      <p:pic>
        <p:nvPicPr>
          <p:cNvPr id="1026" name="Picture 2" descr="CS255 Sylabus">
            <a:extLst>
              <a:ext uri="{FF2B5EF4-FFF2-40B4-BE49-F238E27FC236}">
                <a16:creationId xmlns:a16="http://schemas.microsoft.com/office/drawing/2014/main" id="{775D7B92-8D15-4A77-B7B8-EE1D26BD3A0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5105400" y="2309322"/>
            <a:ext cx="3276600" cy="2948477"/>
          </a:xfrm>
          <a:prstGeom prst="rect">
            <a:avLst/>
          </a:prstGeom>
          <a:solidFill>
            <a:srgbClr val="FFFFFF"/>
          </a:solidFill>
        </p:spPr>
      </p:pic>
      <p:sp>
        <p:nvSpPr>
          <p:cNvPr id="4" name="Slide Number Placeholder 3">
            <a:extLst>
              <a:ext uri="{FF2B5EF4-FFF2-40B4-BE49-F238E27FC236}">
                <a16:creationId xmlns:a16="http://schemas.microsoft.com/office/drawing/2014/main" id="{14C43C1C-33D3-48D5-8C1D-4E6B76C52B1A}"/>
              </a:ext>
            </a:extLst>
          </p:cNvPr>
          <p:cNvSpPr>
            <a:spLocks noGrp="1"/>
          </p:cNvSpPr>
          <p:nvPr>
            <p:ph type="sldNum" sz="quarter" idx="12"/>
          </p:nvPr>
        </p:nvSpPr>
        <p:spPr>
          <a:xfrm>
            <a:off x="8610600" y="6324600"/>
            <a:ext cx="457200" cy="365125"/>
          </a:xfrm>
        </p:spPr>
        <p:txBody>
          <a:bodyPr vert="horz" wrap="square" lIns="91440" tIns="45720" rIns="91440" bIns="45720" numCol="1" anchor="t" anchorCtr="0" compatLnSpc="1">
            <a:prstTxWarp prst="textNoShape">
              <a:avLst/>
            </a:prstTxWarp>
            <a:normAutofit/>
          </a:bodyPr>
          <a:lstStyle/>
          <a:p>
            <a:pPr>
              <a:spcAft>
                <a:spcPts val="600"/>
              </a:spcAft>
              <a:defRPr/>
            </a:pPr>
            <a:fld id="{519C8756-3B26-4146-A7C7-24F682EEB786}" type="slidenum">
              <a:rPr lang="en-US" smtClean="0"/>
              <a:pPr>
                <a:spcAft>
                  <a:spcPts val="600"/>
                </a:spcAft>
                <a:defRPr/>
              </a:pPr>
              <a:t>3</a:t>
            </a:fld>
            <a:endParaRPr lang="en-US"/>
          </a:p>
        </p:txBody>
      </p:sp>
    </p:spTree>
    <p:extLst>
      <p:ext uri="{BB962C8B-B14F-4D97-AF65-F5344CB8AC3E}">
        <p14:creationId xmlns:p14="http://schemas.microsoft.com/office/powerpoint/2010/main" val="3400239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1"/>
            <a:ext cx="8915400" cy="838200"/>
          </a:xfrm>
          <a:noFill/>
        </p:spPr>
        <p:txBody>
          <a:bodyPr lIns="92075" tIns="46038" rIns="92075" bIns="46038" anchor="ctr"/>
          <a:lstStyle/>
          <a:p>
            <a:pPr eaLnBrk="1" hangingPunct="1"/>
            <a:r>
              <a:rPr lang="en-US" altLang="ko-KR" sz="3200" dirty="0"/>
              <a:t>Column-Major Mapping (e.g. </a:t>
            </a:r>
            <a:r>
              <a:rPr lang="en-US" altLang="ko-KR" sz="3200" dirty="0" err="1"/>
              <a:t>Matlab</a:t>
            </a:r>
            <a:r>
              <a:rPr lang="en-US" altLang="ko-KR" sz="3200" dirty="0"/>
              <a:t>, Fortran)</a:t>
            </a:r>
          </a:p>
        </p:txBody>
      </p:sp>
      <p:sp>
        <p:nvSpPr>
          <p:cNvPr id="243750" name="Rectangle 38"/>
          <p:cNvSpPr>
            <a:spLocks noChangeArrowheads="1"/>
          </p:cNvSpPr>
          <p:nvPr/>
        </p:nvSpPr>
        <p:spPr bwMode="auto">
          <a:xfrm>
            <a:off x="0" y="850901"/>
            <a:ext cx="9144000" cy="446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spcBef>
                <a:spcPct val="20000"/>
              </a:spcBef>
              <a:buClr>
                <a:schemeClr val="tx2"/>
              </a:buClr>
              <a:buSzPct val="75000"/>
              <a:buFont typeface="Wingdings" panose="05000000000000000000" pitchFamily="2" charset="2"/>
              <a:buChar char="l"/>
            </a:pPr>
            <a:r>
              <a:rPr lang="en-US" altLang="ko-KR" sz="2200" dirty="0">
                <a:solidFill>
                  <a:srgbClr val="0033CC"/>
                </a:solidFill>
                <a:cs typeface="Times New Roman" panose="02020603050405020304" pitchFamily="18" charset="0"/>
              </a:rPr>
              <a:t>In this method, elements of an array are arranged sequentially column by column. Thus, elements of the first column occupies the first set of memory locations reserved for the array, elements of the second column occupies the next set of memory and so on.</a:t>
            </a:r>
          </a:p>
          <a:p>
            <a:pPr eaLnBrk="1" hangingPunct="1">
              <a:spcBef>
                <a:spcPct val="20000"/>
              </a:spcBef>
              <a:buClr>
                <a:schemeClr val="tx2"/>
              </a:buClr>
              <a:buSzPct val="75000"/>
              <a:buFont typeface="Wingdings" panose="05000000000000000000" pitchFamily="2" charset="2"/>
              <a:buChar char="l"/>
            </a:pPr>
            <a:endParaRPr lang="en-US" altLang="ko-KR" sz="220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endParaRPr lang="en-US" altLang="ko-KR" sz="220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r>
              <a:rPr lang="en-US" altLang="ko-KR" sz="2200" dirty="0">
                <a:solidFill>
                  <a:srgbClr val="0033CC"/>
                </a:solidFill>
                <a:cs typeface="Times New Roman" panose="02020603050405020304" pitchFamily="18" charset="0"/>
              </a:rPr>
              <a:t>Example 3 x 4 array:</a:t>
            </a:r>
          </a:p>
          <a:p>
            <a:pPr lvl="1" algn="ctr" eaLnBrk="1" hangingPunct="1">
              <a:spcBef>
                <a:spcPct val="20000"/>
              </a:spcBef>
              <a:buClr>
                <a:schemeClr val="tx1"/>
              </a:buClr>
              <a:buSzPct val="75000"/>
            </a:pPr>
            <a:r>
              <a:rPr lang="en-US" altLang="ko-KR" sz="2200" dirty="0">
                <a:solidFill>
                  <a:srgbClr val="FF3300"/>
                </a:solidFill>
                <a:cs typeface="Times New Roman" panose="02020603050405020304" pitchFamily="18" charset="0"/>
              </a:rPr>
              <a:t>a b c d</a:t>
            </a:r>
          </a:p>
          <a:p>
            <a:pPr lvl="1" algn="ctr" eaLnBrk="1" hangingPunct="1">
              <a:spcBef>
                <a:spcPct val="20000"/>
              </a:spcBef>
              <a:buClr>
                <a:schemeClr val="tx1"/>
              </a:buClr>
              <a:buSzPct val="75000"/>
            </a:pPr>
            <a:r>
              <a:rPr lang="en-US" altLang="ko-KR" sz="2200" dirty="0">
                <a:solidFill>
                  <a:srgbClr val="FF3300"/>
                </a:solidFill>
                <a:cs typeface="Times New Roman" panose="02020603050405020304" pitchFamily="18" charset="0"/>
              </a:rPr>
              <a:t>e f g h</a:t>
            </a:r>
          </a:p>
          <a:p>
            <a:pPr lvl="1" algn="ctr" eaLnBrk="1" hangingPunct="1">
              <a:spcBef>
                <a:spcPct val="20000"/>
              </a:spcBef>
              <a:buClr>
                <a:schemeClr val="tx1"/>
              </a:buClr>
              <a:buSzPct val="75000"/>
            </a:pPr>
            <a:r>
              <a:rPr lang="en-US" altLang="ko-KR" sz="2200" dirty="0" err="1">
                <a:solidFill>
                  <a:srgbClr val="FF3300"/>
                </a:solidFill>
                <a:cs typeface="Times New Roman" panose="02020603050405020304" pitchFamily="18" charset="0"/>
              </a:rPr>
              <a:t>i</a:t>
            </a:r>
            <a:r>
              <a:rPr lang="en-US" altLang="ko-KR" sz="2200" dirty="0">
                <a:solidFill>
                  <a:srgbClr val="FF3300"/>
                </a:solidFill>
                <a:cs typeface="Times New Roman" panose="02020603050405020304" pitchFamily="18" charset="0"/>
              </a:rPr>
              <a:t>  j k l</a:t>
            </a:r>
          </a:p>
          <a:p>
            <a:pPr marL="0" indent="0" eaLnBrk="1" hangingPunct="1">
              <a:spcBef>
                <a:spcPct val="20000"/>
              </a:spcBef>
              <a:buClr>
                <a:schemeClr val="tx2"/>
              </a:buClr>
              <a:buSzPct val="75000"/>
            </a:pPr>
            <a:r>
              <a:rPr lang="en-US" altLang="ko-KR" sz="2200" dirty="0">
                <a:solidFill>
                  <a:srgbClr val="0033CC"/>
                </a:solidFill>
                <a:cs typeface="Times New Roman" panose="02020603050405020304" pitchFamily="18" charset="0"/>
              </a:rPr>
              <a:t>Convert into 1D array </a:t>
            </a:r>
            <a:r>
              <a:rPr lang="en-US" altLang="ko-KR" sz="2200" b="1" dirty="0">
                <a:solidFill>
                  <a:srgbClr val="FF0000"/>
                </a:solidFill>
                <a:latin typeface="Courier New" panose="02070309020205020404" pitchFamily="49" charset="0"/>
                <a:cs typeface="Courier New" panose="02070309020205020404" pitchFamily="49" charset="0"/>
              </a:rPr>
              <a:t>Y</a:t>
            </a:r>
            <a:r>
              <a:rPr lang="en-US" altLang="ko-KR" sz="2200" dirty="0">
                <a:solidFill>
                  <a:srgbClr val="0033CC"/>
                </a:solidFill>
                <a:cs typeface="Times New Roman" panose="02020603050405020304" pitchFamily="18" charset="0"/>
              </a:rPr>
              <a:t> by collecting elements by columns.</a:t>
            </a:r>
          </a:p>
          <a:p>
            <a:pPr eaLnBrk="1" hangingPunct="1">
              <a:spcBef>
                <a:spcPct val="20000"/>
              </a:spcBef>
              <a:buClr>
                <a:schemeClr val="tx2"/>
              </a:buClr>
              <a:buSzPct val="75000"/>
              <a:buFont typeface="Wingdings" panose="05000000000000000000" pitchFamily="2" charset="2"/>
              <a:buChar char="§"/>
            </a:pPr>
            <a:r>
              <a:rPr lang="en-US" altLang="ko-KR" sz="2200" dirty="0">
                <a:solidFill>
                  <a:srgbClr val="0033CC"/>
                </a:solidFill>
                <a:cs typeface="Times New Roman" panose="02020603050405020304" pitchFamily="18" charset="0"/>
              </a:rPr>
              <a:t>Within a column elements are collected from top to bottom.</a:t>
            </a:r>
          </a:p>
          <a:p>
            <a:pPr eaLnBrk="1" hangingPunct="1">
              <a:spcBef>
                <a:spcPct val="20000"/>
              </a:spcBef>
              <a:buClr>
                <a:schemeClr val="tx2"/>
              </a:buClr>
              <a:buSzPct val="75000"/>
              <a:buFont typeface="Wingdings" panose="05000000000000000000" pitchFamily="2" charset="2"/>
              <a:buChar char="§"/>
            </a:pPr>
            <a:r>
              <a:rPr lang="en-US" altLang="ko-KR" sz="2200" dirty="0">
                <a:solidFill>
                  <a:srgbClr val="0033CC"/>
                </a:solidFill>
                <a:cs typeface="Times New Roman" panose="02020603050405020304" pitchFamily="18" charset="0"/>
              </a:rPr>
              <a:t>Columns are collected from left to right.</a:t>
            </a:r>
          </a:p>
          <a:p>
            <a:pPr marL="0" indent="0" eaLnBrk="1" hangingPunct="1">
              <a:spcBef>
                <a:spcPct val="20000"/>
              </a:spcBef>
              <a:buClr>
                <a:schemeClr val="tx2"/>
              </a:buClr>
              <a:buSzPct val="75000"/>
            </a:pPr>
            <a:r>
              <a:rPr lang="en-US" altLang="ko-KR" sz="2200" dirty="0">
                <a:solidFill>
                  <a:srgbClr val="0033CC"/>
                </a:solidFill>
                <a:cs typeface="Times New Roman" panose="02020603050405020304" pitchFamily="18" charset="0"/>
              </a:rPr>
              <a:t>Thus, we get </a:t>
            </a:r>
            <a:r>
              <a:rPr lang="en-US" altLang="ko-KR" sz="2200" b="1" dirty="0">
                <a:solidFill>
                  <a:srgbClr val="FF0000"/>
                </a:solidFill>
                <a:latin typeface="Courier New" panose="02070309020205020404" pitchFamily="49" charset="0"/>
                <a:cs typeface="Courier New" panose="02070309020205020404" pitchFamily="49" charset="0"/>
              </a:rPr>
              <a:t>Y</a:t>
            </a:r>
            <a:r>
              <a:rPr lang="en-US" altLang="ko-KR" sz="2200" dirty="0">
                <a:solidFill>
                  <a:srgbClr val="0033CC"/>
                </a:solidFill>
                <a:cs typeface="Times New Roman" panose="02020603050405020304" pitchFamily="18" charset="0"/>
              </a:rPr>
              <a:t>[ ] = </a:t>
            </a:r>
          </a:p>
          <a:p>
            <a:pPr marL="0" indent="0" eaLnBrk="1" hangingPunct="1">
              <a:spcBef>
                <a:spcPct val="20000"/>
              </a:spcBef>
              <a:buClr>
                <a:schemeClr val="tx2"/>
              </a:buClr>
              <a:buSzPct val="75000"/>
            </a:pPr>
            <a:r>
              <a:rPr lang="en-US" altLang="ko-KR" sz="2200" dirty="0">
                <a:solidFill>
                  <a:srgbClr val="0033CC"/>
                </a:solidFill>
                <a:cs typeface="Times New Roman" panose="02020603050405020304" pitchFamily="18" charset="0"/>
              </a:rPr>
              <a:t>                            </a:t>
            </a:r>
            <a:r>
              <a:rPr lang="en-US" altLang="ko-KR" sz="2200" dirty="0">
                <a:solidFill>
                  <a:srgbClr val="FF3300"/>
                </a:solidFill>
                <a:cs typeface="Times New Roman" panose="02020603050405020304" pitchFamily="18" charset="0"/>
              </a:rPr>
              <a:t>{a, e, </a:t>
            </a:r>
            <a:r>
              <a:rPr lang="en-US" altLang="ko-KR" sz="2200" dirty="0" err="1">
                <a:solidFill>
                  <a:srgbClr val="FF3300"/>
                </a:solidFill>
                <a:cs typeface="Times New Roman" panose="02020603050405020304" pitchFamily="18" charset="0"/>
              </a:rPr>
              <a:t>i</a:t>
            </a:r>
            <a:r>
              <a:rPr lang="en-US" altLang="ko-KR" sz="2200" dirty="0">
                <a:solidFill>
                  <a:srgbClr val="FF3300"/>
                </a:solidFill>
                <a:cs typeface="Times New Roman" panose="02020603050405020304" pitchFamily="18" charset="0"/>
              </a:rPr>
              <a:t>, b, f, j, c, g, k, d, h, l}</a:t>
            </a:r>
            <a:endParaRPr lang="en-US" altLang="ko-KR" sz="2200" dirty="0">
              <a:solidFill>
                <a:srgbClr val="0033CC"/>
              </a:solidFill>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46394127"/>
              </p:ext>
            </p:extLst>
          </p:nvPr>
        </p:nvGraphicFramePr>
        <p:xfrm>
          <a:off x="304800" y="2514600"/>
          <a:ext cx="8763000" cy="457200"/>
        </p:xfrm>
        <a:graphic>
          <a:graphicData uri="http://schemas.openxmlformats.org/drawingml/2006/table">
            <a:tbl>
              <a:tblPr firstRow="1" bandRow="1">
                <a:tableStyleId>{5C22544A-7EE6-4342-B048-85BDC9FD1C3A}</a:tableStyleId>
              </a:tblPr>
              <a:tblGrid>
                <a:gridCol w="1460500">
                  <a:extLst>
                    <a:ext uri="{9D8B030D-6E8A-4147-A177-3AD203B41FA5}">
                      <a16:colId xmlns:a16="http://schemas.microsoft.com/office/drawing/2014/main" val="4013598054"/>
                    </a:ext>
                  </a:extLst>
                </a:gridCol>
                <a:gridCol w="1460500">
                  <a:extLst>
                    <a:ext uri="{9D8B030D-6E8A-4147-A177-3AD203B41FA5}">
                      <a16:colId xmlns:a16="http://schemas.microsoft.com/office/drawing/2014/main" val="861875060"/>
                    </a:ext>
                  </a:extLst>
                </a:gridCol>
                <a:gridCol w="1460500">
                  <a:extLst>
                    <a:ext uri="{9D8B030D-6E8A-4147-A177-3AD203B41FA5}">
                      <a16:colId xmlns:a16="http://schemas.microsoft.com/office/drawing/2014/main" val="1225679889"/>
                    </a:ext>
                  </a:extLst>
                </a:gridCol>
                <a:gridCol w="1460500">
                  <a:extLst>
                    <a:ext uri="{9D8B030D-6E8A-4147-A177-3AD203B41FA5}">
                      <a16:colId xmlns:a16="http://schemas.microsoft.com/office/drawing/2014/main" val="1995809662"/>
                    </a:ext>
                  </a:extLst>
                </a:gridCol>
                <a:gridCol w="1460500">
                  <a:extLst>
                    <a:ext uri="{9D8B030D-6E8A-4147-A177-3AD203B41FA5}">
                      <a16:colId xmlns:a16="http://schemas.microsoft.com/office/drawing/2014/main" val="262838030"/>
                    </a:ext>
                  </a:extLst>
                </a:gridCol>
                <a:gridCol w="1460500">
                  <a:extLst>
                    <a:ext uri="{9D8B030D-6E8A-4147-A177-3AD203B41FA5}">
                      <a16:colId xmlns:a16="http://schemas.microsoft.com/office/drawing/2014/main" val="4112180032"/>
                    </a:ext>
                  </a:extLst>
                </a:gridCol>
              </a:tblGrid>
              <a:tr h="457200">
                <a:tc>
                  <a:txBody>
                    <a:bodyPr/>
                    <a:lstStyle/>
                    <a:p>
                      <a:pPr algn="ctr"/>
                      <a:r>
                        <a:rPr lang="en-US" sz="1200" dirty="0"/>
                        <a:t>Elements of</a:t>
                      </a:r>
                    </a:p>
                    <a:p>
                      <a:pPr algn="ctr"/>
                      <a:r>
                        <a:rPr lang="en-US" sz="1200" dirty="0"/>
                        <a:t> column 0</a:t>
                      </a:r>
                    </a:p>
                  </a:txBody>
                  <a:tcPr anchor="ctr">
                    <a:solidFill>
                      <a:schemeClr val="accent3"/>
                    </a:solidFill>
                  </a:tcPr>
                </a:tc>
                <a:tc>
                  <a:txBody>
                    <a:bodyPr/>
                    <a:lstStyle/>
                    <a:p>
                      <a:pPr algn="ctr"/>
                      <a:r>
                        <a:rPr lang="en-US" sz="1200" dirty="0"/>
                        <a:t>Elements of </a:t>
                      </a:r>
                    </a:p>
                    <a:p>
                      <a:pPr algn="ctr"/>
                      <a:r>
                        <a:rPr lang="en-US" sz="1200" dirty="0"/>
                        <a:t>column 1</a:t>
                      </a:r>
                    </a:p>
                  </a:txBody>
                  <a:tcPr anchor="ctr">
                    <a:solidFill>
                      <a:schemeClr val="accent3"/>
                    </a:solidFill>
                  </a:tcPr>
                </a:tc>
                <a:tc>
                  <a:txBody>
                    <a:bodyPr/>
                    <a:lstStyle/>
                    <a:p>
                      <a:pPr algn="ctr"/>
                      <a:r>
                        <a:rPr lang="en-US" sz="1200" dirty="0"/>
                        <a:t>Elements of </a:t>
                      </a:r>
                    </a:p>
                    <a:p>
                      <a:pPr algn="ctr"/>
                      <a:r>
                        <a:rPr lang="en-US" sz="1200" dirty="0"/>
                        <a:t>column 2</a:t>
                      </a:r>
                    </a:p>
                  </a:txBody>
                  <a:tcPr anchor="ctr">
                    <a:solidFill>
                      <a:schemeClr val="accent3"/>
                    </a:solidFill>
                  </a:tcPr>
                </a:tc>
                <a:tc>
                  <a:txBody>
                    <a:bodyPr/>
                    <a:lstStyle/>
                    <a:p>
                      <a:pPr algn="ctr"/>
                      <a:r>
                        <a:rPr lang="en-US" sz="1200" dirty="0"/>
                        <a:t>….</a:t>
                      </a:r>
                    </a:p>
                  </a:txBody>
                  <a:tcPr anchor="ctr">
                    <a:solidFill>
                      <a:schemeClr val="accent3"/>
                    </a:solidFill>
                  </a:tcPr>
                </a:tc>
                <a:tc>
                  <a:txBody>
                    <a:bodyPr/>
                    <a:lstStyle/>
                    <a:p>
                      <a:pPr algn="ctr"/>
                      <a:r>
                        <a:rPr lang="en-US" sz="1200" dirty="0"/>
                        <a:t>Elements of </a:t>
                      </a:r>
                    </a:p>
                    <a:p>
                      <a:pPr algn="ctr"/>
                      <a:r>
                        <a:rPr lang="en-US" sz="1200" dirty="0"/>
                        <a:t>column</a:t>
                      </a:r>
                      <a:r>
                        <a:rPr lang="en-US" sz="1200" baseline="0" dirty="0"/>
                        <a:t> </a:t>
                      </a:r>
                      <a:r>
                        <a:rPr lang="en-US" sz="1200" baseline="0" dirty="0" err="1"/>
                        <a:t>i</a:t>
                      </a:r>
                      <a:endParaRPr lang="en-US" sz="1200" dirty="0"/>
                    </a:p>
                  </a:txBody>
                  <a:tcPr anchor="ctr">
                    <a:solidFill>
                      <a:schemeClr val="accent3"/>
                    </a:solidFill>
                  </a:tcPr>
                </a:tc>
                <a:tc>
                  <a:txBody>
                    <a:bodyPr/>
                    <a:lstStyle/>
                    <a:p>
                      <a:pPr algn="ctr"/>
                      <a:r>
                        <a:rPr lang="en-US" sz="1200" dirty="0"/>
                        <a:t>……..</a:t>
                      </a:r>
                    </a:p>
                  </a:txBody>
                  <a:tcPr anchor="ctr">
                    <a:solidFill>
                      <a:schemeClr val="accent3"/>
                    </a:solidFill>
                  </a:tcPr>
                </a:tc>
                <a:extLst>
                  <a:ext uri="{0D108BD9-81ED-4DB2-BD59-A6C34878D82A}">
                    <a16:rowId xmlns:a16="http://schemas.microsoft.com/office/drawing/2014/main" val="269902285"/>
                  </a:ext>
                </a:extLst>
              </a:tr>
            </a:tbl>
          </a:graphicData>
        </a:graphic>
      </p:graphicFrame>
    </p:spTree>
    <p:extLst>
      <p:ext uri="{BB962C8B-B14F-4D97-AF65-F5344CB8AC3E}">
        <p14:creationId xmlns:p14="http://schemas.microsoft.com/office/powerpoint/2010/main" val="961550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0" y="0"/>
            <a:ext cx="7802563" cy="838200"/>
          </a:xfrm>
        </p:spPr>
        <p:txBody>
          <a:bodyPr/>
          <a:lstStyle/>
          <a:p>
            <a:pPr eaLnBrk="1" hangingPunct="1"/>
            <a:r>
              <a:rPr lang="en-US" altLang="ko-KR" sz="3200" dirty="0"/>
              <a:t>Row- and Column-Major Mappings</a:t>
            </a:r>
          </a:p>
        </p:txBody>
      </p:sp>
      <p:sp>
        <p:nvSpPr>
          <p:cNvPr id="18436" name="Rectangle 3"/>
          <p:cNvSpPr>
            <a:spLocks noGrp="1" noChangeArrowheads="1"/>
          </p:cNvSpPr>
          <p:nvPr>
            <p:ph type="body" sz="half" idx="1"/>
          </p:nvPr>
        </p:nvSpPr>
        <p:spPr>
          <a:xfrm>
            <a:off x="0" y="838200"/>
            <a:ext cx="9144000" cy="1905000"/>
          </a:xfrm>
        </p:spPr>
        <p:txBody>
          <a:bodyPr/>
          <a:lstStyle/>
          <a:p>
            <a:pPr eaLnBrk="1" hangingPunct="1">
              <a:buFont typeface="Wingdings" panose="05000000000000000000" pitchFamily="2" charset="2"/>
              <a:buNone/>
            </a:pPr>
            <a:r>
              <a:rPr lang="en-US" altLang="ko-KR" sz="1800" dirty="0">
                <a:solidFill>
                  <a:srgbClr val="0000FF"/>
                </a:solidFill>
                <a:latin typeface="Times New Roman" panose="02020603050405020304" pitchFamily="18" charset="0"/>
                <a:cs typeface="Times New Roman" panose="02020603050405020304" pitchFamily="18" charset="0"/>
              </a:rPr>
              <a:t>2D array: </a:t>
            </a:r>
            <a:r>
              <a:rPr lang="en-US" altLang="ko-KR" sz="1800" i="1" dirty="0">
                <a:solidFill>
                  <a:srgbClr val="0000FF"/>
                </a:solidFill>
                <a:latin typeface="Times New Roman" panose="02020603050405020304" pitchFamily="18" charset="0"/>
                <a:cs typeface="Times New Roman" panose="02020603050405020304" pitchFamily="18" charset="0"/>
              </a:rPr>
              <a:t>r</a:t>
            </a:r>
            <a:r>
              <a:rPr lang="en-US" altLang="ko-KR" sz="1800" dirty="0">
                <a:solidFill>
                  <a:srgbClr val="0000FF"/>
                </a:solidFill>
                <a:latin typeface="Times New Roman" panose="02020603050405020304" pitchFamily="18" charset="0"/>
                <a:cs typeface="Times New Roman" panose="02020603050405020304" pitchFamily="18" charset="0"/>
              </a:rPr>
              <a:t>  rows, </a:t>
            </a:r>
            <a:r>
              <a:rPr lang="en-US" altLang="ko-KR" sz="1800" i="1" dirty="0">
                <a:solidFill>
                  <a:srgbClr val="0000FF"/>
                </a:solidFill>
                <a:latin typeface="Times New Roman" panose="02020603050405020304" pitchFamily="18" charset="0"/>
                <a:cs typeface="Times New Roman" panose="02020603050405020304" pitchFamily="18" charset="0"/>
              </a:rPr>
              <a:t>c </a:t>
            </a:r>
            <a:r>
              <a:rPr lang="en-US" altLang="ko-KR" sz="1800" dirty="0">
                <a:solidFill>
                  <a:srgbClr val="0000FF"/>
                </a:solidFill>
                <a:latin typeface="Times New Roman" panose="02020603050405020304" pitchFamily="18" charset="0"/>
                <a:cs typeface="Times New Roman" panose="02020603050405020304" pitchFamily="18" charset="0"/>
              </a:rPr>
              <a:t> columns</a:t>
            </a:r>
          </a:p>
          <a:p>
            <a:pPr eaLnBrk="1" hangingPunct="1">
              <a:buFont typeface="Wingdings" panose="05000000000000000000" pitchFamily="2" charset="2"/>
              <a:buNone/>
            </a:pPr>
            <a:r>
              <a:rPr lang="en-US" altLang="ko-KR" sz="1800" dirty="0">
                <a:solidFill>
                  <a:srgbClr val="0000FF"/>
                </a:solidFill>
                <a:latin typeface="Times New Roman" panose="02020603050405020304" pitchFamily="18" charset="0"/>
                <a:cs typeface="Times New Roman" panose="02020603050405020304" pitchFamily="18" charset="0"/>
              </a:rPr>
              <a:t>Example: </a:t>
            </a:r>
            <a:r>
              <a:rPr lang="en-US" altLang="ko-KR" sz="1800" dirty="0" err="1">
                <a:solidFill>
                  <a:srgbClr val="0000FF"/>
                </a:solidFill>
                <a:latin typeface="Times New Roman" panose="02020603050405020304" pitchFamily="18" charset="0"/>
                <a:cs typeface="Times New Roman" panose="02020603050405020304" pitchFamily="18" charset="0"/>
              </a:rPr>
              <a:t>int</a:t>
            </a:r>
            <a:r>
              <a:rPr lang="en-US" altLang="ko-KR" sz="1800" dirty="0">
                <a:solidFill>
                  <a:srgbClr val="0000FF"/>
                </a:solidFill>
                <a:latin typeface="Times New Roman" panose="02020603050405020304" pitchFamily="18" charset="0"/>
                <a:cs typeface="Times New Roman" panose="02020603050405020304" pitchFamily="18" charset="0"/>
              </a:rPr>
              <a:t> a[3][6]={0,1,2,3,4,5,6,7,8,9,10,11,12,13,14,15,16,17};</a:t>
            </a:r>
            <a:r>
              <a:rPr lang="en-US" altLang="ko-KR" sz="1800" dirty="0">
                <a:solidFill>
                  <a:srgbClr val="FF3300"/>
                </a:solidFill>
                <a:latin typeface="Times New Roman" panose="02020603050405020304" pitchFamily="18" charset="0"/>
                <a:cs typeface="Times New Roman" panose="02020603050405020304" pitchFamily="18" charset="0"/>
              </a:rPr>
              <a:t> </a:t>
            </a:r>
          </a:p>
          <a:p>
            <a:pPr eaLnBrk="1" hangingPunct="1">
              <a:buFont typeface="Wingdings" panose="05000000000000000000" pitchFamily="2" charset="2"/>
              <a:buNone/>
            </a:pPr>
            <a:r>
              <a:rPr lang="en-US" altLang="ko-KR" sz="1800" dirty="0">
                <a:solidFill>
                  <a:srgbClr val="FF3300"/>
                </a:solidFill>
                <a:latin typeface="Times New Roman" panose="02020603050405020304" pitchFamily="18" charset="0"/>
                <a:cs typeface="Times New Roman" panose="02020603050405020304" pitchFamily="18" charset="0"/>
              </a:rPr>
              <a:t>a[0][0]=0     a[0][1]=1      a[0][2]=2      a[0][3]=3      a[0][4]=4      a[0][5]=5</a:t>
            </a:r>
          </a:p>
          <a:p>
            <a:pPr eaLnBrk="1" hangingPunct="1">
              <a:buFont typeface="Wingdings" panose="05000000000000000000" pitchFamily="2" charset="2"/>
              <a:buNone/>
            </a:pPr>
            <a:r>
              <a:rPr lang="en-US" altLang="ko-KR" sz="1800" dirty="0">
                <a:solidFill>
                  <a:srgbClr val="FF3300"/>
                </a:solidFill>
                <a:latin typeface="Times New Roman" panose="02020603050405020304" pitchFamily="18" charset="0"/>
                <a:cs typeface="Times New Roman" panose="02020603050405020304" pitchFamily="18" charset="0"/>
              </a:rPr>
              <a:t>a[1][0]=6     a[1][1]=7      a[1][2]=8      a[1][3]=9      a[1][4]=10    a[1][5]=11</a:t>
            </a:r>
          </a:p>
          <a:p>
            <a:pPr eaLnBrk="1" hangingPunct="1">
              <a:buFont typeface="Wingdings" panose="05000000000000000000" pitchFamily="2" charset="2"/>
              <a:buNone/>
            </a:pPr>
            <a:r>
              <a:rPr lang="en-US" altLang="ko-KR" sz="1800" dirty="0">
                <a:solidFill>
                  <a:srgbClr val="FF3300"/>
                </a:solidFill>
                <a:latin typeface="Times New Roman" panose="02020603050405020304" pitchFamily="18" charset="0"/>
                <a:cs typeface="Times New Roman" panose="02020603050405020304" pitchFamily="18" charset="0"/>
              </a:rPr>
              <a:t>a[2][0]=12   a[2][1]=13    a[2][2]=14    a[2][3]=15    a[2][4]=16    a[2][5]=17</a:t>
            </a:r>
          </a:p>
        </p:txBody>
      </p:sp>
      <p:graphicFrame>
        <p:nvGraphicFramePr>
          <p:cNvPr id="2" name="Table 1"/>
          <p:cNvGraphicFramePr>
            <a:graphicFrameLocks noGrp="1"/>
          </p:cNvGraphicFramePr>
          <p:nvPr>
            <p:extLst>
              <p:ext uri="{D42A27DB-BD31-4B8C-83A1-F6EECF244321}">
                <p14:modId xmlns:p14="http://schemas.microsoft.com/office/powerpoint/2010/main" val="3440284996"/>
              </p:ext>
            </p:extLst>
          </p:nvPr>
        </p:nvGraphicFramePr>
        <p:xfrm>
          <a:off x="76200" y="3681169"/>
          <a:ext cx="8001018" cy="370840"/>
        </p:xfrm>
        <a:graphic>
          <a:graphicData uri="http://schemas.openxmlformats.org/drawingml/2006/table">
            <a:tbl>
              <a:tblPr firstRow="1" bandRow="1">
                <a:tableStyleId>{F5AB1C69-6EDB-4FF4-983F-18BD219EF322}</a:tableStyleId>
              </a:tblPr>
              <a:tblGrid>
                <a:gridCol w="444501">
                  <a:extLst>
                    <a:ext uri="{9D8B030D-6E8A-4147-A177-3AD203B41FA5}">
                      <a16:colId xmlns:a16="http://schemas.microsoft.com/office/drawing/2014/main" val="13033156"/>
                    </a:ext>
                  </a:extLst>
                </a:gridCol>
                <a:gridCol w="444501">
                  <a:extLst>
                    <a:ext uri="{9D8B030D-6E8A-4147-A177-3AD203B41FA5}">
                      <a16:colId xmlns:a16="http://schemas.microsoft.com/office/drawing/2014/main" val="1318308698"/>
                    </a:ext>
                  </a:extLst>
                </a:gridCol>
                <a:gridCol w="444501">
                  <a:extLst>
                    <a:ext uri="{9D8B030D-6E8A-4147-A177-3AD203B41FA5}">
                      <a16:colId xmlns:a16="http://schemas.microsoft.com/office/drawing/2014/main" val="3179507312"/>
                    </a:ext>
                  </a:extLst>
                </a:gridCol>
                <a:gridCol w="444501">
                  <a:extLst>
                    <a:ext uri="{9D8B030D-6E8A-4147-A177-3AD203B41FA5}">
                      <a16:colId xmlns:a16="http://schemas.microsoft.com/office/drawing/2014/main" val="2470680710"/>
                    </a:ext>
                  </a:extLst>
                </a:gridCol>
                <a:gridCol w="444501">
                  <a:extLst>
                    <a:ext uri="{9D8B030D-6E8A-4147-A177-3AD203B41FA5}">
                      <a16:colId xmlns:a16="http://schemas.microsoft.com/office/drawing/2014/main" val="1071537638"/>
                    </a:ext>
                  </a:extLst>
                </a:gridCol>
                <a:gridCol w="444501">
                  <a:extLst>
                    <a:ext uri="{9D8B030D-6E8A-4147-A177-3AD203B41FA5}">
                      <a16:colId xmlns:a16="http://schemas.microsoft.com/office/drawing/2014/main" val="2385654773"/>
                    </a:ext>
                  </a:extLst>
                </a:gridCol>
                <a:gridCol w="444501">
                  <a:extLst>
                    <a:ext uri="{9D8B030D-6E8A-4147-A177-3AD203B41FA5}">
                      <a16:colId xmlns:a16="http://schemas.microsoft.com/office/drawing/2014/main" val="1612084243"/>
                    </a:ext>
                  </a:extLst>
                </a:gridCol>
                <a:gridCol w="444501">
                  <a:extLst>
                    <a:ext uri="{9D8B030D-6E8A-4147-A177-3AD203B41FA5}">
                      <a16:colId xmlns:a16="http://schemas.microsoft.com/office/drawing/2014/main" val="1657440611"/>
                    </a:ext>
                  </a:extLst>
                </a:gridCol>
                <a:gridCol w="444501">
                  <a:extLst>
                    <a:ext uri="{9D8B030D-6E8A-4147-A177-3AD203B41FA5}">
                      <a16:colId xmlns:a16="http://schemas.microsoft.com/office/drawing/2014/main" val="4100414202"/>
                    </a:ext>
                  </a:extLst>
                </a:gridCol>
                <a:gridCol w="444501">
                  <a:extLst>
                    <a:ext uri="{9D8B030D-6E8A-4147-A177-3AD203B41FA5}">
                      <a16:colId xmlns:a16="http://schemas.microsoft.com/office/drawing/2014/main" val="3484492439"/>
                    </a:ext>
                  </a:extLst>
                </a:gridCol>
                <a:gridCol w="444501">
                  <a:extLst>
                    <a:ext uri="{9D8B030D-6E8A-4147-A177-3AD203B41FA5}">
                      <a16:colId xmlns:a16="http://schemas.microsoft.com/office/drawing/2014/main" val="1214808367"/>
                    </a:ext>
                  </a:extLst>
                </a:gridCol>
                <a:gridCol w="444501">
                  <a:extLst>
                    <a:ext uri="{9D8B030D-6E8A-4147-A177-3AD203B41FA5}">
                      <a16:colId xmlns:a16="http://schemas.microsoft.com/office/drawing/2014/main" val="3517248039"/>
                    </a:ext>
                  </a:extLst>
                </a:gridCol>
                <a:gridCol w="444501">
                  <a:extLst>
                    <a:ext uri="{9D8B030D-6E8A-4147-A177-3AD203B41FA5}">
                      <a16:colId xmlns:a16="http://schemas.microsoft.com/office/drawing/2014/main" val="3841744630"/>
                    </a:ext>
                  </a:extLst>
                </a:gridCol>
                <a:gridCol w="444501">
                  <a:extLst>
                    <a:ext uri="{9D8B030D-6E8A-4147-A177-3AD203B41FA5}">
                      <a16:colId xmlns:a16="http://schemas.microsoft.com/office/drawing/2014/main" val="2832807207"/>
                    </a:ext>
                  </a:extLst>
                </a:gridCol>
                <a:gridCol w="444501">
                  <a:extLst>
                    <a:ext uri="{9D8B030D-6E8A-4147-A177-3AD203B41FA5}">
                      <a16:colId xmlns:a16="http://schemas.microsoft.com/office/drawing/2014/main" val="2493841182"/>
                    </a:ext>
                  </a:extLst>
                </a:gridCol>
                <a:gridCol w="444501">
                  <a:extLst>
                    <a:ext uri="{9D8B030D-6E8A-4147-A177-3AD203B41FA5}">
                      <a16:colId xmlns:a16="http://schemas.microsoft.com/office/drawing/2014/main" val="1214660277"/>
                    </a:ext>
                  </a:extLst>
                </a:gridCol>
                <a:gridCol w="444501">
                  <a:extLst>
                    <a:ext uri="{9D8B030D-6E8A-4147-A177-3AD203B41FA5}">
                      <a16:colId xmlns:a16="http://schemas.microsoft.com/office/drawing/2014/main" val="2452886166"/>
                    </a:ext>
                  </a:extLst>
                </a:gridCol>
                <a:gridCol w="444501">
                  <a:extLst>
                    <a:ext uri="{9D8B030D-6E8A-4147-A177-3AD203B41FA5}">
                      <a16:colId xmlns:a16="http://schemas.microsoft.com/office/drawing/2014/main" val="448967368"/>
                    </a:ext>
                  </a:extLst>
                </a:gridCol>
              </a:tblGrid>
              <a:tr h="370840">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11</a:t>
                      </a:r>
                    </a:p>
                  </a:txBody>
                  <a:tcPr/>
                </a:tc>
                <a:tc>
                  <a:txBody>
                    <a:bodyPr/>
                    <a:lstStyle/>
                    <a:p>
                      <a:pPr algn="ctr"/>
                      <a:r>
                        <a:rPr lang="en-US" dirty="0"/>
                        <a:t>12</a:t>
                      </a:r>
                    </a:p>
                  </a:txBody>
                  <a:tcPr/>
                </a:tc>
                <a:tc>
                  <a:txBody>
                    <a:bodyPr/>
                    <a:lstStyle/>
                    <a:p>
                      <a:pPr algn="ctr"/>
                      <a:r>
                        <a:rPr lang="en-US" dirty="0"/>
                        <a:t>13</a:t>
                      </a:r>
                    </a:p>
                  </a:txBody>
                  <a:tcPr/>
                </a:tc>
                <a:tc>
                  <a:txBody>
                    <a:bodyPr/>
                    <a:lstStyle/>
                    <a:p>
                      <a:pPr algn="ctr"/>
                      <a:r>
                        <a:rPr lang="en-US" dirty="0"/>
                        <a:t>14</a:t>
                      </a:r>
                    </a:p>
                  </a:txBody>
                  <a:tcPr/>
                </a:tc>
                <a:tc>
                  <a:txBody>
                    <a:bodyPr/>
                    <a:lstStyle/>
                    <a:p>
                      <a:pPr algn="ctr"/>
                      <a:r>
                        <a:rPr lang="en-US" dirty="0"/>
                        <a:t>15</a:t>
                      </a:r>
                    </a:p>
                  </a:txBody>
                  <a:tcPr/>
                </a:tc>
                <a:tc>
                  <a:txBody>
                    <a:bodyPr/>
                    <a:lstStyle/>
                    <a:p>
                      <a:pPr algn="ctr"/>
                      <a:r>
                        <a:rPr lang="en-US" dirty="0"/>
                        <a:t>16</a:t>
                      </a:r>
                    </a:p>
                  </a:txBody>
                  <a:tcPr/>
                </a:tc>
                <a:tc>
                  <a:txBody>
                    <a:bodyPr/>
                    <a:lstStyle/>
                    <a:p>
                      <a:pPr algn="ctr"/>
                      <a:r>
                        <a:rPr lang="en-US" dirty="0"/>
                        <a:t>17</a:t>
                      </a:r>
                    </a:p>
                  </a:txBody>
                  <a:tcPr/>
                </a:tc>
                <a:extLst>
                  <a:ext uri="{0D108BD9-81ED-4DB2-BD59-A6C34878D82A}">
                    <a16:rowId xmlns:a16="http://schemas.microsoft.com/office/drawing/2014/main" val="919616423"/>
                  </a:ext>
                </a:extLst>
              </a:tr>
            </a:tbl>
          </a:graphicData>
        </a:graphic>
      </p:graphicFrame>
      <p:sp>
        <p:nvSpPr>
          <p:cNvPr id="9" name="Rectangle 21"/>
          <p:cNvSpPr>
            <a:spLocks noChangeArrowheads="1"/>
          </p:cNvSpPr>
          <p:nvPr/>
        </p:nvSpPr>
        <p:spPr bwMode="auto">
          <a:xfrm>
            <a:off x="-228600" y="2616471"/>
            <a:ext cx="3657600"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vl="2" latinLnBrk="0">
              <a:spcBef>
                <a:spcPct val="50000"/>
              </a:spcBef>
            </a:pPr>
            <a:r>
              <a:rPr kumimoji="0" lang="en-US" altLang="ko-KR" sz="2200" dirty="0">
                <a:solidFill>
                  <a:srgbClr val="0033CC"/>
                </a:solidFill>
              </a:rPr>
              <a:t>Memory: row-major order</a:t>
            </a:r>
          </a:p>
        </p:txBody>
      </p:sp>
      <p:graphicFrame>
        <p:nvGraphicFramePr>
          <p:cNvPr id="10" name="Table 9"/>
          <p:cNvGraphicFramePr>
            <a:graphicFrameLocks noGrp="1"/>
          </p:cNvGraphicFramePr>
          <p:nvPr>
            <p:extLst>
              <p:ext uri="{D42A27DB-BD31-4B8C-83A1-F6EECF244321}">
                <p14:modId xmlns:p14="http://schemas.microsoft.com/office/powerpoint/2010/main" val="783870122"/>
              </p:ext>
            </p:extLst>
          </p:nvPr>
        </p:nvGraphicFramePr>
        <p:xfrm>
          <a:off x="76182" y="5791200"/>
          <a:ext cx="8001018" cy="370840"/>
        </p:xfrm>
        <a:graphic>
          <a:graphicData uri="http://schemas.openxmlformats.org/drawingml/2006/table">
            <a:tbl>
              <a:tblPr firstRow="1" bandRow="1">
                <a:tableStyleId>{F5AB1C69-6EDB-4FF4-983F-18BD219EF322}</a:tableStyleId>
              </a:tblPr>
              <a:tblGrid>
                <a:gridCol w="444501">
                  <a:extLst>
                    <a:ext uri="{9D8B030D-6E8A-4147-A177-3AD203B41FA5}">
                      <a16:colId xmlns:a16="http://schemas.microsoft.com/office/drawing/2014/main" val="13033156"/>
                    </a:ext>
                  </a:extLst>
                </a:gridCol>
                <a:gridCol w="444501">
                  <a:extLst>
                    <a:ext uri="{9D8B030D-6E8A-4147-A177-3AD203B41FA5}">
                      <a16:colId xmlns:a16="http://schemas.microsoft.com/office/drawing/2014/main" val="1318308698"/>
                    </a:ext>
                  </a:extLst>
                </a:gridCol>
                <a:gridCol w="444501">
                  <a:extLst>
                    <a:ext uri="{9D8B030D-6E8A-4147-A177-3AD203B41FA5}">
                      <a16:colId xmlns:a16="http://schemas.microsoft.com/office/drawing/2014/main" val="3179507312"/>
                    </a:ext>
                  </a:extLst>
                </a:gridCol>
                <a:gridCol w="444501">
                  <a:extLst>
                    <a:ext uri="{9D8B030D-6E8A-4147-A177-3AD203B41FA5}">
                      <a16:colId xmlns:a16="http://schemas.microsoft.com/office/drawing/2014/main" val="2470680710"/>
                    </a:ext>
                  </a:extLst>
                </a:gridCol>
                <a:gridCol w="444501">
                  <a:extLst>
                    <a:ext uri="{9D8B030D-6E8A-4147-A177-3AD203B41FA5}">
                      <a16:colId xmlns:a16="http://schemas.microsoft.com/office/drawing/2014/main" val="1071537638"/>
                    </a:ext>
                  </a:extLst>
                </a:gridCol>
                <a:gridCol w="444501">
                  <a:extLst>
                    <a:ext uri="{9D8B030D-6E8A-4147-A177-3AD203B41FA5}">
                      <a16:colId xmlns:a16="http://schemas.microsoft.com/office/drawing/2014/main" val="2385654773"/>
                    </a:ext>
                  </a:extLst>
                </a:gridCol>
                <a:gridCol w="444501">
                  <a:extLst>
                    <a:ext uri="{9D8B030D-6E8A-4147-A177-3AD203B41FA5}">
                      <a16:colId xmlns:a16="http://schemas.microsoft.com/office/drawing/2014/main" val="1612084243"/>
                    </a:ext>
                  </a:extLst>
                </a:gridCol>
                <a:gridCol w="444501">
                  <a:extLst>
                    <a:ext uri="{9D8B030D-6E8A-4147-A177-3AD203B41FA5}">
                      <a16:colId xmlns:a16="http://schemas.microsoft.com/office/drawing/2014/main" val="1657440611"/>
                    </a:ext>
                  </a:extLst>
                </a:gridCol>
                <a:gridCol w="444501">
                  <a:extLst>
                    <a:ext uri="{9D8B030D-6E8A-4147-A177-3AD203B41FA5}">
                      <a16:colId xmlns:a16="http://schemas.microsoft.com/office/drawing/2014/main" val="4100414202"/>
                    </a:ext>
                  </a:extLst>
                </a:gridCol>
                <a:gridCol w="444501">
                  <a:extLst>
                    <a:ext uri="{9D8B030D-6E8A-4147-A177-3AD203B41FA5}">
                      <a16:colId xmlns:a16="http://schemas.microsoft.com/office/drawing/2014/main" val="3484492439"/>
                    </a:ext>
                  </a:extLst>
                </a:gridCol>
                <a:gridCol w="444501">
                  <a:extLst>
                    <a:ext uri="{9D8B030D-6E8A-4147-A177-3AD203B41FA5}">
                      <a16:colId xmlns:a16="http://schemas.microsoft.com/office/drawing/2014/main" val="1214808367"/>
                    </a:ext>
                  </a:extLst>
                </a:gridCol>
                <a:gridCol w="444501">
                  <a:extLst>
                    <a:ext uri="{9D8B030D-6E8A-4147-A177-3AD203B41FA5}">
                      <a16:colId xmlns:a16="http://schemas.microsoft.com/office/drawing/2014/main" val="3517248039"/>
                    </a:ext>
                  </a:extLst>
                </a:gridCol>
                <a:gridCol w="444501">
                  <a:extLst>
                    <a:ext uri="{9D8B030D-6E8A-4147-A177-3AD203B41FA5}">
                      <a16:colId xmlns:a16="http://schemas.microsoft.com/office/drawing/2014/main" val="3841744630"/>
                    </a:ext>
                  </a:extLst>
                </a:gridCol>
                <a:gridCol w="444501">
                  <a:extLst>
                    <a:ext uri="{9D8B030D-6E8A-4147-A177-3AD203B41FA5}">
                      <a16:colId xmlns:a16="http://schemas.microsoft.com/office/drawing/2014/main" val="2832807207"/>
                    </a:ext>
                  </a:extLst>
                </a:gridCol>
                <a:gridCol w="444501">
                  <a:extLst>
                    <a:ext uri="{9D8B030D-6E8A-4147-A177-3AD203B41FA5}">
                      <a16:colId xmlns:a16="http://schemas.microsoft.com/office/drawing/2014/main" val="2493841182"/>
                    </a:ext>
                  </a:extLst>
                </a:gridCol>
                <a:gridCol w="444501">
                  <a:extLst>
                    <a:ext uri="{9D8B030D-6E8A-4147-A177-3AD203B41FA5}">
                      <a16:colId xmlns:a16="http://schemas.microsoft.com/office/drawing/2014/main" val="1214660277"/>
                    </a:ext>
                  </a:extLst>
                </a:gridCol>
                <a:gridCol w="444501">
                  <a:extLst>
                    <a:ext uri="{9D8B030D-6E8A-4147-A177-3AD203B41FA5}">
                      <a16:colId xmlns:a16="http://schemas.microsoft.com/office/drawing/2014/main" val="2452886166"/>
                    </a:ext>
                  </a:extLst>
                </a:gridCol>
                <a:gridCol w="444501">
                  <a:extLst>
                    <a:ext uri="{9D8B030D-6E8A-4147-A177-3AD203B41FA5}">
                      <a16:colId xmlns:a16="http://schemas.microsoft.com/office/drawing/2014/main" val="448967368"/>
                    </a:ext>
                  </a:extLst>
                </a:gridCol>
              </a:tblGrid>
              <a:tr h="370840">
                <a:tc>
                  <a:txBody>
                    <a:bodyPr/>
                    <a:lstStyle/>
                    <a:p>
                      <a:pPr algn="ctr"/>
                      <a:r>
                        <a:rPr lang="en-US" dirty="0"/>
                        <a:t>0</a:t>
                      </a:r>
                    </a:p>
                  </a:txBody>
                  <a:tcPr/>
                </a:tc>
                <a:tc>
                  <a:txBody>
                    <a:bodyPr/>
                    <a:lstStyle/>
                    <a:p>
                      <a:pPr algn="ctr"/>
                      <a:r>
                        <a:rPr lang="en-US" dirty="0"/>
                        <a:t>6</a:t>
                      </a:r>
                    </a:p>
                  </a:txBody>
                  <a:tcPr/>
                </a:tc>
                <a:tc>
                  <a:txBody>
                    <a:bodyPr/>
                    <a:lstStyle/>
                    <a:p>
                      <a:pPr algn="ctr"/>
                      <a:r>
                        <a:rPr lang="en-US"/>
                        <a:t>12</a:t>
                      </a:r>
                      <a:endParaRPr lang="en-US" dirty="0"/>
                    </a:p>
                  </a:txBody>
                  <a:tcPr/>
                </a:tc>
                <a:tc>
                  <a:txBody>
                    <a:bodyPr/>
                    <a:lstStyle/>
                    <a:p>
                      <a:pPr algn="ctr"/>
                      <a:r>
                        <a:rPr lang="en-US" dirty="0"/>
                        <a:t>1</a:t>
                      </a:r>
                    </a:p>
                  </a:txBody>
                  <a:tcPr/>
                </a:tc>
                <a:tc>
                  <a:txBody>
                    <a:bodyPr/>
                    <a:lstStyle/>
                    <a:p>
                      <a:pPr algn="ctr"/>
                      <a:r>
                        <a:rPr lang="en-US" dirty="0"/>
                        <a:t>7</a:t>
                      </a:r>
                    </a:p>
                  </a:txBody>
                  <a:tcPr/>
                </a:tc>
                <a:tc>
                  <a:txBody>
                    <a:bodyPr/>
                    <a:lstStyle/>
                    <a:p>
                      <a:pPr algn="ctr"/>
                      <a:r>
                        <a:rPr lang="en-US" dirty="0"/>
                        <a:t>13</a:t>
                      </a:r>
                    </a:p>
                  </a:txBody>
                  <a:tcPr/>
                </a:tc>
                <a:tc>
                  <a:txBody>
                    <a:bodyPr/>
                    <a:lstStyle/>
                    <a:p>
                      <a:pPr algn="ctr"/>
                      <a:r>
                        <a:rPr lang="en-US" dirty="0"/>
                        <a:t>2</a:t>
                      </a:r>
                    </a:p>
                  </a:txBody>
                  <a:tcPr/>
                </a:tc>
                <a:tc>
                  <a:txBody>
                    <a:bodyPr/>
                    <a:lstStyle/>
                    <a:p>
                      <a:pPr algn="ctr"/>
                      <a:r>
                        <a:rPr lang="en-US" dirty="0"/>
                        <a:t>8</a:t>
                      </a:r>
                    </a:p>
                  </a:txBody>
                  <a:tcPr/>
                </a:tc>
                <a:tc>
                  <a:txBody>
                    <a:bodyPr/>
                    <a:lstStyle/>
                    <a:p>
                      <a:pPr algn="ctr"/>
                      <a:r>
                        <a:rPr lang="en-US" dirty="0"/>
                        <a:t>14</a:t>
                      </a:r>
                    </a:p>
                  </a:txBody>
                  <a:tcPr/>
                </a:tc>
                <a:tc>
                  <a:txBody>
                    <a:bodyPr/>
                    <a:lstStyle/>
                    <a:p>
                      <a:pPr algn="ctr"/>
                      <a:r>
                        <a:rPr lang="en-US" dirty="0"/>
                        <a:t>3</a:t>
                      </a:r>
                    </a:p>
                  </a:txBody>
                  <a:tcPr/>
                </a:tc>
                <a:tc>
                  <a:txBody>
                    <a:bodyPr/>
                    <a:lstStyle/>
                    <a:p>
                      <a:pPr algn="ctr"/>
                      <a:r>
                        <a:rPr lang="en-US" dirty="0"/>
                        <a:t>9</a:t>
                      </a:r>
                    </a:p>
                  </a:txBody>
                  <a:tcPr/>
                </a:tc>
                <a:tc>
                  <a:txBody>
                    <a:bodyPr/>
                    <a:lstStyle/>
                    <a:p>
                      <a:pPr algn="ctr"/>
                      <a:r>
                        <a:rPr lang="en-US" dirty="0"/>
                        <a:t>15</a:t>
                      </a:r>
                    </a:p>
                  </a:txBody>
                  <a:tcPr/>
                </a:tc>
                <a:tc>
                  <a:txBody>
                    <a:bodyPr/>
                    <a:lstStyle/>
                    <a:p>
                      <a:pPr algn="ctr"/>
                      <a:r>
                        <a:rPr lang="en-US" dirty="0"/>
                        <a:t>4</a:t>
                      </a:r>
                    </a:p>
                  </a:txBody>
                  <a:tcPr/>
                </a:tc>
                <a:tc>
                  <a:txBody>
                    <a:bodyPr/>
                    <a:lstStyle/>
                    <a:p>
                      <a:pPr algn="ctr"/>
                      <a:r>
                        <a:rPr lang="en-US" dirty="0"/>
                        <a:t>10</a:t>
                      </a:r>
                    </a:p>
                  </a:txBody>
                  <a:tcPr/>
                </a:tc>
                <a:tc>
                  <a:txBody>
                    <a:bodyPr/>
                    <a:lstStyle/>
                    <a:p>
                      <a:pPr algn="ctr"/>
                      <a:r>
                        <a:rPr lang="en-US" dirty="0"/>
                        <a:t>16</a:t>
                      </a:r>
                    </a:p>
                  </a:txBody>
                  <a:tcPr/>
                </a:tc>
                <a:tc>
                  <a:txBody>
                    <a:bodyPr/>
                    <a:lstStyle/>
                    <a:p>
                      <a:pPr algn="ctr"/>
                      <a:r>
                        <a:rPr lang="en-US" dirty="0"/>
                        <a:t>5</a:t>
                      </a:r>
                    </a:p>
                  </a:txBody>
                  <a:tcPr/>
                </a:tc>
                <a:tc>
                  <a:txBody>
                    <a:bodyPr/>
                    <a:lstStyle/>
                    <a:p>
                      <a:pPr algn="ctr"/>
                      <a:r>
                        <a:rPr lang="en-US" dirty="0"/>
                        <a:t>11</a:t>
                      </a:r>
                    </a:p>
                  </a:txBody>
                  <a:tcPr/>
                </a:tc>
                <a:tc>
                  <a:txBody>
                    <a:bodyPr/>
                    <a:lstStyle/>
                    <a:p>
                      <a:pPr algn="ctr"/>
                      <a:r>
                        <a:rPr lang="en-US" dirty="0"/>
                        <a:t>17</a:t>
                      </a:r>
                    </a:p>
                  </a:txBody>
                  <a:tcPr/>
                </a:tc>
                <a:extLst>
                  <a:ext uri="{0D108BD9-81ED-4DB2-BD59-A6C34878D82A}">
                    <a16:rowId xmlns:a16="http://schemas.microsoft.com/office/drawing/2014/main" val="919616423"/>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305777434"/>
              </p:ext>
            </p:extLst>
          </p:nvPr>
        </p:nvGraphicFramePr>
        <p:xfrm>
          <a:off x="76200" y="3048000"/>
          <a:ext cx="8763000" cy="457200"/>
        </p:xfrm>
        <a:graphic>
          <a:graphicData uri="http://schemas.openxmlformats.org/drawingml/2006/table">
            <a:tbl>
              <a:tblPr firstRow="1" bandRow="1">
                <a:tableStyleId>{5C22544A-7EE6-4342-B048-85BDC9FD1C3A}</a:tableStyleId>
              </a:tblPr>
              <a:tblGrid>
                <a:gridCol w="1460500">
                  <a:extLst>
                    <a:ext uri="{9D8B030D-6E8A-4147-A177-3AD203B41FA5}">
                      <a16:colId xmlns:a16="http://schemas.microsoft.com/office/drawing/2014/main" val="4013598054"/>
                    </a:ext>
                  </a:extLst>
                </a:gridCol>
                <a:gridCol w="1460500">
                  <a:extLst>
                    <a:ext uri="{9D8B030D-6E8A-4147-A177-3AD203B41FA5}">
                      <a16:colId xmlns:a16="http://schemas.microsoft.com/office/drawing/2014/main" val="861875060"/>
                    </a:ext>
                  </a:extLst>
                </a:gridCol>
                <a:gridCol w="1460500">
                  <a:extLst>
                    <a:ext uri="{9D8B030D-6E8A-4147-A177-3AD203B41FA5}">
                      <a16:colId xmlns:a16="http://schemas.microsoft.com/office/drawing/2014/main" val="1225679889"/>
                    </a:ext>
                  </a:extLst>
                </a:gridCol>
                <a:gridCol w="1460500">
                  <a:extLst>
                    <a:ext uri="{9D8B030D-6E8A-4147-A177-3AD203B41FA5}">
                      <a16:colId xmlns:a16="http://schemas.microsoft.com/office/drawing/2014/main" val="1995809662"/>
                    </a:ext>
                  </a:extLst>
                </a:gridCol>
                <a:gridCol w="1460500">
                  <a:extLst>
                    <a:ext uri="{9D8B030D-6E8A-4147-A177-3AD203B41FA5}">
                      <a16:colId xmlns:a16="http://schemas.microsoft.com/office/drawing/2014/main" val="262838030"/>
                    </a:ext>
                  </a:extLst>
                </a:gridCol>
                <a:gridCol w="1460500">
                  <a:extLst>
                    <a:ext uri="{9D8B030D-6E8A-4147-A177-3AD203B41FA5}">
                      <a16:colId xmlns:a16="http://schemas.microsoft.com/office/drawing/2014/main" val="4112180032"/>
                    </a:ext>
                  </a:extLst>
                </a:gridCol>
              </a:tblGrid>
              <a:tr h="457200">
                <a:tc>
                  <a:txBody>
                    <a:bodyPr/>
                    <a:lstStyle/>
                    <a:p>
                      <a:pPr algn="ctr"/>
                      <a:r>
                        <a:rPr lang="en-US" sz="1200" dirty="0"/>
                        <a:t>c elements of</a:t>
                      </a:r>
                    </a:p>
                    <a:p>
                      <a:pPr algn="ctr"/>
                      <a:r>
                        <a:rPr lang="en-US" sz="1200" dirty="0"/>
                        <a:t> Row 0</a:t>
                      </a:r>
                    </a:p>
                  </a:txBody>
                  <a:tcPr anchor="ctr">
                    <a:solidFill>
                      <a:schemeClr val="accent3"/>
                    </a:solidFill>
                  </a:tcPr>
                </a:tc>
                <a:tc>
                  <a:txBody>
                    <a:bodyPr/>
                    <a:lstStyle/>
                    <a:p>
                      <a:pPr algn="ctr"/>
                      <a:r>
                        <a:rPr lang="en-US" sz="1200" dirty="0"/>
                        <a:t>c elements of </a:t>
                      </a:r>
                    </a:p>
                    <a:p>
                      <a:pPr algn="ctr"/>
                      <a:r>
                        <a:rPr lang="en-US" sz="1200" dirty="0"/>
                        <a:t>Row 1</a:t>
                      </a:r>
                    </a:p>
                  </a:txBody>
                  <a:tcPr anchor="ctr">
                    <a:solidFill>
                      <a:schemeClr val="accent3"/>
                    </a:solidFill>
                  </a:tcPr>
                </a:tc>
                <a:tc>
                  <a:txBody>
                    <a:bodyPr/>
                    <a:lstStyle/>
                    <a:p>
                      <a:pPr algn="ctr"/>
                      <a:r>
                        <a:rPr lang="en-US" sz="1200" i="1" dirty="0"/>
                        <a:t>c</a:t>
                      </a:r>
                      <a:r>
                        <a:rPr lang="en-US" sz="1200" dirty="0"/>
                        <a:t> elements of </a:t>
                      </a:r>
                    </a:p>
                    <a:p>
                      <a:pPr algn="ctr"/>
                      <a:r>
                        <a:rPr lang="en-US" sz="1200" dirty="0"/>
                        <a:t>Row 2</a:t>
                      </a:r>
                    </a:p>
                  </a:txBody>
                  <a:tcPr anchor="ctr">
                    <a:solidFill>
                      <a:schemeClr val="accent3"/>
                    </a:solidFill>
                  </a:tcPr>
                </a:tc>
                <a:tc>
                  <a:txBody>
                    <a:bodyPr/>
                    <a:lstStyle/>
                    <a:p>
                      <a:pPr algn="ctr"/>
                      <a:r>
                        <a:rPr lang="en-US" sz="1200" dirty="0"/>
                        <a:t>….</a:t>
                      </a:r>
                    </a:p>
                  </a:txBody>
                  <a:tcPr anchor="ctr">
                    <a:solidFill>
                      <a:schemeClr val="accent3"/>
                    </a:solidFill>
                  </a:tcPr>
                </a:tc>
                <a:tc>
                  <a:txBody>
                    <a:bodyPr/>
                    <a:lstStyle/>
                    <a:p>
                      <a:pPr algn="ctr"/>
                      <a:r>
                        <a:rPr lang="en-US" sz="1200" i="1" dirty="0"/>
                        <a:t>c</a:t>
                      </a:r>
                      <a:r>
                        <a:rPr lang="en-US" sz="1200" dirty="0"/>
                        <a:t> Elements of </a:t>
                      </a:r>
                    </a:p>
                    <a:p>
                      <a:pPr algn="ctr"/>
                      <a:r>
                        <a:rPr lang="en-US" sz="1200" dirty="0"/>
                        <a:t>Row </a:t>
                      </a:r>
                      <a:r>
                        <a:rPr lang="en-US" sz="1200" b="1" i="1" baseline="0" dirty="0">
                          <a:solidFill>
                            <a:srgbClr val="FF0000"/>
                          </a:solidFill>
                        </a:rPr>
                        <a:t>r</a:t>
                      </a:r>
                      <a:endParaRPr lang="en-US" sz="1200" b="1" i="1" dirty="0">
                        <a:solidFill>
                          <a:srgbClr val="FF0000"/>
                        </a:solidFill>
                      </a:endParaRPr>
                    </a:p>
                  </a:txBody>
                  <a:tcPr anchor="ctr">
                    <a:solidFill>
                      <a:schemeClr val="accent3"/>
                    </a:solidFill>
                  </a:tcPr>
                </a:tc>
                <a:tc>
                  <a:txBody>
                    <a:bodyPr/>
                    <a:lstStyle/>
                    <a:p>
                      <a:pPr algn="ctr"/>
                      <a:r>
                        <a:rPr lang="en-US" sz="1200" dirty="0"/>
                        <a:t>……..</a:t>
                      </a:r>
                    </a:p>
                  </a:txBody>
                  <a:tcPr anchor="ctr">
                    <a:solidFill>
                      <a:schemeClr val="accent3"/>
                    </a:solidFill>
                  </a:tcPr>
                </a:tc>
                <a:extLst>
                  <a:ext uri="{0D108BD9-81ED-4DB2-BD59-A6C34878D82A}">
                    <a16:rowId xmlns:a16="http://schemas.microsoft.com/office/drawing/2014/main" val="269902285"/>
                  </a:ext>
                </a:extLst>
              </a:tr>
            </a:tbl>
          </a:graphicData>
        </a:graphic>
      </p:graphicFrame>
      <p:sp>
        <p:nvSpPr>
          <p:cNvPr id="12" name="Text Box 15"/>
          <p:cNvSpPr txBox="1">
            <a:spLocks noChangeArrowheads="1"/>
          </p:cNvSpPr>
          <p:nvPr/>
        </p:nvSpPr>
        <p:spPr bwMode="auto">
          <a:xfrm>
            <a:off x="838200" y="4273697"/>
            <a:ext cx="1676400"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6 elements of row 0</a:t>
            </a:r>
          </a:p>
        </p:txBody>
      </p:sp>
      <p:sp>
        <p:nvSpPr>
          <p:cNvPr id="13" name="AutoShape 69"/>
          <p:cNvSpPr>
            <a:spLocks/>
          </p:cNvSpPr>
          <p:nvPr/>
        </p:nvSpPr>
        <p:spPr bwMode="auto">
          <a:xfrm rot="5400000" flipH="1">
            <a:off x="1350010" y="2821379"/>
            <a:ext cx="195580" cy="25908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14" name="Text Box 15"/>
          <p:cNvSpPr txBox="1">
            <a:spLocks noChangeArrowheads="1"/>
          </p:cNvSpPr>
          <p:nvPr/>
        </p:nvSpPr>
        <p:spPr bwMode="auto">
          <a:xfrm>
            <a:off x="3505200" y="4240677"/>
            <a:ext cx="1676400"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6 elements of row 1</a:t>
            </a:r>
          </a:p>
        </p:txBody>
      </p:sp>
      <p:sp>
        <p:nvSpPr>
          <p:cNvPr id="15" name="AutoShape 69"/>
          <p:cNvSpPr>
            <a:spLocks/>
          </p:cNvSpPr>
          <p:nvPr/>
        </p:nvSpPr>
        <p:spPr bwMode="auto">
          <a:xfrm rot="5400000" flipH="1">
            <a:off x="4017010" y="2821379"/>
            <a:ext cx="195580" cy="25908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16" name="Text Box 15"/>
          <p:cNvSpPr txBox="1">
            <a:spLocks noChangeArrowheads="1"/>
          </p:cNvSpPr>
          <p:nvPr/>
        </p:nvSpPr>
        <p:spPr bwMode="auto">
          <a:xfrm>
            <a:off x="6172200" y="4240677"/>
            <a:ext cx="1676400"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6 elements of row 2</a:t>
            </a:r>
          </a:p>
        </p:txBody>
      </p:sp>
      <p:sp>
        <p:nvSpPr>
          <p:cNvPr id="17" name="AutoShape 69"/>
          <p:cNvSpPr>
            <a:spLocks/>
          </p:cNvSpPr>
          <p:nvPr/>
        </p:nvSpPr>
        <p:spPr bwMode="auto">
          <a:xfrm rot="5400000" flipH="1">
            <a:off x="6684010" y="2821379"/>
            <a:ext cx="195580" cy="25908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18" name="Rectangle 21"/>
          <p:cNvSpPr>
            <a:spLocks noChangeArrowheads="1"/>
          </p:cNvSpPr>
          <p:nvPr/>
        </p:nvSpPr>
        <p:spPr bwMode="auto">
          <a:xfrm>
            <a:off x="-228600" y="4670622"/>
            <a:ext cx="4114800"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vl="2" latinLnBrk="0">
              <a:spcBef>
                <a:spcPct val="50000"/>
              </a:spcBef>
            </a:pPr>
            <a:r>
              <a:rPr kumimoji="0" lang="en-US" altLang="ko-KR" sz="2200" dirty="0">
                <a:solidFill>
                  <a:srgbClr val="0033CC"/>
                </a:solidFill>
              </a:rPr>
              <a:t>Memory: column-major order</a:t>
            </a:r>
          </a:p>
        </p:txBody>
      </p:sp>
      <p:graphicFrame>
        <p:nvGraphicFramePr>
          <p:cNvPr id="19" name="Table 18"/>
          <p:cNvGraphicFramePr>
            <a:graphicFrameLocks noGrp="1"/>
          </p:cNvGraphicFramePr>
          <p:nvPr>
            <p:extLst>
              <p:ext uri="{D42A27DB-BD31-4B8C-83A1-F6EECF244321}">
                <p14:modId xmlns:p14="http://schemas.microsoft.com/office/powerpoint/2010/main" val="3377028061"/>
              </p:ext>
            </p:extLst>
          </p:nvPr>
        </p:nvGraphicFramePr>
        <p:xfrm>
          <a:off x="76200" y="5102151"/>
          <a:ext cx="8763000" cy="457200"/>
        </p:xfrm>
        <a:graphic>
          <a:graphicData uri="http://schemas.openxmlformats.org/drawingml/2006/table">
            <a:tbl>
              <a:tblPr firstRow="1" bandRow="1">
                <a:tableStyleId>{5C22544A-7EE6-4342-B048-85BDC9FD1C3A}</a:tableStyleId>
              </a:tblPr>
              <a:tblGrid>
                <a:gridCol w="1460500">
                  <a:extLst>
                    <a:ext uri="{9D8B030D-6E8A-4147-A177-3AD203B41FA5}">
                      <a16:colId xmlns:a16="http://schemas.microsoft.com/office/drawing/2014/main" val="4013598054"/>
                    </a:ext>
                  </a:extLst>
                </a:gridCol>
                <a:gridCol w="1460500">
                  <a:extLst>
                    <a:ext uri="{9D8B030D-6E8A-4147-A177-3AD203B41FA5}">
                      <a16:colId xmlns:a16="http://schemas.microsoft.com/office/drawing/2014/main" val="861875060"/>
                    </a:ext>
                  </a:extLst>
                </a:gridCol>
                <a:gridCol w="1460500">
                  <a:extLst>
                    <a:ext uri="{9D8B030D-6E8A-4147-A177-3AD203B41FA5}">
                      <a16:colId xmlns:a16="http://schemas.microsoft.com/office/drawing/2014/main" val="1225679889"/>
                    </a:ext>
                  </a:extLst>
                </a:gridCol>
                <a:gridCol w="1460500">
                  <a:extLst>
                    <a:ext uri="{9D8B030D-6E8A-4147-A177-3AD203B41FA5}">
                      <a16:colId xmlns:a16="http://schemas.microsoft.com/office/drawing/2014/main" val="1995809662"/>
                    </a:ext>
                  </a:extLst>
                </a:gridCol>
                <a:gridCol w="1460500">
                  <a:extLst>
                    <a:ext uri="{9D8B030D-6E8A-4147-A177-3AD203B41FA5}">
                      <a16:colId xmlns:a16="http://schemas.microsoft.com/office/drawing/2014/main" val="262838030"/>
                    </a:ext>
                  </a:extLst>
                </a:gridCol>
                <a:gridCol w="1460500">
                  <a:extLst>
                    <a:ext uri="{9D8B030D-6E8A-4147-A177-3AD203B41FA5}">
                      <a16:colId xmlns:a16="http://schemas.microsoft.com/office/drawing/2014/main" val="4112180032"/>
                    </a:ext>
                  </a:extLst>
                </a:gridCol>
              </a:tblGrid>
              <a:tr h="457200">
                <a:tc>
                  <a:txBody>
                    <a:bodyPr/>
                    <a:lstStyle/>
                    <a:p>
                      <a:pPr algn="ctr"/>
                      <a:r>
                        <a:rPr lang="en-US" sz="1200" i="1" dirty="0"/>
                        <a:t>r</a:t>
                      </a:r>
                      <a:r>
                        <a:rPr lang="en-US" sz="1200" dirty="0"/>
                        <a:t> Elements of</a:t>
                      </a:r>
                    </a:p>
                    <a:p>
                      <a:pPr algn="ctr"/>
                      <a:r>
                        <a:rPr lang="en-US" sz="1200" dirty="0"/>
                        <a:t> column 0</a:t>
                      </a:r>
                    </a:p>
                  </a:txBody>
                  <a:tcPr anchor="ctr">
                    <a:solidFill>
                      <a:schemeClr val="accent3"/>
                    </a:solidFill>
                  </a:tcPr>
                </a:tc>
                <a:tc>
                  <a:txBody>
                    <a:bodyPr/>
                    <a:lstStyle/>
                    <a:p>
                      <a:pPr algn="ctr"/>
                      <a:r>
                        <a:rPr lang="en-US" sz="1200" i="1" dirty="0"/>
                        <a:t>r</a:t>
                      </a:r>
                      <a:r>
                        <a:rPr lang="en-US" sz="1200" dirty="0"/>
                        <a:t> Elements of </a:t>
                      </a:r>
                    </a:p>
                    <a:p>
                      <a:pPr algn="ctr"/>
                      <a:r>
                        <a:rPr lang="en-US" sz="1200" dirty="0"/>
                        <a:t>column 1</a:t>
                      </a:r>
                    </a:p>
                  </a:txBody>
                  <a:tcPr anchor="ctr">
                    <a:solidFill>
                      <a:schemeClr val="accent3"/>
                    </a:solidFill>
                  </a:tcPr>
                </a:tc>
                <a:tc>
                  <a:txBody>
                    <a:bodyPr/>
                    <a:lstStyle/>
                    <a:p>
                      <a:pPr algn="ctr"/>
                      <a:r>
                        <a:rPr lang="en-US" sz="1200" i="1" dirty="0"/>
                        <a:t>r</a:t>
                      </a:r>
                      <a:r>
                        <a:rPr lang="en-US" sz="1200" dirty="0"/>
                        <a:t> Elements of </a:t>
                      </a:r>
                    </a:p>
                    <a:p>
                      <a:pPr algn="ctr"/>
                      <a:r>
                        <a:rPr lang="en-US" sz="1200" dirty="0"/>
                        <a:t>column 2</a:t>
                      </a:r>
                    </a:p>
                  </a:txBody>
                  <a:tcPr anchor="ctr">
                    <a:solidFill>
                      <a:schemeClr val="accent3"/>
                    </a:solidFill>
                  </a:tcPr>
                </a:tc>
                <a:tc>
                  <a:txBody>
                    <a:bodyPr/>
                    <a:lstStyle/>
                    <a:p>
                      <a:pPr algn="ctr"/>
                      <a:r>
                        <a:rPr lang="en-US" sz="1200" dirty="0"/>
                        <a:t>….</a:t>
                      </a:r>
                    </a:p>
                  </a:txBody>
                  <a:tcPr anchor="ctr">
                    <a:solidFill>
                      <a:schemeClr val="accent3"/>
                    </a:solidFill>
                  </a:tcPr>
                </a:tc>
                <a:tc>
                  <a:txBody>
                    <a:bodyPr/>
                    <a:lstStyle/>
                    <a:p>
                      <a:pPr algn="ctr"/>
                      <a:r>
                        <a:rPr lang="en-US" sz="1200" i="1" dirty="0"/>
                        <a:t>r</a:t>
                      </a:r>
                      <a:r>
                        <a:rPr lang="en-US" sz="1200" dirty="0"/>
                        <a:t> Elements of </a:t>
                      </a:r>
                    </a:p>
                    <a:p>
                      <a:pPr algn="ctr"/>
                      <a:r>
                        <a:rPr lang="en-US" sz="1200" dirty="0"/>
                        <a:t>column</a:t>
                      </a:r>
                      <a:r>
                        <a:rPr lang="en-US" sz="1200" baseline="0" dirty="0"/>
                        <a:t> </a:t>
                      </a:r>
                      <a:r>
                        <a:rPr lang="en-US" sz="1200" baseline="0" dirty="0" err="1"/>
                        <a:t>i</a:t>
                      </a:r>
                      <a:endParaRPr lang="en-US" sz="1200" dirty="0"/>
                    </a:p>
                  </a:txBody>
                  <a:tcPr anchor="ctr">
                    <a:solidFill>
                      <a:schemeClr val="accent3"/>
                    </a:solidFill>
                  </a:tcPr>
                </a:tc>
                <a:tc>
                  <a:txBody>
                    <a:bodyPr/>
                    <a:lstStyle/>
                    <a:p>
                      <a:pPr algn="ctr"/>
                      <a:r>
                        <a:rPr lang="en-US" sz="1200" dirty="0"/>
                        <a:t>……..</a:t>
                      </a:r>
                    </a:p>
                  </a:txBody>
                  <a:tcPr anchor="ctr">
                    <a:solidFill>
                      <a:schemeClr val="accent3"/>
                    </a:solidFill>
                  </a:tcPr>
                </a:tc>
                <a:extLst>
                  <a:ext uri="{0D108BD9-81ED-4DB2-BD59-A6C34878D82A}">
                    <a16:rowId xmlns:a16="http://schemas.microsoft.com/office/drawing/2014/main" val="269902285"/>
                  </a:ext>
                </a:extLst>
              </a:tr>
            </a:tbl>
          </a:graphicData>
        </a:graphic>
      </p:graphicFrame>
      <p:sp>
        <p:nvSpPr>
          <p:cNvPr id="20" name="Text Box 15"/>
          <p:cNvSpPr txBox="1">
            <a:spLocks noChangeArrowheads="1"/>
          </p:cNvSpPr>
          <p:nvPr/>
        </p:nvSpPr>
        <p:spPr bwMode="auto">
          <a:xfrm>
            <a:off x="0" y="6426908"/>
            <a:ext cx="1627094"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3 elements of col 0</a:t>
            </a:r>
          </a:p>
        </p:txBody>
      </p:sp>
      <p:sp>
        <p:nvSpPr>
          <p:cNvPr id="21" name="AutoShape 69"/>
          <p:cNvSpPr>
            <a:spLocks/>
          </p:cNvSpPr>
          <p:nvPr/>
        </p:nvSpPr>
        <p:spPr bwMode="auto">
          <a:xfrm rot="5400000" flipH="1">
            <a:off x="714313"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2" name="AutoShape 69"/>
          <p:cNvSpPr>
            <a:spLocks/>
          </p:cNvSpPr>
          <p:nvPr/>
        </p:nvSpPr>
        <p:spPr bwMode="auto">
          <a:xfrm rot="5400000" flipH="1">
            <a:off x="2085913"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3" name="AutoShape 69"/>
          <p:cNvSpPr>
            <a:spLocks/>
          </p:cNvSpPr>
          <p:nvPr/>
        </p:nvSpPr>
        <p:spPr bwMode="auto">
          <a:xfrm rot="5400000" flipH="1">
            <a:off x="3381313"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4" name="AutoShape 69"/>
          <p:cNvSpPr>
            <a:spLocks/>
          </p:cNvSpPr>
          <p:nvPr/>
        </p:nvSpPr>
        <p:spPr bwMode="auto">
          <a:xfrm rot="5400000" flipH="1">
            <a:off x="4752913"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5" name="AutoShape 69"/>
          <p:cNvSpPr>
            <a:spLocks/>
          </p:cNvSpPr>
          <p:nvPr/>
        </p:nvSpPr>
        <p:spPr bwMode="auto">
          <a:xfrm rot="5400000" flipH="1">
            <a:off x="6048313"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6" name="AutoShape 69"/>
          <p:cNvSpPr>
            <a:spLocks/>
          </p:cNvSpPr>
          <p:nvPr/>
        </p:nvSpPr>
        <p:spPr bwMode="auto">
          <a:xfrm rot="5400000" flipH="1">
            <a:off x="7343714"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7" name="Text Box 15"/>
          <p:cNvSpPr txBox="1">
            <a:spLocks noChangeArrowheads="1"/>
          </p:cNvSpPr>
          <p:nvPr/>
        </p:nvSpPr>
        <p:spPr bwMode="auto">
          <a:xfrm>
            <a:off x="7010400" y="6400800"/>
            <a:ext cx="1627094"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3 elements of col 5</a:t>
            </a:r>
          </a:p>
        </p:txBody>
      </p:sp>
    </p:spTree>
    <p:extLst>
      <p:ext uri="{BB962C8B-B14F-4D97-AF65-F5344CB8AC3E}">
        <p14:creationId xmlns:p14="http://schemas.microsoft.com/office/powerpoint/2010/main" val="541004695"/>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0"/>
            <a:ext cx="8915400" cy="842963"/>
          </a:xfrm>
          <a:noFill/>
        </p:spPr>
        <p:txBody>
          <a:bodyPr lIns="92075" tIns="46038" rIns="92075" bIns="46038" anchor="ctr"/>
          <a:lstStyle/>
          <a:p>
            <a:pPr eaLnBrk="1" hangingPunct="1"/>
            <a:r>
              <a:rPr lang="en-US" altLang="ko-KR" sz="3200" dirty="0"/>
              <a:t>Locating Element</a:t>
            </a:r>
            <a:r>
              <a:rPr lang="en-US" altLang="ko-KR" sz="3200" dirty="0">
                <a:solidFill>
                  <a:schemeClr val="hlink"/>
                </a:solidFill>
              </a:rPr>
              <a:t> </a:t>
            </a:r>
            <a:r>
              <a:rPr lang="en-US" altLang="ko-KR" sz="3200" dirty="0"/>
              <a:t>x[</a:t>
            </a:r>
            <a:r>
              <a:rPr lang="en-US" altLang="ko-KR" sz="3200" dirty="0" err="1"/>
              <a:t>i</a:t>
            </a:r>
            <a:r>
              <a:rPr lang="en-US" altLang="ko-KR" sz="3200" dirty="0"/>
              <a:t>][j]: row-major order</a:t>
            </a:r>
          </a:p>
        </p:txBody>
      </p:sp>
      <p:sp>
        <p:nvSpPr>
          <p:cNvPr id="244740" name="Rectangle 4"/>
          <p:cNvSpPr>
            <a:spLocks noChangeArrowheads="1"/>
          </p:cNvSpPr>
          <p:nvPr/>
        </p:nvSpPr>
        <p:spPr bwMode="auto">
          <a:xfrm>
            <a:off x="0" y="875428"/>
            <a:ext cx="9144000" cy="489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spcBef>
                <a:spcPct val="20000"/>
              </a:spcBef>
              <a:buClr>
                <a:schemeClr val="tx2"/>
              </a:buClr>
              <a:buSzPct val="75000"/>
              <a:buFont typeface="Wingdings" panose="05000000000000000000" pitchFamily="2" charset="2"/>
              <a:buChar char="l"/>
            </a:pPr>
            <a:r>
              <a:rPr lang="en-US" altLang="ko-KR" sz="2200" dirty="0">
                <a:solidFill>
                  <a:srgbClr val="000099"/>
                </a:solidFill>
                <a:cs typeface="Times New Roman" panose="02020603050405020304" pitchFamily="18" charset="0"/>
              </a:rPr>
              <a:t>Assume x:</a:t>
            </a:r>
          </a:p>
          <a:p>
            <a:pPr lvl="1" eaLnBrk="1" hangingPunct="1">
              <a:spcBef>
                <a:spcPct val="20000"/>
              </a:spcBef>
              <a:buClr>
                <a:schemeClr val="tx2"/>
              </a:buClr>
              <a:buSzPct val="75000"/>
              <a:buFont typeface="Wingdings" panose="05000000000000000000" pitchFamily="2" charset="2"/>
              <a:buChar char="l"/>
            </a:pPr>
            <a:r>
              <a:rPr lang="en-US" altLang="ko-KR" sz="2200" dirty="0">
                <a:solidFill>
                  <a:srgbClr val="000099"/>
                </a:solidFill>
                <a:cs typeface="Times New Roman" panose="02020603050405020304" pitchFamily="18" charset="0"/>
              </a:rPr>
              <a:t> has </a:t>
            </a:r>
            <a:r>
              <a:rPr lang="en-US" altLang="ko-KR" sz="2200" b="1" i="1" dirty="0">
                <a:solidFill>
                  <a:srgbClr val="FF0000"/>
                </a:solidFill>
                <a:cs typeface="Times New Roman" panose="02020603050405020304" pitchFamily="18" charset="0"/>
              </a:rPr>
              <a:t>r</a:t>
            </a:r>
            <a:r>
              <a:rPr lang="en-US" altLang="ko-KR" sz="2200" dirty="0">
                <a:solidFill>
                  <a:srgbClr val="000099"/>
                </a:solidFill>
                <a:cs typeface="Times New Roman" panose="02020603050405020304" pitchFamily="18" charset="0"/>
              </a:rPr>
              <a:t>  rows and </a:t>
            </a:r>
            <a:r>
              <a:rPr lang="en-US" altLang="ko-KR" sz="2200" b="1" i="1" dirty="0">
                <a:solidFill>
                  <a:srgbClr val="FF0000"/>
                </a:solidFill>
                <a:cs typeface="Times New Roman" panose="02020603050405020304" pitchFamily="18" charset="0"/>
              </a:rPr>
              <a:t>c</a:t>
            </a:r>
            <a:r>
              <a:rPr lang="en-US" altLang="ko-KR" sz="2200" dirty="0">
                <a:solidFill>
                  <a:srgbClr val="000099"/>
                </a:solidFill>
                <a:cs typeface="Times New Roman" panose="02020603050405020304" pitchFamily="18" charset="0"/>
              </a:rPr>
              <a:t>  columns (thus, each row has </a:t>
            </a:r>
            <a:r>
              <a:rPr lang="en-US" altLang="ko-KR" sz="2200" b="1" i="1" dirty="0">
                <a:solidFill>
                  <a:srgbClr val="FF0000"/>
                </a:solidFill>
                <a:cs typeface="Times New Roman" panose="02020603050405020304" pitchFamily="18" charset="0"/>
              </a:rPr>
              <a:t>c</a:t>
            </a:r>
            <a:r>
              <a:rPr lang="en-US" altLang="ko-KR" sz="2200" dirty="0">
                <a:solidFill>
                  <a:srgbClr val="000099"/>
                </a:solidFill>
                <a:cs typeface="Times New Roman" panose="02020603050405020304" pitchFamily="18" charset="0"/>
              </a:rPr>
              <a:t> elements)</a:t>
            </a:r>
          </a:p>
          <a:p>
            <a:pPr lvl="1" eaLnBrk="1" hangingPunct="1">
              <a:spcBef>
                <a:spcPct val="20000"/>
              </a:spcBef>
              <a:buClr>
                <a:schemeClr val="tx2"/>
              </a:buClr>
              <a:buSzPct val="75000"/>
              <a:buFont typeface="Wingdings" panose="05000000000000000000" pitchFamily="2" charset="2"/>
              <a:buChar char="l"/>
            </a:pPr>
            <a:endParaRPr lang="en-US" altLang="ko-KR" sz="2200" dirty="0">
              <a:solidFill>
                <a:srgbClr val="000099"/>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endParaRPr lang="en-US" altLang="ko-KR" sz="2200" dirty="0">
              <a:solidFill>
                <a:srgbClr val="000099"/>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r>
              <a:rPr lang="en-US" altLang="ko-KR" sz="2200" dirty="0">
                <a:solidFill>
                  <a:srgbClr val="000099"/>
                </a:solidFill>
                <a:cs typeface="Times New Roman" panose="02020603050405020304" pitchFamily="18" charset="0"/>
              </a:rPr>
              <a:t>Locating element </a:t>
            </a:r>
            <a:r>
              <a:rPr lang="en-US" altLang="ko-KR" sz="2200" i="1" dirty="0">
                <a:solidFill>
                  <a:srgbClr val="000099"/>
                </a:solidFill>
                <a:cs typeface="Times New Roman" panose="02020603050405020304" pitchFamily="18" charset="0"/>
              </a:rPr>
              <a:t>x</a:t>
            </a:r>
            <a:r>
              <a:rPr lang="en-US" altLang="ko-KR" sz="2200" dirty="0">
                <a:solidFill>
                  <a:srgbClr val="000099"/>
                </a:solidFill>
                <a:cs typeface="Times New Roman" panose="02020603050405020304" pitchFamily="18" charset="0"/>
              </a:rPr>
              <a:t>[</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a:t>
            </a:r>
          </a:p>
          <a:p>
            <a:pPr lvl="1" eaLnBrk="1" hangingPunct="1">
              <a:spcBef>
                <a:spcPct val="20000"/>
              </a:spcBef>
              <a:buClr>
                <a:schemeClr val="tx2"/>
              </a:buClr>
              <a:buSzPct val="75000"/>
              <a:buFont typeface="Wingdings" panose="05000000000000000000" pitchFamily="2" charset="2"/>
              <a:buChar char="l"/>
            </a:pP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 rows to the left of row </a:t>
            </a:r>
            <a:r>
              <a:rPr lang="en-US" altLang="ko-KR" sz="2200" i="1" dirty="0">
                <a:solidFill>
                  <a:srgbClr val="000099"/>
                </a:solidFill>
                <a:cs typeface="Times New Roman" panose="02020603050405020304" pitchFamily="18" charset="0"/>
              </a:rPr>
              <a:t>0</a:t>
            </a:r>
            <a:r>
              <a:rPr lang="en-US" altLang="ko-KR" sz="2200" dirty="0">
                <a:solidFill>
                  <a:srgbClr val="000099"/>
                </a:solidFill>
                <a:cs typeface="Times New Roman" panose="02020603050405020304" pitchFamily="18" charset="0"/>
              </a:rPr>
              <a:t> </a:t>
            </a:r>
            <a:r>
              <a:rPr lang="en-US" altLang="ko-KR" sz="2200" dirty="0">
                <a:solidFill>
                  <a:srgbClr val="000099"/>
                </a:solidFill>
                <a:cs typeface="Times New Roman" panose="02020603050405020304" pitchFamily="18" charset="0"/>
                <a:sym typeface="Wingdings" panose="05000000000000000000" pitchFamily="2" charset="2"/>
              </a:rPr>
              <a:t> </a:t>
            </a:r>
            <a:r>
              <a:rPr lang="en-US" altLang="ko-KR" sz="2200" dirty="0">
                <a:solidFill>
                  <a:srgbClr val="000099"/>
                </a:solidFill>
                <a:cs typeface="Times New Roman" panose="02020603050405020304" pitchFamily="18" charset="0"/>
              </a:rPr>
              <a:t>so </a:t>
            </a:r>
            <a:r>
              <a:rPr lang="en-US" altLang="ko-KR" sz="2200" i="1" dirty="0" err="1">
                <a:solidFill>
                  <a:srgbClr val="000099"/>
                </a:solidFill>
                <a:cs typeface="Times New Roman" panose="02020603050405020304" pitchFamily="18" charset="0"/>
              </a:rPr>
              <a:t>i</a:t>
            </a:r>
            <a:r>
              <a:rPr lang="en-US" altLang="ko-KR" sz="2200" i="1" dirty="0">
                <a:solidFill>
                  <a:srgbClr val="000099"/>
                </a:solidFill>
                <a:cs typeface="Times New Roman" panose="02020603050405020304" pitchFamily="18" charset="0"/>
              </a:rPr>
              <a:t>*c</a:t>
            </a:r>
            <a:r>
              <a:rPr lang="en-US" altLang="ko-KR" sz="2200" dirty="0">
                <a:solidFill>
                  <a:srgbClr val="000099"/>
                </a:solidFill>
                <a:cs typeface="Times New Roman" panose="02020603050405020304" pitchFamily="18" charset="0"/>
              </a:rPr>
              <a:t> elements to the left of </a:t>
            </a:r>
            <a:r>
              <a:rPr lang="en-US" altLang="ko-KR" sz="2200" i="1" dirty="0">
                <a:solidFill>
                  <a:srgbClr val="000099"/>
                </a:solidFill>
                <a:cs typeface="Times New Roman" panose="02020603050405020304" pitchFamily="18" charset="0"/>
              </a:rPr>
              <a:t>x</a:t>
            </a:r>
            <a:r>
              <a:rPr lang="en-US" altLang="ko-KR" sz="2200" dirty="0">
                <a:solidFill>
                  <a:srgbClr val="000099"/>
                </a:solidFill>
                <a:cs typeface="Times New Roman" panose="02020603050405020304" pitchFamily="18" charset="0"/>
              </a:rPr>
              <a:t>[</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][0]</a:t>
            </a:r>
          </a:p>
          <a:p>
            <a:pPr lvl="1" eaLnBrk="1" hangingPunct="1">
              <a:spcBef>
                <a:spcPct val="20000"/>
              </a:spcBef>
              <a:buClr>
                <a:schemeClr val="tx2"/>
              </a:buClr>
              <a:buSzPct val="75000"/>
              <a:buFont typeface="Wingdings" panose="05000000000000000000" pitchFamily="2" charset="2"/>
              <a:buChar char="l"/>
            </a:pPr>
            <a:r>
              <a:rPr lang="en-US" altLang="ko-KR" sz="2200" i="1" dirty="0">
                <a:solidFill>
                  <a:srgbClr val="000099"/>
                </a:solidFill>
                <a:cs typeface="Times New Roman" panose="02020603050405020304" pitchFamily="18" charset="0"/>
              </a:rPr>
              <a:t>x</a:t>
            </a:r>
            <a:r>
              <a:rPr lang="en-US" altLang="ko-KR" sz="2200" dirty="0">
                <a:solidFill>
                  <a:srgbClr val="000099"/>
                </a:solidFill>
                <a:cs typeface="Times New Roman" panose="02020603050405020304" pitchFamily="18" charset="0"/>
              </a:rPr>
              <a:t>[</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 is mapped to position: </a:t>
            </a:r>
            <a:r>
              <a:rPr lang="en-US" altLang="ko-KR" sz="2200" i="1" dirty="0" err="1">
                <a:solidFill>
                  <a:srgbClr val="000099"/>
                </a:solidFill>
                <a:cs typeface="Times New Roman" panose="02020603050405020304" pitchFamily="18" charset="0"/>
              </a:rPr>
              <a:t>i</a:t>
            </a:r>
            <a:r>
              <a:rPr lang="en-US" altLang="ko-KR" sz="2200" i="1" dirty="0">
                <a:solidFill>
                  <a:srgbClr val="000099"/>
                </a:solidFill>
                <a:cs typeface="Times New Roman" panose="02020603050405020304" pitchFamily="18" charset="0"/>
              </a:rPr>
              <a:t>*c</a:t>
            </a:r>
            <a:r>
              <a:rPr lang="en-US" altLang="ko-KR" sz="2200" dirty="0">
                <a:solidFill>
                  <a:srgbClr val="000099"/>
                </a:solidFill>
                <a:cs typeface="Times New Roman" panose="02020603050405020304" pitchFamily="18" charset="0"/>
              </a:rPr>
              <a:t> + </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 of the 1D array</a:t>
            </a:r>
          </a:p>
          <a:p>
            <a:pPr lvl="1" eaLnBrk="1" hangingPunct="1">
              <a:spcBef>
                <a:spcPct val="20000"/>
              </a:spcBef>
              <a:buClr>
                <a:schemeClr val="tx2"/>
              </a:buClr>
              <a:buSzPct val="75000"/>
              <a:buFont typeface="Wingdings" panose="05000000000000000000" pitchFamily="2" charset="2"/>
              <a:buChar char="l"/>
            </a:pPr>
            <a:r>
              <a:rPr lang="en-US" altLang="ko-KR" sz="2200" dirty="0">
                <a:solidFill>
                  <a:srgbClr val="000099"/>
                </a:solidFill>
                <a:cs typeface="Times New Roman" panose="02020603050405020304" pitchFamily="18" charset="0"/>
              </a:rPr>
              <a:t>The location of element </a:t>
            </a:r>
            <a:r>
              <a:rPr lang="en-US" altLang="ko-KR" sz="2200" i="1" dirty="0">
                <a:solidFill>
                  <a:srgbClr val="000099"/>
                </a:solidFill>
                <a:cs typeface="Times New Roman" panose="02020603050405020304" pitchFamily="18" charset="0"/>
              </a:rPr>
              <a:t>x</a:t>
            </a:r>
            <a:r>
              <a:rPr lang="en-US" altLang="ko-KR" sz="2200" dirty="0">
                <a:solidFill>
                  <a:srgbClr val="000099"/>
                </a:solidFill>
                <a:cs typeface="Times New Roman" panose="02020603050405020304" pitchFamily="18" charset="0"/>
              </a:rPr>
              <a:t>[</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a:t>
            </a:r>
          </a:p>
          <a:p>
            <a:pPr marL="457200" lvl="1" indent="0" eaLnBrk="1" hangingPunct="1">
              <a:spcBef>
                <a:spcPct val="20000"/>
              </a:spcBef>
              <a:buClr>
                <a:schemeClr val="tx2"/>
              </a:buClr>
              <a:buSzPct val="75000"/>
            </a:pPr>
            <a:r>
              <a:rPr lang="en-US" altLang="ko-KR" sz="2200" dirty="0">
                <a:solidFill>
                  <a:srgbClr val="000099"/>
                </a:solidFill>
                <a:cs typeface="Times New Roman" panose="02020603050405020304" pitchFamily="18" charset="0"/>
              </a:rPr>
              <a:t>  Location(</a:t>
            </a:r>
            <a:r>
              <a:rPr lang="en-US" altLang="ko-KR" sz="2200" i="1" dirty="0">
                <a:solidFill>
                  <a:srgbClr val="000099"/>
                </a:solidFill>
                <a:cs typeface="Times New Roman" panose="02020603050405020304" pitchFamily="18" charset="0"/>
              </a:rPr>
              <a:t>x</a:t>
            </a:r>
            <a:r>
              <a:rPr lang="en-US" altLang="ko-KR" sz="2200" dirty="0">
                <a:solidFill>
                  <a:srgbClr val="000099"/>
                </a:solidFill>
                <a:cs typeface="Times New Roman" panose="02020603050405020304" pitchFamily="18" charset="0"/>
              </a:rPr>
              <a:t>[</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 =</a:t>
            </a:r>
            <a:r>
              <a:rPr lang="en-US" altLang="ko-KR" sz="2200" dirty="0" err="1">
                <a:solidFill>
                  <a:srgbClr val="000099"/>
                </a:solidFill>
                <a:cs typeface="Times New Roman" panose="02020603050405020304" pitchFamily="18" charset="0"/>
              </a:rPr>
              <a:t>start_address</a:t>
            </a:r>
            <a:r>
              <a:rPr lang="en-US" altLang="ko-KR" sz="2200" dirty="0">
                <a:solidFill>
                  <a:srgbClr val="000099"/>
                </a:solidFill>
                <a:cs typeface="Times New Roman" panose="02020603050405020304" pitchFamily="18" charset="0"/>
              </a:rPr>
              <a:t> + </a:t>
            </a:r>
            <a:r>
              <a:rPr lang="en-US" altLang="ko-KR" sz="2200" i="1" dirty="0">
                <a:solidFill>
                  <a:srgbClr val="000099"/>
                </a:solidFill>
                <a:cs typeface="Times New Roman" panose="02020603050405020304" pitchFamily="18" charset="0"/>
              </a:rPr>
              <a:t>W</a:t>
            </a:r>
            <a:r>
              <a:rPr lang="en-US" altLang="ko-KR" sz="2200" dirty="0">
                <a:solidFill>
                  <a:srgbClr val="000099"/>
                </a:solidFill>
                <a:cs typeface="Times New Roman" panose="02020603050405020304" pitchFamily="18" charset="0"/>
              </a:rPr>
              <a:t> * (</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a:t>
            </a:r>
            <a:r>
              <a:rPr lang="en-US" altLang="ko-KR" sz="2200" i="1" dirty="0">
                <a:solidFill>
                  <a:srgbClr val="000099"/>
                </a:solidFill>
                <a:cs typeface="Times New Roman" panose="02020603050405020304" pitchFamily="18" charset="0"/>
              </a:rPr>
              <a:t>c</a:t>
            </a:r>
            <a:r>
              <a:rPr lang="en-US" altLang="ko-KR" sz="2200" dirty="0">
                <a:solidFill>
                  <a:srgbClr val="000099"/>
                </a:solidFill>
                <a:cs typeface="Times New Roman" panose="02020603050405020304" pitchFamily="18" charset="0"/>
              </a:rPr>
              <a:t> + </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a:t>
            </a:r>
          </a:p>
          <a:p>
            <a:pPr marL="457200" lvl="1" indent="0" eaLnBrk="1" hangingPunct="1">
              <a:spcBef>
                <a:spcPct val="20000"/>
              </a:spcBef>
              <a:buClr>
                <a:schemeClr val="tx2"/>
              </a:buClr>
              <a:buSzPct val="75000"/>
            </a:pPr>
            <a:r>
              <a:rPr lang="en-US" altLang="ko-KR" sz="2200" dirty="0">
                <a:solidFill>
                  <a:srgbClr val="000099"/>
                </a:solidFill>
                <a:cs typeface="Times New Roman" panose="02020603050405020304" pitchFamily="18" charset="0"/>
              </a:rPr>
              <a:t>Where </a:t>
            </a:r>
          </a:p>
          <a:p>
            <a:pPr marL="800100" lvl="1" indent="-342900" eaLnBrk="1" hangingPunct="1">
              <a:spcBef>
                <a:spcPct val="20000"/>
              </a:spcBef>
              <a:buClr>
                <a:schemeClr val="tx2"/>
              </a:buClr>
              <a:buSzPct val="75000"/>
              <a:buFont typeface="Arial" panose="020B0604020202020204" pitchFamily="34" charset="0"/>
              <a:buChar char="•"/>
            </a:pPr>
            <a:r>
              <a:rPr lang="en-US" altLang="ko-KR" sz="2200" dirty="0" err="1">
                <a:solidFill>
                  <a:srgbClr val="000099"/>
                </a:solidFill>
                <a:cs typeface="Times New Roman" panose="02020603050405020304" pitchFamily="18" charset="0"/>
              </a:rPr>
              <a:t>start_address</a:t>
            </a:r>
            <a:r>
              <a:rPr lang="en-US" altLang="ko-KR" sz="2200" dirty="0">
                <a:solidFill>
                  <a:srgbClr val="000099"/>
                </a:solidFill>
                <a:cs typeface="Times New Roman" panose="02020603050405020304" pitchFamily="18" charset="0"/>
              </a:rPr>
              <a:t>: the address of the first element (</a:t>
            </a:r>
            <a:r>
              <a:rPr lang="en-US" altLang="ko-KR" sz="2200" i="1" dirty="0">
                <a:solidFill>
                  <a:srgbClr val="000099"/>
                </a:solidFill>
                <a:cs typeface="Times New Roman" panose="02020603050405020304" pitchFamily="18" charset="0"/>
              </a:rPr>
              <a:t>x</a:t>
            </a:r>
            <a:r>
              <a:rPr lang="en-US" altLang="ko-KR" sz="2200" dirty="0">
                <a:solidFill>
                  <a:srgbClr val="000099"/>
                </a:solidFill>
                <a:cs typeface="Times New Roman" panose="02020603050405020304" pitchFamily="18" charset="0"/>
              </a:rPr>
              <a:t>[0][0]) in the array</a:t>
            </a:r>
          </a:p>
          <a:p>
            <a:pPr marL="800100" lvl="1" indent="-342900" eaLnBrk="1" hangingPunct="1">
              <a:spcBef>
                <a:spcPct val="20000"/>
              </a:spcBef>
              <a:buClr>
                <a:schemeClr val="tx2"/>
              </a:buClr>
              <a:buSzPct val="75000"/>
              <a:buFont typeface="Arial" panose="020B0604020202020204" pitchFamily="34" charset="0"/>
              <a:buChar char="•"/>
            </a:pPr>
            <a:r>
              <a:rPr lang="en-US" altLang="ko-KR" sz="2200" i="1" dirty="0">
                <a:solidFill>
                  <a:srgbClr val="000099"/>
                </a:solidFill>
                <a:cs typeface="Times New Roman" panose="02020603050405020304" pitchFamily="18" charset="0"/>
              </a:rPr>
              <a:t>W</a:t>
            </a:r>
            <a:r>
              <a:rPr lang="en-US" altLang="ko-KR" sz="2200" dirty="0">
                <a:solidFill>
                  <a:srgbClr val="000099"/>
                </a:solidFill>
                <a:cs typeface="Times New Roman" panose="02020603050405020304" pitchFamily="18" charset="0"/>
              </a:rPr>
              <a:t>: is the size of each element</a:t>
            </a:r>
          </a:p>
          <a:p>
            <a:pPr marL="800100" lvl="1" indent="-342900" eaLnBrk="1" hangingPunct="1">
              <a:spcBef>
                <a:spcPct val="20000"/>
              </a:spcBef>
              <a:buClr>
                <a:schemeClr val="tx2"/>
              </a:buClr>
              <a:buSzPct val="75000"/>
              <a:buFont typeface="Arial" panose="020B0604020202020204" pitchFamily="34" charset="0"/>
              <a:buChar char="•"/>
            </a:pPr>
            <a:r>
              <a:rPr lang="en-US" altLang="ko-KR" sz="2200" i="1" dirty="0">
                <a:solidFill>
                  <a:srgbClr val="000099"/>
                </a:solidFill>
                <a:cs typeface="Times New Roman" panose="02020603050405020304" pitchFamily="18" charset="0"/>
              </a:rPr>
              <a:t>c</a:t>
            </a:r>
            <a:r>
              <a:rPr lang="en-US" altLang="ko-KR" sz="2200" dirty="0">
                <a:solidFill>
                  <a:srgbClr val="000099"/>
                </a:solidFill>
                <a:cs typeface="Times New Roman" panose="02020603050405020304" pitchFamily="18" charset="0"/>
              </a:rPr>
              <a:t>: number of columns in the array</a:t>
            </a:r>
          </a:p>
          <a:p>
            <a:pPr marL="457200" lvl="1" indent="0" eaLnBrk="1" hangingPunct="1">
              <a:spcBef>
                <a:spcPct val="20000"/>
              </a:spcBef>
              <a:buClr>
                <a:schemeClr val="tx2"/>
              </a:buClr>
              <a:buSzPct val="75000"/>
            </a:pPr>
            <a:endParaRPr lang="en-US" altLang="ko-KR" sz="2200" dirty="0">
              <a:solidFill>
                <a:srgbClr val="000099"/>
              </a:solidFill>
              <a:cs typeface="Times New Roman" panose="02020603050405020304" pitchFamily="18" charset="0"/>
            </a:endParaRPr>
          </a:p>
          <a:p>
            <a:pPr lvl="1" algn="ctr" eaLnBrk="1" hangingPunct="1">
              <a:spcBef>
                <a:spcPct val="20000"/>
              </a:spcBef>
              <a:buClr>
                <a:schemeClr val="tx1"/>
              </a:buClr>
              <a:buSzPct val="75000"/>
            </a:pPr>
            <a:endParaRPr lang="en-US" altLang="ko-KR" sz="2200" dirty="0">
              <a:solidFill>
                <a:srgbClr val="000099"/>
              </a:solidFill>
              <a:cs typeface="Times New Roman" panose="02020603050405020304" pitchFamily="18" charset="0"/>
            </a:endParaRPr>
          </a:p>
        </p:txBody>
      </p:sp>
      <p:graphicFrame>
        <p:nvGraphicFramePr>
          <p:cNvPr id="24" name="Table 23"/>
          <p:cNvGraphicFramePr>
            <a:graphicFrameLocks noGrp="1"/>
          </p:cNvGraphicFramePr>
          <p:nvPr>
            <p:extLst>
              <p:ext uri="{D42A27DB-BD31-4B8C-83A1-F6EECF244321}">
                <p14:modId xmlns:p14="http://schemas.microsoft.com/office/powerpoint/2010/main" val="2986030251"/>
              </p:ext>
            </p:extLst>
          </p:nvPr>
        </p:nvGraphicFramePr>
        <p:xfrm>
          <a:off x="304800" y="1905000"/>
          <a:ext cx="8763000" cy="457200"/>
        </p:xfrm>
        <a:graphic>
          <a:graphicData uri="http://schemas.openxmlformats.org/drawingml/2006/table">
            <a:tbl>
              <a:tblPr firstRow="1" bandRow="1">
                <a:tableStyleId>{5C22544A-7EE6-4342-B048-85BDC9FD1C3A}</a:tableStyleId>
              </a:tblPr>
              <a:tblGrid>
                <a:gridCol w="1460500">
                  <a:extLst>
                    <a:ext uri="{9D8B030D-6E8A-4147-A177-3AD203B41FA5}">
                      <a16:colId xmlns:a16="http://schemas.microsoft.com/office/drawing/2014/main" val="4013598054"/>
                    </a:ext>
                  </a:extLst>
                </a:gridCol>
                <a:gridCol w="1460500">
                  <a:extLst>
                    <a:ext uri="{9D8B030D-6E8A-4147-A177-3AD203B41FA5}">
                      <a16:colId xmlns:a16="http://schemas.microsoft.com/office/drawing/2014/main" val="861875060"/>
                    </a:ext>
                  </a:extLst>
                </a:gridCol>
                <a:gridCol w="1460500">
                  <a:extLst>
                    <a:ext uri="{9D8B030D-6E8A-4147-A177-3AD203B41FA5}">
                      <a16:colId xmlns:a16="http://schemas.microsoft.com/office/drawing/2014/main" val="1225679889"/>
                    </a:ext>
                  </a:extLst>
                </a:gridCol>
                <a:gridCol w="1460500">
                  <a:extLst>
                    <a:ext uri="{9D8B030D-6E8A-4147-A177-3AD203B41FA5}">
                      <a16:colId xmlns:a16="http://schemas.microsoft.com/office/drawing/2014/main" val="1995809662"/>
                    </a:ext>
                  </a:extLst>
                </a:gridCol>
                <a:gridCol w="1460500">
                  <a:extLst>
                    <a:ext uri="{9D8B030D-6E8A-4147-A177-3AD203B41FA5}">
                      <a16:colId xmlns:a16="http://schemas.microsoft.com/office/drawing/2014/main" val="262838030"/>
                    </a:ext>
                  </a:extLst>
                </a:gridCol>
                <a:gridCol w="1460500">
                  <a:extLst>
                    <a:ext uri="{9D8B030D-6E8A-4147-A177-3AD203B41FA5}">
                      <a16:colId xmlns:a16="http://schemas.microsoft.com/office/drawing/2014/main" val="4112180032"/>
                    </a:ext>
                  </a:extLst>
                </a:gridCol>
              </a:tblGrid>
              <a:tr h="457200">
                <a:tc>
                  <a:txBody>
                    <a:bodyPr/>
                    <a:lstStyle/>
                    <a:p>
                      <a:pPr algn="ctr"/>
                      <a:r>
                        <a:rPr lang="en-US" sz="1200" dirty="0"/>
                        <a:t>c elements of</a:t>
                      </a:r>
                    </a:p>
                    <a:p>
                      <a:pPr algn="ctr"/>
                      <a:r>
                        <a:rPr lang="en-US" sz="1200" dirty="0"/>
                        <a:t> Row 0</a:t>
                      </a:r>
                    </a:p>
                  </a:txBody>
                  <a:tcPr anchor="ctr">
                    <a:solidFill>
                      <a:schemeClr val="accent3"/>
                    </a:solidFill>
                  </a:tcPr>
                </a:tc>
                <a:tc>
                  <a:txBody>
                    <a:bodyPr/>
                    <a:lstStyle/>
                    <a:p>
                      <a:pPr algn="ctr"/>
                      <a:r>
                        <a:rPr lang="en-US" sz="1200" dirty="0"/>
                        <a:t>c elements of </a:t>
                      </a:r>
                    </a:p>
                    <a:p>
                      <a:pPr algn="ctr"/>
                      <a:r>
                        <a:rPr lang="en-US" sz="1200" dirty="0"/>
                        <a:t>Row 1</a:t>
                      </a:r>
                    </a:p>
                  </a:txBody>
                  <a:tcPr anchor="ctr">
                    <a:solidFill>
                      <a:schemeClr val="accent3"/>
                    </a:solidFill>
                  </a:tcPr>
                </a:tc>
                <a:tc>
                  <a:txBody>
                    <a:bodyPr/>
                    <a:lstStyle/>
                    <a:p>
                      <a:pPr algn="ctr"/>
                      <a:r>
                        <a:rPr lang="en-US" sz="1200" i="1" dirty="0"/>
                        <a:t>c</a:t>
                      </a:r>
                      <a:r>
                        <a:rPr lang="en-US" sz="1200" dirty="0"/>
                        <a:t> elements of </a:t>
                      </a:r>
                    </a:p>
                    <a:p>
                      <a:pPr algn="ctr"/>
                      <a:r>
                        <a:rPr lang="en-US" sz="1200" dirty="0"/>
                        <a:t>Row 2</a:t>
                      </a:r>
                    </a:p>
                  </a:txBody>
                  <a:tcPr anchor="ctr">
                    <a:solidFill>
                      <a:schemeClr val="accent3"/>
                    </a:solidFill>
                  </a:tcPr>
                </a:tc>
                <a:tc>
                  <a:txBody>
                    <a:bodyPr/>
                    <a:lstStyle/>
                    <a:p>
                      <a:pPr algn="ctr"/>
                      <a:r>
                        <a:rPr lang="en-US" sz="1200" dirty="0"/>
                        <a:t>….</a:t>
                      </a:r>
                    </a:p>
                  </a:txBody>
                  <a:tcPr anchor="ctr">
                    <a:solidFill>
                      <a:schemeClr val="accent3"/>
                    </a:solidFill>
                  </a:tcPr>
                </a:tc>
                <a:tc>
                  <a:txBody>
                    <a:bodyPr/>
                    <a:lstStyle/>
                    <a:p>
                      <a:pPr algn="ctr"/>
                      <a:r>
                        <a:rPr lang="en-US" sz="1200" i="1" dirty="0"/>
                        <a:t>c</a:t>
                      </a:r>
                      <a:r>
                        <a:rPr lang="en-US" sz="1200" dirty="0"/>
                        <a:t> Elements of </a:t>
                      </a:r>
                    </a:p>
                    <a:p>
                      <a:pPr algn="ctr"/>
                      <a:r>
                        <a:rPr lang="en-US" sz="1200" dirty="0"/>
                        <a:t>Row </a:t>
                      </a:r>
                      <a:r>
                        <a:rPr lang="en-US" sz="1200" b="1" i="1" baseline="0" dirty="0">
                          <a:solidFill>
                            <a:srgbClr val="FF0000"/>
                          </a:solidFill>
                        </a:rPr>
                        <a:t>r</a:t>
                      </a:r>
                      <a:r>
                        <a:rPr lang="en-US" sz="1200" b="1" i="0" baseline="0" dirty="0">
                          <a:solidFill>
                            <a:srgbClr val="FF0000"/>
                          </a:solidFill>
                        </a:rPr>
                        <a:t>-1</a:t>
                      </a:r>
                      <a:endParaRPr lang="en-US" sz="1200" b="1" i="0" dirty="0">
                        <a:solidFill>
                          <a:srgbClr val="FF0000"/>
                        </a:solidFill>
                      </a:endParaRPr>
                    </a:p>
                  </a:txBody>
                  <a:tcPr anchor="ctr">
                    <a:solidFill>
                      <a:schemeClr val="accent3"/>
                    </a:solidFill>
                  </a:tcPr>
                </a:tc>
                <a:tc>
                  <a:txBody>
                    <a:bodyPr/>
                    <a:lstStyle/>
                    <a:p>
                      <a:pPr algn="ctr"/>
                      <a:r>
                        <a:rPr lang="en-US" sz="1200" dirty="0"/>
                        <a:t>……..</a:t>
                      </a:r>
                    </a:p>
                  </a:txBody>
                  <a:tcPr anchor="ctr">
                    <a:solidFill>
                      <a:schemeClr val="accent3"/>
                    </a:solidFill>
                  </a:tcPr>
                </a:tc>
                <a:extLst>
                  <a:ext uri="{0D108BD9-81ED-4DB2-BD59-A6C34878D82A}">
                    <a16:rowId xmlns:a16="http://schemas.microsoft.com/office/drawing/2014/main" val="269902285"/>
                  </a:ext>
                </a:extLst>
              </a:tr>
            </a:tbl>
          </a:graphicData>
        </a:graphic>
      </p:graphicFrame>
    </p:spTree>
    <p:extLst>
      <p:ext uri="{BB962C8B-B14F-4D97-AF65-F5344CB8AC3E}">
        <p14:creationId xmlns:p14="http://schemas.microsoft.com/office/powerpoint/2010/main" val="3183651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91724"/>
            <a:ext cx="9220200" cy="3542163"/>
          </a:xfrm>
        </p:spPr>
        <p:txBody>
          <a:bodyPr/>
          <a:lstStyle/>
          <a:p>
            <a:pPr marL="0" indent="0">
              <a:buNone/>
            </a:pPr>
            <a:r>
              <a:rPr lang="en-US" sz="2200" dirty="0">
                <a:latin typeface="Times New Roman" panose="02020603050405020304" pitchFamily="18" charset="0"/>
                <a:cs typeface="Times New Roman" panose="02020603050405020304" pitchFamily="18" charset="0"/>
              </a:rPr>
              <a:t>Write a C program that gives the address of each element of a 2D array:</a:t>
            </a:r>
          </a:p>
          <a:p>
            <a:pPr>
              <a:buNone/>
            </a:pPr>
            <a:endParaRPr lang="en-US" sz="1600" b="1" dirty="0">
              <a:solidFill>
                <a:srgbClr val="C00000"/>
              </a:solidFill>
            </a:endParaRPr>
          </a:p>
          <a:p>
            <a:pPr>
              <a:buNone/>
            </a:pPr>
            <a:r>
              <a:rPr lang="en-US" sz="1400" b="1" dirty="0">
                <a:solidFill>
                  <a:srgbClr val="C00000"/>
                </a:solidFill>
                <a:latin typeface="Courier New" panose="02070309020205020404" pitchFamily="49" charset="0"/>
                <a:cs typeface="Courier New" panose="02070309020205020404" pitchFamily="49" charset="0"/>
              </a:rPr>
              <a:t>#include &lt;</a:t>
            </a:r>
            <a:r>
              <a:rPr lang="en-US" sz="1400" b="1" dirty="0" err="1">
                <a:solidFill>
                  <a:srgbClr val="C00000"/>
                </a:solidFill>
                <a:latin typeface="Courier New" panose="02070309020205020404" pitchFamily="49" charset="0"/>
                <a:cs typeface="Courier New" panose="02070309020205020404" pitchFamily="49" charset="0"/>
              </a:rPr>
              <a:t>stdio.h</a:t>
            </a:r>
            <a:r>
              <a:rPr lang="en-US" sz="1400" b="1" dirty="0">
                <a:solidFill>
                  <a:srgbClr val="C00000"/>
                </a:solidFill>
                <a:latin typeface="Courier New" panose="02070309020205020404" pitchFamily="49" charset="0"/>
                <a:cs typeface="Courier New" panose="02070309020205020404" pitchFamily="49" charset="0"/>
              </a:rPr>
              <a:t>&gt;</a:t>
            </a:r>
          </a:p>
          <a:p>
            <a:pPr>
              <a:buNone/>
            </a:pPr>
            <a:r>
              <a:rPr lang="en-US" sz="1400" b="1" dirty="0" err="1">
                <a:solidFill>
                  <a:srgbClr val="C00000"/>
                </a:solidFill>
                <a:latin typeface="Courier New" panose="02070309020205020404" pitchFamily="49" charset="0"/>
                <a:cs typeface="Courier New" panose="02070309020205020404" pitchFamily="49" charset="0"/>
              </a:rPr>
              <a:t>int</a:t>
            </a:r>
            <a:r>
              <a:rPr lang="en-US" sz="1400" b="1" dirty="0">
                <a:solidFill>
                  <a:srgbClr val="C00000"/>
                </a:solidFill>
                <a:latin typeface="Courier New" panose="02070309020205020404" pitchFamily="49" charset="0"/>
                <a:cs typeface="Courier New" panose="02070309020205020404" pitchFamily="49" charset="0"/>
              </a:rPr>
              <a:t> main()</a:t>
            </a:r>
          </a:p>
          <a:p>
            <a:pPr>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int</a:t>
            </a:r>
            <a:r>
              <a:rPr lang="en-US" sz="1400" b="1" dirty="0">
                <a:solidFill>
                  <a:srgbClr val="C00000"/>
                </a:solidFill>
                <a:latin typeface="Courier New" panose="02070309020205020404" pitchFamily="49" charset="0"/>
                <a:cs typeface="Courier New" panose="02070309020205020404" pitchFamily="49" charset="0"/>
              </a:rPr>
              <a:t>  a[3] [4] = {1,2,3,4,5,6,7,8,9,10,11,12};</a:t>
            </a:r>
          </a:p>
          <a:p>
            <a:pPr>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int</a:t>
            </a:r>
            <a:r>
              <a:rPr lang="en-US" sz="1400" b="1" dirty="0">
                <a:solidFill>
                  <a:srgbClr val="C00000"/>
                </a:solidFill>
                <a:latin typeface="Courier New" panose="02070309020205020404" pitchFamily="49" charset="0"/>
                <a:cs typeface="Courier New" panose="02070309020205020404" pitchFamily="49" charset="0"/>
              </a:rPr>
              <a:t> rows=3, cols =4;</a:t>
            </a:r>
          </a:p>
          <a:p>
            <a:pPr>
              <a:buNone/>
            </a:pPr>
            <a:r>
              <a:rPr lang="en-US" sz="1400" b="1" dirty="0">
                <a:solidFill>
                  <a:srgbClr val="C00000"/>
                </a:solidFill>
                <a:latin typeface="Courier New" panose="02070309020205020404" pitchFamily="49" charset="0"/>
                <a:cs typeface="Courier New" panose="02070309020205020404" pitchFamily="49" charset="0"/>
              </a:rPr>
              <a:t>   /* print the address of 2D array by using pointer  */</a:t>
            </a:r>
          </a:p>
          <a:p>
            <a:pPr>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int</a:t>
            </a: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ptr</a:t>
            </a:r>
            <a:r>
              <a:rPr lang="en-US" sz="1400" b="1" dirty="0">
                <a:solidFill>
                  <a:srgbClr val="C00000"/>
                </a:solidFill>
                <a:latin typeface="Courier New" panose="02070309020205020404" pitchFamily="49" charset="0"/>
                <a:cs typeface="Courier New" panose="02070309020205020404" pitchFamily="49" charset="0"/>
              </a:rPr>
              <a:t> = a;</a:t>
            </a:r>
          </a:p>
          <a:p>
            <a:pPr>
              <a:buNone/>
            </a:pPr>
            <a:r>
              <a:rPr lang="en-US" sz="1400" b="1" dirty="0">
                <a:solidFill>
                  <a:srgbClr val="C00000"/>
                </a:solidFill>
                <a:latin typeface="Courier New" panose="02070309020205020404" pitchFamily="49" charset="0"/>
                <a:cs typeface="Courier New" panose="02070309020205020404" pitchFamily="49" charset="0"/>
              </a:rPr>
              <a:t>	printf("Address    Contents\n");</a:t>
            </a:r>
          </a:p>
          <a:p>
            <a:pPr>
              <a:buNone/>
            </a:pPr>
            <a:r>
              <a:rPr lang="en-US" sz="1400" b="1" dirty="0">
                <a:solidFill>
                  <a:srgbClr val="C00000"/>
                </a:solidFill>
                <a:latin typeface="Courier New" panose="02070309020205020404" pitchFamily="49" charset="0"/>
                <a:cs typeface="Courier New" panose="02070309020205020404" pitchFamily="49" charset="0"/>
              </a:rPr>
              <a:t>	for (</a:t>
            </a:r>
            <a:r>
              <a:rPr lang="en-US" sz="1400" b="1" dirty="0" err="1">
                <a:solidFill>
                  <a:srgbClr val="C00000"/>
                </a:solidFill>
                <a:latin typeface="Courier New" panose="02070309020205020404" pitchFamily="49" charset="0"/>
                <a:cs typeface="Courier New" panose="02070309020205020404" pitchFamily="49" charset="0"/>
              </a:rPr>
              <a:t>int</a:t>
            </a: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i</a:t>
            </a:r>
            <a:r>
              <a:rPr lang="en-US" sz="1400" b="1" dirty="0">
                <a:solidFill>
                  <a:srgbClr val="C00000"/>
                </a:solidFill>
                <a:latin typeface="Courier New" panose="02070309020205020404" pitchFamily="49" charset="0"/>
                <a:cs typeface="Courier New" panose="02070309020205020404" pitchFamily="49" charset="0"/>
              </a:rPr>
              <a:t>=0; </a:t>
            </a:r>
            <a:r>
              <a:rPr lang="en-US" sz="1400" b="1" dirty="0" err="1">
                <a:solidFill>
                  <a:srgbClr val="C00000"/>
                </a:solidFill>
                <a:latin typeface="Courier New" panose="02070309020205020404" pitchFamily="49" charset="0"/>
                <a:cs typeface="Courier New" panose="02070309020205020404" pitchFamily="49" charset="0"/>
              </a:rPr>
              <a:t>i</a:t>
            </a:r>
            <a:r>
              <a:rPr lang="en-US" sz="1400" b="1" dirty="0">
                <a:solidFill>
                  <a:srgbClr val="C00000"/>
                </a:solidFill>
                <a:latin typeface="Courier New" panose="02070309020205020404" pitchFamily="49" charset="0"/>
                <a:cs typeface="Courier New" panose="02070309020205020404" pitchFamily="49" charset="0"/>
              </a:rPr>
              <a:t> &lt; rows; </a:t>
            </a:r>
            <a:r>
              <a:rPr lang="en-US" sz="1400" b="1" dirty="0" err="1">
                <a:solidFill>
                  <a:srgbClr val="C00000"/>
                </a:solidFill>
                <a:latin typeface="Courier New" panose="02070309020205020404" pitchFamily="49" charset="0"/>
                <a:cs typeface="Courier New" panose="02070309020205020404" pitchFamily="49" charset="0"/>
              </a:rPr>
              <a:t>i</a:t>
            </a:r>
            <a:r>
              <a:rPr lang="en-US" sz="1400" b="1" dirty="0">
                <a:solidFill>
                  <a:srgbClr val="C00000"/>
                </a:solidFill>
                <a:latin typeface="Courier New" panose="02070309020205020404" pitchFamily="49" charset="0"/>
                <a:cs typeface="Courier New" panose="02070309020205020404" pitchFamily="49" charset="0"/>
              </a:rPr>
              <a:t>++)</a:t>
            </a:r>
          </a:p>
          <a:p>
            <a:pPr>
              <a:buNone/>
            </a:pPr>
            <a:r>
              <a:rPr lang="en-US" sz="1400" b="1" dirty="0">
                <a:solidFill>
                  <a:srgbClr val="C00000"/>
                </a:solidFill>
                <a:latin typeface="Courier New" panose="02070309020205020404" pitchFamily="49" charset="0"/>
                <a:cs typeface="Courier New" panose="02070309020205020404" pitchFamily="49" charset="0"/>
              </a:rPr>
              <a:t>	   for (</a:t>
            </a:r>
            <a:r>
              <a:rPr lang="en-US" sz="1400" b="1" dirty="0" err="1">
                <a:solidFill>
                  <a:srgbClr val="C00000"/>
                </a:solidFill>
                <a:latin typeface="Courier New" panose="02070309020205020404" pitchFamily="49" charset="0"/>
                <a:cs typeface="Courier New" panose="02070309020205020404" pitchFamily="49" charset="0"/>
              </a:rPr>
              <a:t>int</a:t>
            </a:r>
            <a:r>
              <a:rPr lang="en-US" sz="1400" b="1" dirty="0">
                <a:solidFill>
                  <a:srgbClr val="C00000"/>
                </a:solidFill>
                <a:latin typeface="Courier New" panose="02070309020205020404" pitchFamily="49" charset="0"/>
                <a:cs typeface="Courier New" panose="02070309020205020404" pitchFamily="49" charset="0"/>
              </a:rPr>
              <a:t> j=0; j &lt; cols; </a:t>
            </a:r>
            <a:r>
              <a:rPr lang="en-US" sz="1400" b="1" dirty="0" err="1">
                <a:solidFill>
                  <a:srgbClr val="C00000"/>
                </a:solidFill>
                <a:latin typeface="Courier New" panose="02070309020205020404" pitchFamily="49" charset="0"/>
                <a:cs typeface="Courier New" panose="02070309020205020404" pitchFamily="49" charset="0"/>
              </a:rPr>
              <a:t>j++</a:t>
            </a:r>
            <a:r>
              <a:rPr lang="en-US" sz="1400" b="1" dirty="0">
                <a:solidFill>
                  <a:srgbClr val="C00000"/>
                </a:solidFill>
                <a:latin typeface="Courier New" panose="02070309020205020404" pitchFamily="49" charset="0"/>
                <a:cs typeface="Courier New" panose="02070309020205020404" pitchFamily="49" charset="0"/>
              </a:rPr>
              <a:t>)</a:t>
            </a:r>
          </a:p>
          <a:p>
            <a:pPr>
              <a:buNone/>
            </a:pPr>
            <a:r>
              <a:rPr lang="en-US" sz="1400" b="1" dirty="0">
                <a:solidFill>
                  <a:srgbClr val="C00000"/>
                </a:solidFill>
                <a:latin typeface="Courier New" panose="02070309020205020404" pitchFamily="49" charset="0"/>
                <a:cs typeface="Courier New" panose="02070309020205020404" pitchFamily="49" charset="0"/>
              </a:rPr>
              <a:t>	    printf("%8u %5d\n", </a:t>
            </a:r>
            <a:r>
              <a:rPr lang="en-US" sz="1400" b="1" dirty="0" err="1">
                <a:solidFill>
                  <a:srgbClr val="C00000"/>
                </a:solidFill>
                <a:latin typeface="Courier New" panose="02070309020205020404" pitchFamily="49" charset="0"/>
                <a:cs typeface="Courier New" panose="02070309020205020404" pitchFamily="49" charset="0"/>
              </a:rPr>
              <a:t>ptr</a:t>
            </a: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i</a:t>
            </a:r>
            <a:r>
              <a:rPr lang="en-US" sz="1400" b="1" dirty="0">
                <a:solidFill>
                  <a:srgbClr val="C00000"/>
                </a:solidFill>
                <a:latin typeface="Courier New" panose="02070309020205020404" pitchFamily="49" charset="0"/>
                <a:cs typeface="Courier New" panose="02070309020205020404" pitchFamily="49" charset="0"/>
              </a:rPr>
              <a:t>*cols)+j), *(</a:t>
            </a:r>
            <a:r>
              <a:rPr lang="en-US" sz="1400" b="1" dirty="0" err="1">
                <a:solidFill>
                  <a:srgbClr val="C00000"/>
                </a:solidFill>
                <a:latin typeface="Courier New" panose="02070309020205020404" pitchFamily="49" charset="0"/>
                <a:cs typeface="Courier New" panose="02070309020205020404" pitchFamily="49" charset="0"/>
              </a:rPr>
              <a:t>ptr</a:t>
            </a:r>
            <a:r>
              <a:rPr lang="en-US" sz="1400" b="1" dirty="0">
                <a:solidFill>
                  <a:srgbClr val="C00000"/>
                </a:solidFill>
                <a:latin typeface="Courier New" panose="02070309020205020404" pitchFamily="49" charset="0"/>
                <a:cs typeface="Courier New" panose="02070309020205020404" pitchFamily="49" charset="0"/>
              </a:rPr>
              <a:t> + ((</a:t>
            </a:r>
            <a:r>
              <a:rPr lang="en-US" sz="1400" b="1" dirty="0" err="1">
                <a:solidFill>
                  <a:srgbClr val="C00000"/>
                </a:solidFill>
                <a:latin typeface="Courier New" panose="02070309020205020404" pitchFamily="49" charset="0"/>
                <a:cs typeface="Courier New" panose="02070309020205020404" pitchFamily="49" charset="0"/>
              </a:rPr>
              <a:t>i</a:t>
            </a:r>
            <a:r>
              <a:rPr lang="en-US" sz="1400" b="1" dirty="0">
                <a:solidFill>
                  <a:srgbClr val="C00000"/>
                </a:solidFill>
                <a:latin typeface="Courier New" panose="02070309020205020404" pitchFamily="49" charset="0"/>
                <a:cs typeface="Courier New" panose="02070309020205020404" pitchFamily="49" charset="0"/>
              </a:rPr>
              <a:t>*cols)+j)) );}</a:t>
            </a:r>
          </a:p>
          <a:p>
            <a:endParaRPr lang="en-US" dirty="0"/>
          </a:p>
        </p:txBody>
      </p:sp>
      <p:sp>
        <p:nvSpPr>
          <p:cNvPr id="8" name="TextBox 7"/>
          <p:cNvSpPr txBox="1"/>
          <p:nvPr/>
        </p:nvSpPr>
        <p:spPr>
          <a:xfrm>
            <a:off x="6638313" y="1344393"/>
            <a:ext cx="2928958" cy="646331"/>
          </a:xfrm>
          <a:prstGeom prst="rect">
            <a:avLst/>
          </a:prstGeom>
          <a:noFill/>
        </p:spPr>
        <p:txBody>
          <a:bodyPr wrap="square" rtlCol="0">
            <a:spAutoFit/>
          </a:bodyPr>
          <a:lstStyle/>
          <a:p>
            <a:r>
              <a:rPr lang="en-US" sz="1800" b="1" dirty="0">
                <a:solidFill>
                  <a:srgbClr val="C00000"/>
                </a:solidFill>
                <a:latin typeface="+mn-lt"/>
              </a:rPr>
              <a:t>Result in </a:t>
            </a:r>
            <a:r>
              <a:rPr lang="en-US" sz="1800" b="1" i="0" dirty="0" err="1">
                <a:solidFill>
                  <a:srgbClr val="C00000"/>
                </a:solidFill>
                <a:latin typeface="+mn-lt"/>
              </a:rPr>
              <a:t>DevC</a:t>
            </a:r>
            <a:endParaRPr lang="en-US" sz="1800" b="1" i="0" dirty="0">
              <a:solidFill>
                <a:srgbClr val="C00000"/>
              </a:solidFill>
              <a:latin typeface="+mn-lt"/>
            </a:endParaRPr>
          </a:p>
          <a:p>
            <a:pPr algn="ctr"/>
            <a:r>
              <a:rPr lang="en-US" sz="1800" b="1" i="0" dirty="0">
                <a:solidFill>
                  <a:srgbClr val="000099"/>
                </a:solidFill>
                <a:latin typeface="+mn-lt"/>
              </a:rPr>
              <a:t>(</a:t>
            </a:r>
            <a:r>
              <a:rPr lang="en-US" sz="1800" b="1" i="0" dirty="0" err="1">
                <a:solidFill>
                  <a:srgbClr val="000099"/>
                </a:solidFill>
                <a:latin typeface="+mn-lt"/>
              </a:rPr>
              <a:t>sizeof</a:t>
            </a:r>
            <a:r>
              <a:rPr lang="en-US" sz="1800" b="1" i="0" dirty="0">
                <a:solidFill>
                  <a:srgbClr val="000099"/>
                </a:solidFill>
                <a:latin typeface="+mn-lt"/>
              </a:rPr>
              <a:t>(</a:t>
            </a:r>
            <a:r>
              <a:rPr lang="en-US" sz="1800" b="1" i="0" dirty="0" err="1">
                <a:solidFill>
                  <a:srgbClr val="000099"/>
                </a:solidFill>
                <a:latin typeface="+mn-lt"/>
              </a:rPr>
              <a:t>int</a:t>
            </a:r>
            <a:r>
              <a:rPr lang="en-US" sz="1800" b="1" i="0" dirty="0">
                <a:solidFill>
                  <a:srgbClr val="000099"/>
                </a:solidFill>
                <a:latin typeface="+mn-lt"/>
              </a:rPr>
              <a:t>)=4)</a:t>
            </a:r>
          </a:p>
        </p:txBody>
      </p:sp>
      <p:sp>
        <p:nvSpPr>
          <p:cNvPr id="5" name="Title 4"/>
          <p:cNvSpPr>
            <a:spLocks noGrp="1"/>
          </p:cNvSpPr>
          <p:nvPr>
            <p:ph type="title"/>
          </p:nvPr>
        </p:nvSpPr>
        <p:spPr>
          <a:xfrm>
            <a:off x="0" y="0"/>
            <a:ext cx="9144000" cy="838200"/>
          </a:xfrm>
        </p:spPr>
        <p:txBody>
          <a:bodyPr/>
          <a:lstStyle/>
          <a:p>
            <a:r>
              <a:rPr lang="en-US" dirty="0"/>
              <a:t>Example</a:t>
            </a:r>
          </a:p>
        </p:txBody>
      </p:sp>
      <p:sp>
        <p:nvSpPr>
          <p:cNvPr id="37" name="Rectangle 21"/>
          <p:cNvSpPr>
            <a:spLocks noChangeArrowheads="1"/>
          </p:cNvSpPr>
          <p:nvPr/>
        </p:nvSpPr>
        <p:spPr bwMode="auto">
          <a:xfrm>
            <a:off x="-152400" y="4816475"/>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vl="2" latinLnBrk="0">
              <a:spcBef>
                <a:spcPct val="50000"/>
              </a:spcBef>
            </a:pPr>
            <a:r>
              <a:rPr kumimoji="0" lang="en-US" altLang="ko-KR" sz="2800" dirty="0">
                <a:solidFill>
                  <a:srgbClr val="0033CC"/>
                </a:solidFill>
              </a:rPr>
              <a:t>Memory</a:t>
            </a:r>
          </a:p>
        </p:txBody>
      </p:sp>
      <p:grpSp>
        <p:nvGrpSpPr>
          <p:cNvPr id="18" name="Group 26"/>
          <p:cNvGrpSpPr>
            <a:grpSpLocks/>
          </p:cNvGrpSpPr>
          <p:nvPr/>
        </p:nvGrpSpPr>
        <p:grpSpPr bwMode="auto">
          <a:xfrm>
            <a:off x="1447800" y="5801361"/>
            <a:ext cx="2749550" cy="958850"/>
            <a:chOff x="1584" y="1632"/>
            <a:chExt cx="1732" cy="604"/>
          </a:xfrm>
        </p:grpSpPr>
        <p:sp>
          <p:nvSpPr>
            <p:cNvPr id="19" name="Line 27"/>
            <p:cNvSpPr>
              <a:spLocks noChangeShapeType="1"/>
            </p:cNvSpPr>
            <p:nvPr/>
          </p:nvSpPr>
          <p:spPr bwMode="auto">
            <a:xfrm flipV="1">
              <a:off x="1824" y="1632"/>
              <a:ext cx="0" cy="432"/>
            </a:xfrm>
            <a:prstGeom prst="line">
              <a:avLst/>
            </a:prstGeom>
            <a:noFill/>
            <a:ln w="38100">
              <a:solidFill>
                <a:schemeClr val="hlink"/>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 name="Rectangle 28"/>
            <p:cNvSpPr>
              <a:spLocks noChangeArrowheads="1"/>
            </p:cNvSpPr>
            <p:nvPr/>
          </p:nvSpPr>
          <p:spPr bwMode="auto">
            <a:xfrm>
              <a:off x="1584" y="1984"/>
              <a:ext cx="17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spcBef>
                  <a:spcPct val="50000"/>
                </a:spcBef>
              </a:pPr>
              <a:r>
                <a:rPr kumimoji="0" lang="en-US" altLang="ko-KR" sz="2000" dirty="0" err="1">
                  <a:solidFill>
                    <a:srgbClr val="FF3300"/>
                  </a:solidFill>
                </a:rPr>
                <a:t>start_address</a:t>
              </a:r>
              <a:r>
                <a:rPr kumimoji="0" lang="en-US" altLang="ko-KR" sz="2000" dirty="0">
                  <a:solidFill>
                    <a:srgbClr val="FF3300"/>
                  </a:solidFill>
                </a:rPr>
                <a:t>=6487488</a:t>
              </a:r>
            </a:p>
          </p:txBody>
        </p:sp>
      </p:grpSp>
      <p:sp>
        <p:nvSpPr>
          <p:cNvPr id="10" name="Rectangle 9"/>
          <p:cNvSpPr/>
          <p:nvPr/>
        </p:nvSpPr>
        <p:spPr>
          <a:xfrm>
            <a:off x="2644418" y="4916439"/>
            <a:ext cx="5813782" cy="369332"/>
          </a:xfrm>
          <a:prstGeom prst="rect">
            <a:avLst/>
          </a:prstGeom>
        </p:spPr>
        <p:txBody>
          <a:bodyPr wrap="square">
            <a:spAutoFit/>
          </a:bodyPr>
          <a:lstStyle/>
          <a:p>
            <a:pPr eaLnBrk="1" hangingPunct="1">
              <a:lnSpc>
                <a:spcPct val="90000"/>
              </a:lnSpc>
              <a:buClr>
                <a:schemeClr val="tx2"/>
              </a:buClr>
            </a:pPr>
            <a:r>
              <a:rPr lang="en-US" altLang="ko-KR" sz="2000" dirty="0">
                <a:latin typeface="Times New Roman" panose="02020603050405020304" pitchFamily="18" charset="0"/>
                <a:cs typeface="Times New Roman" panose="02020603050405020304" pitchFamily="18" charset="0"/>
              </a:rPr>
              <a:t>Location(a[</a:t>
            </a:r>
            <a:r>
              <a:rPr lang="en-US" altLang="ko-KR" sz="2000" dirty="0" err="1">
                <a:latin typeface="Times New Roman" panose="02020603050405020304" pitchFamily="18" charset="0"/>
                <a:cs typeface="Times New Roman" panose="02020603050405020304" pitchFamily="18" charset="0"/>
              </a:rPr>
              <a:t>i</a:t>
            </a:r>
            <a:r>
              <a:rPr lang="en-US" altLang="ko-KR" sz="2000" dirty="0">
                <a:latin typeface="Times New Roman" panose="02020603050405020304" pitchFamily="18" charset="0"/>
                <a:cs typeface="Times New Roman" panose="02020603050405020304" pitchFamily="18" charset="0"/>
              </a:rPr>
              <a:t>][j]) = </a:t>
            </a:r>
            <a:r>
              <a:rPr lang="en-US" altLang="ko-KR" sz="2000" dirty="0" err="1">
                <a:latin typeface="Times New Roman" panose="02020603050405020304" pitchFamily="18" charset="0"/>
                <a:cs typeface="Times New Roman" panose="02020603050405020304" pitchFamily="18" charset="0"/>
              </a:rPr>
              <a:t>start_address</a:t>
            </a:r>
            <a:r>
              <a:rPr lang="en-US" altLang="ko-KR" sz="2000" dirty="0">
                <a:latin typeface="Times New Roman" panose="02020603050405020304" pitchFamily="18" charset="0"/>
                <a:cs typeface="Times New Roman" panose="02020603050405020304" pitchFamily="18" charset="0"/>
              </a:rPr>
              <a:t> + W*[(</a:t>
            </a:r>
            <a:r>
              <a:rPr lang="en-US" altLang="ko-KR" sz="2000" dirty="0" err="1">
                <a:latin typeface="Times New Roman" panose="02020603050405020304" pitchFamily="18" charset="0"/>
                <a:cs typeface="Times New Roman" panose="02020603050405020304" pitchFamily="18" charset="0"/>
              </a:rPr>
              <a:t>i</a:t>
            </a:r>
            <a:r>
              <a:rPr lang="en-US" altLang="ko-KR" sz="2000" dirty="0">
                <a:latin typeface="Times New Roman" panose="02020603050405020304" pitchFamily="18" charset="0"/>
                <a:cs typeface="Times New Roman" panose="02020603050405020304" pitchFamily="18" charset="0"/>
              </a:rPr>
              <a:t>*cols) + j]</a:t>
            </a:r>
          </a:p>
        </p:txBody>
      </p:sp>
      <p:pic>
        <p:nvPicPr>
          <p:cNvPr id="4" name="Picture 3"/>
          <p:cNvPicPr>
            <a:picLocks noChangeAspect="1"/>
          </p:cNvPicPr>
          <p:nvPr/>
        </p:nvPicPr>
        <p:blipFill>
          <a:blip r:embed="rId3"/>
          <a:stretch>
            <a:fillRect/>
          </a:stretch>
        </p:blipFill>
        <p:spPr>
          <a:xfrm>
            <a:off x="7772400" y="1990724"/>
            <a:ext cx="1219200" cy="174833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920167175"/>
              </p:ext>
            </p:extLst>
          </p:nvPr>
        </p:nvGraphicFramePr>
        <p:xfrm>
          <a:off x="762000" y="5397483"/>
          <a:ext cx="7239008" cy="370840"/>
        </p:xfrm>
        <a:graphic>
          <a:graphicData uri="http://schemas.openxmlformats.org/drawingml/2006/table">
            <a:tbl>
              <a:tblPr firstRow="1" bandRow="1">
                <a:tableStyleId>{5C22544A-7EE6-4342-B048-85BDC9FD1C3A}</a:tableStyleId>
              </a:tblPr>
              <a:tblGrid>
                <a:gridCol w="425824">
                  <a:extLst>
                    <a:ext uri="{9D8B030D-6E8A-4147-A177-3AD203B41FA5}">
                      <a16:colId xmlns:a16="http://schemas.microsoft.com/office/drawing/2014/main" val="2004908845"/>
                    </a:ext>
                  </a:extLst>
                </a:gridCol>
                <a:gridCol w="425824">
                  <a:extLst>
                    <a:ext uri="{9D8B030D-6E8A-4147-A177-3AD203B41FA5}">
                      <a16:colId xmlns:a16="http://schemas.microsoft.com/office/drawing/2014/main" val="4056676411"/>
                    </a:ext>
                  </a:extLst>
                </a:gridCol>
                <a:gridCol w="425824">
                  <a:extLst>
                    <a:ext uri="{9D8B030D-6E8A-4147-A177-3AD203B41FA5}">
                      <a16:colId xmlns:a16="http://schemas.microsoft.com/office/drawing/2014/main" val="2470692322"/>
                    </a:ext>
                  </a:extLst>
                </a:gridCol>
                <a:gridCol w="425824">
                  <a:extLst>
                    <a:ext uri="{9D8B030D-6E8A-4147-A177-3AD203B41FA5}">
                      <a16:colId xmlns:a16="http://schemas.microsoft.com/office/drawing/2014/main" val="1359488518"/>
                    </a:ext>
                  </a:extLst>
                </a:gridCol>
                <a:gridCol w="425824">
                  <a:extLst>
                    <a:ext uri="{9D8B030D-6E8A-4147-A177-3AD203B41FA5}">
                      <a16:colId xmlns:a16="http://schemas.microsoft.com/office/drawing/2014/main" val="3187857834"/>
                    </a:ext>
                  </a:extLst>
                </a:gridCol>
                <a:gridCol w="425824">
                  <a:extLst>
                    <a:ext uri="{9D8B030D-6E8A-4147-A177-3AD203B41FA5}">
                      <a16:colId xmlns:a16="http://schemas.microsoft.com/office/drawing/2014/main" val="1613285233"/>
                    </a:ext>
                  </a:extLst>
                </a:gridCol>
                <a:gridCol w="425824">
                  <a:extLst>
                    <a:ext uri="{9D8B030D-6E8A-4147-A177-3AD203B41FA5}">
                      <a16:colId xmlns:a16="http://schemas.microsoft.com/office/drawing/2014/main" val="4030460678"/>
                    </a:ext>
                  </a:extLst>
                </a:gridCol>
                <a:gridCol w="425824">
                  <a:extLst>
                    <a:ext uri="{9D8B030D-6E8A-4147-A177-3AD203B41FA5}">
                      <a16:colId xmlns:a16="http://schemas.microsoft.com/office/drawing/2014/main" val="1364789285"/>
                    </a:ext>
                  </a:extLst>
                </a:gridCol>
                <a:gridCol w="425824">
                  <a:extLst>
                    <a:ext uri="{9D8B030D-6E8A-4147-A177-3AD203B41FA5}">
                      <a16:colId xmlns:a16="http://schemas.microsoft.com/office/drawing/2014/main" val="2114022046"/>
                    </a:ext>
                  </a:extLst>
                </a:gridCol>
                <a:gridCol w="425824">
                  <a:extLst>
                    <a:ext uri="{9D8B030D-6E8A-4147-A177-3AD203B41FA5}">
                      <a16:colId xmlns:a16="http://schemas.microsoft.com/office/drawing/2014/main" val="213024137"/>
                    </a:ext>
                  </a:extLst>
                </a:gridCol>
                <a:gridCol w="425824">
                  <a:extLst>
                    <a:ext uri="{9D8B030D-6E8A-4147-A177-3AD203B41FA5}">
                      <a16:colId xmlns:a16="http://schemas.microsoft.com/office/drawing/2014/main" val="3457594105"/>
                    </a:ext>
                  </a:extLst>
                </a:gridCol>
                <a:gridCol w="425824">
                  <a:extLst>
                    <a:ext uri="{9D8B030D-6E8A-4147-A177-3AD203B41FA5}">
                      <a16:colId xmlns:a16="http://schemas.microsoft.com/office/drawing/2014/main" val="3974525387"/>
                    </a:ext>
                  </a:extLst>
                </a:gridCol>
                <a:gridCol w="425824">
                  <a:extLst>
                    <a:ext uri="{9D8B030D-6E8A-4147-A177-3AD203B41FA5}">
                      <a16:colId xmlns:a16="http://schemas.microsoft.com/office/drawing/2014/main" val="3384375786"/>
                    </a:ext>
                  </a:extLst>
                </a:gridCol>
                <a:gridCol w="425824">
                  <a:extLst>
                    <a:ext uri="{9D8B030D-6E8A-4147-A177-3AD203B41FA5}">
                      <a16:colId xmlns:a16="http://schemas.microsoft.com/office/drawing/2014/main" val="2585885617"/>
                    </a:ext>
                  </a:extLst>
                </a:gridCol>
                <a:gridCol w="425824">
                  <a:extLst>
                    <a:ext uri="{9D8B030D-6E8A-4147-A177-3AD203B41FA5}">
                      <a16:colId xmlns:a16="http://schemas.microsoft.com/office/drawing/2014/main" val="3302844540"/>
                    </a:ext>
                  </a:extLst>
                </a:gridCol>
                <a:gridCol w="425824">
                  <a:extLst>
                    <a:ext uri="{9D8B030D-6E8A-4147-A177-3AD203B41FA5}">
                      <a16:colId xmlns:a16="http://schemas.microsoft.com/office/drawing/2014/main" val="3243597534"/>
                    </a:ext>
                  </a:extLst>
                </a:gridCol>
                <a:gridCol w="425824">
                  <a:extLst>
                    <a:ext uri="{9D8B030D-6E8A-4147-A177-3AD203B41FA5}">
                      <a16:colId xmlns:a16="http://schemas.microsoft.com/office/drawing/2014/main" val="216576864"/>
                    </a:ext>
                  </a:extLst>
                </a:gridCol>
              </a:tblGrid>
              <a:tr h="370840">
                <a:tc>
                  <a:txBody>
                    <a:bodyPr/>
                    <a:lstStyle/>
                    <a:p>
                      <a:endParaRPr lang="en-US" dirty="0"/>
                    </a:p>
                  </a:txBody>
                  <a:tcPr/>
                </a:tc>
                <a:tc>
                  <a:txBody>
                    <a:bodyPr/>
                    <a:lstStyle/>
                    <a:p>
                      <a:endParaRPr lang="en-US"/>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r>
                        <a:rPr lang="en-US" dirty="0"/>
                        <a:t>12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53836411"/>
                  </a:ext>
                </a:extLst>
              </a:tr>
            </a:tbl>
          </a:graphicData>
        </a:graphic>
      </p:graphicFrame>
      <p:sp>
        <p:nvSpPr>
          <p:cNvPr id="31" name="Rectangle 30"/>
          <p:cNvSpPr/>
          <p:nvPr/>
        </p:nvSpPr>
        <p:spPr>
          <a:xfrm>
            <a:off x="5108537" y="6175495"/>
            <a:ext cx="3222982" cy="369332"/>
          </a:xfrm>
          <a:prstGeom prst="rect">
            <a:avLst/>
          </a:prstGeom>
        </p:spPr>
        <p:txBody>
          <a:bodyPr wrap="square">
            <a:spAutoFit/>
          </a:bodyPr>
          <a:lstStyle/>
          <a:p>
            <a:pPr eaLnBrk="1" hangingPunct="1">
              <a:lnSpc>
                <a:spcPct val="90000"/>
              </a:lnSpc>
              <a:buClr>
                <a:schemeClr val="tx2"/>
              </a:buClr>
            </a:pPr>
            <a:r>
              <a:rPr lang="en-US" altLang="ko-KR" sz="2000" dirty="0">
                <a:latin typeface="Times New Roman" panose="02020603050405020304" pitchFamily="18" charset="0"/>
                <a:cs typeface="Times New Roman" panose="02020603050405020304" pitchFamily="18" charset="0"/>
              </a:rPr>
              <a:t>Location(a[1][2]) = ?</a:t>
            </a:r>
          </a:p>
        </p:txBody>
      </p:sp>
    </p:spTree>
    <p:extLst>
      <p:ext uri="{BB962C8B-B14F-4D97-AF65-F5344CB8AC3E}">
        <p14:creationId xmlns:p14="http://schemas.microsoft.com/office/powerpoint/2010/main" val="1757017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914400"/>
            <a:ext cx="4514823" cy="5472153"/>
          </a:xfrm>
          <a:ln>
            <a:solidFill>
              <a:srgbClr val="C00000"/>
            </a:solidFill>
          </a:ln>
        </p:spPr>
        <p:txBody>
          <a:bodyPr/>
          <a:lstStyle/>
          <a:p>
            <a:r>
              <a:rPr lang="en-US" altLang="zh-TW" sz="2200" dirty="0">
                <a:latin typeface="Times New Roman" panose="02020603050405020304" pitchFamily="18" charset="0"/>
                <a:cs typeface="Times New Roman" panose="02020603050405020304" pitchFamily="18" charset="0"/>
              </a:rPr>
              <a:t>Address (location) of elements in 2D array:</a:t>
            </a:r>
          </a:p>
          <a:p>
            <a:pPr>
              <a:buNone/>
            </a:pPr>
            <a:r>
              <a:rPr lang="en-US" altLang="zh-TW" sz="2200" b="1" dirty="0">
                <a:latin typeface="Times New Roman" panose="02020603050405020304" pitchFamily="18" charset="0"/>
                <a:cs typeface="Times New Roman" panose="02020603050405020304" pitchFamily="18" charset="0"/>
              </a:rPr>
              <a:t>      </a:t>
            </a:r>
            <a:r>
              <a:rPr lang="en-US" altLang="zh-TW" sz="2200" b="1" dirty="0" err="1">
                <a:latin typeface="Times New Roman" panose="02020603050405020304" pitchFamily="18" charset="0"/>
                <a:cs typeface="Times New Roman" panose="02020603050405020304" pitchFamily="18" charset="0"/>
              </a:rPr>
              <a:t>int</a:t>
            </a:r>
            <a:r>
              <a:rPr lang="en-US" altLang="zh-TW" sz="2200" b="1" dirty="0">
                <a:latin typeface="Times New Roman" panose="02020603050405020304" pitchFamily="18" charset="0"/>
                <a:cs typeface="Times New Roman" panose="02020603050405020304" pitchFamily="18" charset="0"/>
              </a:rPr>
              <a:t> a[4][3]</a:t>
            </a:r>
          </a:p>
          <a:p>
            <a:pPr>
              <a:buNone/>
            </a:pPr>
            <a:r>
              <a:rPr lang="en-US" altLang="zh-TW" sz="2200" dirty="0">
                <a:latin typeface="Times New Roman" panose="02020603050405020304" pitchFamily="18" charset="0"/>
                <a:cs typeface="Times New Roman" panose="02020603050405020304" pitchFamily="18" charset="0"/>
              </a:rPr>
              <a:t>     a[0][0]	address = </a:t>
            </a:r>
            <a:r>
              <a:rPr lang="en-US" altLang="zh-TW" sz="2200" dirty="0">
                <a:latin typeface="Times New Roman" panose="02020603050405020304" pitchFamily="18" charset="0"/>
                <a:cs typeface="Times New Roman" panose="02020603050405020304" pitchFamily="18" charset="0"/>
                <a:sym typeface="Symbol" pitchFamily="18" charset="2"/>
              </a:rPr>
              <a:t></a:t>
            </a:r>
          </a:p>
          <a:p>
            <a:pPr>
              <a:buNone/>
            </a:pPr>
            <a:r>
              <a:rPr lang="en-US" altLang="zh-TW" sz="2200" dirty="0">
                <a:latin typeface="Times New Roman" panose="02020603050405020304" pitchFamily="18" charset="0"/>
                <a:cs typeface="Times New Roman" panose="02020603050405020304" pitchFamily="18" charset="0"/>
                <a:sym typeface="Symbol" pitchFamily="18" charset="2"/>
              </a:rPr>
              <a:t>	</a:t>
            </a:r>
            <a:r>
              <a:rPr lang="en-US" altLang="zh-TW" sz="2200" dirty="0">
                <a:latin typeface="Times New Roman" panose="02020603050405020304" pitchFamily="18" charset="0"/>
                <a:cs typeface="Times New Roman" panose="02020603050405020304" pitchFamily="18" charset="0"/>
              </a:rPr>
              <a:t>a[0][1] </a:t>
            </a:r>
            <a:r>
              <a:rPr lang="en-US" altLang="zh-TW" sz="2200" dirty="0">
                <a:latin typeface="Times New Roman" panose="02020603050405020304" pitchFamily="18" charset="0"/>
                <a:cs typeface="Times New Roman" panose="02020603050405020304" pitchFamily="18" charset="0"/>
                <a:sym typeface="Symbol" pitchFamily="18" charset="2"/>
              </a:rPr>
              <a:t>	 + 1*</a:t>
            </a:r>
            <a:r>
              <a:rPr lang="en-US" altLang="zh-TW" sz="2200" dirty="0" err="1">
                <a:latin typeface="Times New Roman" panose="02020603050405020304" pitchFamily="18" charset="0"/>
                <a:cs typeface="Times New Roman" panose="02020603050405020304" pitchFamily="18" charset="0"/>
                <a:sym typeface="Symbol" pitchFamily="18" charset="2"/>
              </a:rPr>
              <a:t>sizeof</a:t>
            </a:r>
            <a:r>
              <a:rPr lang="en-US" altLang="zh-TW" sz="2200" dirty="0">
                <a:latin typeface="Times New Roman" panose="02020603050405020304" pitchFamily="18" charset="0"/>
                <a:cs typeface="Times New Roman" panose="02020603050405020304" pitchFamily="18" charset="0"/>
                <a:sym typeface="Symbol" pitchFamily="18" charset="2"/>
              </a:rPr>
              <a:t>(</a:t>
            </a:r>
            <a:r>
              <a:rPr lang="en-US" altLang="zh-TW" sz="2200" dirty="0" err="1">
                <a:latin typeface="Times New Roman" panose="02020603050405020304" pitchFamily="18" charset="0"/>
                <a:cs typeface="Times New Roman" panose="02020603050405020304" pitchFamily="18" charset="0"/>
                <a:sym typeface="Symbol" pitchFamily="18" charset="2"/>
              </a:rPr>
              <a:t>int</a:t>
            </a:r>
            <a:r>
              <a:rPr lang="en-US" altLang="zh-TW" sz="2200" dirty="0">
                <a:latin typeface="Times New Roman" panose="02020603050405020304" pitchFamily="18" charset="0"/>
                <a:cs typeface="Times New Roman" panose="02020603050405020304" pitchFamily="18" charset="0"/>
                <a:sym typeface="Symbol" pitchFamily="18" charset="2"/>
              </a:rPr>
              <a:t>)</a:t>
            </a:r>
          </a:p>
          <a:p>
            <a:pPr>
              <a:buNone/>
            </a:pPr>
            <a:r>
              <a:rPr lang="en-US" altLang="zh-TW" sz="2200" dirty="0">
                <a:latin typeface="Times New Roman" panose="02020603050405020304" pitchFamily="18" charset="0"/>
                <a:cs typeface="Times New Roman" panose="02020603050405020304" pitchFamily="18" charset="0"/>
              </a:rPr>
              <a:t>     a[0][2] </a:t>
            </a:r>
            <a:r>
              <a:rPr lang="en-US" altLang="zh-TW" sz="2200" dirty="0">
                <a:latin typeface="Times New Roman" panose="02020603050405020304" pitchFamily="18" charset="0"/>
                <a:cs typeface="Times New Roman" panose="02020603050405020304" pitchFamily="18" charset="0"/>
                <a:sym typeface="Symbol" pitchFamily="18" charset="2"/>
              </a:rPr>
              <a:t>	 + 2*</a:t>
            </a:r>
            <a:r>
              <a:rPr lang="en-US" altLang="zh-TW" sz="2200" dirty="0" err="1">
                <a:latin typeface="Times New Roman" panose="02020603050405020304" pitchFamily="18" charset="0"/>
                <a:cs typeface="Times New Roman" panose="02020603050405020304" pitchFamily="18" charset="0"/>
                <a:sym typeface="Symbol" pitchFamily="18" charset="2"/>
              </a:rPr>
              <a:t>sizeof</a:t>
            </a:r>
            <a:r>
              <a:rPr lang="en-US" altLang="zh-TW" sz="2200" dirty="0">
                <a:latin typeface="Times New Roman" panose="02020603050405020304" pitchFamily="18" charset="0"/>
                <a:cs typeface="Times New Roman" panose="02020603050405020304" pitchFamily="18" charset="0"/>
                <a:sym typeface="Symbol" pitchFamily="18" charset="2"/>
              </a:rPr>
              <a:t>(</a:t>
            </a:r>
            <a:r>
              <a:rPr lang="en-US" altLang="zh-TW" sz="2200" dirty="0" err="1">
                <a:latin typeface="Times New Roman" panose="02020603050405020304" pitchFamily="18" charset="0"/>
                <a:cs typeface="Times New Roman" panose="02020603050405020304" pitchFamily="18" charset="0"/>
                <a:sym typeface="Symbol" pitchFamily="18" charset="2"/>
              </a:rPr>
              <a:t>int</a:t>
            </a:r>
            <a:r>
              <a:rPr lang="en-US" altLang="zh-TW" sz="2200" dirty="0">
                <a:latin typeface="Times New Roman" panose="02020603050405020304" pitchFamily="18" charset="0"/>
                <a:cs typeface="Times New Roman" panose="02020603050405020304" pitchFamily="18" charset="0"/>
                <a:sym typeface="Symbol" pitchFamily="18" charset="2"/>
              </a:rPr>
              <a:t>)</a:t>
            </a:r>
          </a:p>
          <a:p>
            <a:pPr>
              <a:buNone/>
            </a:pPr>
            <a:r>
              <a:rPr lang="en-US" altLang="zh-TW" sz="2200" dirty="0">
                <a:latin typeface="Times New Roman" panose="02020603050405020304" pitchFamily="18" charset="0"/>
                <a:cs typeface="Times New Roman" panose="02020603050405020304" pitchFamily="18" charset="0"/>
              </a:rPr>
              <a:t>	a[1][0]	</a:t>
            </a:r>
            <a:r>
              <a:rPr lang="en-US" altLang="zh-TW" sz="2200" dirty="0">
                <a:latin typeface="Times New Roman" panose="02020603050405020304" pitchFamily="18" charset="0"/>
                <a:cs typeface="Times New Roman" panose="02020603050405020304" pitchFamily="18" charset="0"/>
                <a:sym typeface="Symbol" pitchFamily="18" charset="2"/>
              </a:rPr>
              <a:t> + 3*</a:t>
            </a:r>
            <a:r>
              <a:rPr lang="en-US" altLang="zh-TW" sz="2200" dirty="0" err="1">
                <a:latin typeface="Times New Roman" panose="02020603050405020304" pitchFamily="18" charset="0"/>
                <a:cs typeface="Times New Roman" panose="02020603050405020304" pitchFamily="18" charset="0"/>
                <a:sym typeface="Symbol" pitchFamily="18" charset="2"/>
              </a:rPr>
              <a:t>sizeof</a:t>
            </a:r>
            <a:r>
              <a:rPr lang="en-US" altLang="zh-TW" sz="2200" dirty="0">
                <a:latin typeface="Times New Roman" panose="02020603050405020304" pitchFamily="18" charset="0"/>
                <a:cs typeface="Times New Roman" panose="02020603050405020304" pitchFamily="18" charset="0"/>
                <a:sym typeface="Symbol" pitchFamily="18" charset="2"/>
              </a:rPr>
              <a:t>(</a:t>
            </a:r>
            <a:r>
              <a:rPr lang="en-US" altLang="zh-TW" sz="2200" dirty="0" err="1">
                <a:latin typeface="Times New Roman" panose="02020603050405020304" pitchFamily="18" charset="0"/>
                <a:cs typeface="Times New Roman" panose="02020603050405020304" pitchFamily="18" charset="0"/>
                <a:sym typeface="Symbol" pitchFamily="18" charset="2"/>
              </a:rPr>
              <a:t>int</a:t>
            </a:r>
            <a:r>
              <a:rPr lang="en-US" altLang="zh-TW" sz="2200" dirty="0">
                <a:latin typeface="Times New Roman" panose="02020603050405020304" pitchFamily="18" charset="0"/>
                <a:cs typeface="Times New Roman" panose="02020603050405020304" pitchFamily="18" charset="0"/>
                <a:sym typeface="Symbol" pitchFamily="18" charset="2"/>
              </a:rPr>
              <a:t>)</a:t>
            </a:r>
          </a:p>
          <a:p>
            <a:pPr>
              <a:buNone/>
            </a:pPr>
            <a:r>
              <a:rPr lang="en-US" altLang="zh-TW" sz="2200" dirty="0">
                <a:latin typeface="Times New Roman" panose="02020603050405020304" pitchFamily="18" charset="0"/>
                <a:cs typeface="Times New Roman" panose="02020603050405020304" pitchFamily="18" charset="0"/>
                <a:sym typeface="Symbol" pitchFamily="18" charset="2"/>
              </a:rPr>
              <a:t>	</a:t>
            </a:r>
            <a:r>
              <a:rPr lang="en-US" altLang="zh-TW" sz="2200" dirty="0">
                <a:latin typeface="Times New Roman" panose="02020603050405020304" pitchFamily="18" charset="0"/>
                <a:cs typeface="Times New Roman" panose="02020603050405020304" pitchFamily="18" charset="0"/>
              </a:rPr>
              <a:t>a[1][1] </a:t>
            </a:r>
            <a:r>
              <a:rPr lang="en-US" altLang="zh-TW" sz="2200" dirty="0">
                <a:latin typeface="Times New Roman" panose="02020603050405020304" pitchFamily="18" charset="0"/>
                <a:cs typeface="Times New Roman" panose="02020603050405020304" pitchFamily="18" charset="0"/>
                <a:sym typeface="Symbol" pitchFamily="18" charset="2"/>
              </a:rPr>
              <a:t>	 + 4*</a:t>
            </a:r>
            <a:r>
              <a:rPr lang="en-US" altLang="zh-TW" sz="2200" dirty="0" err="1">
                <a:latin typeface="Times New Roman" panose="02020603050405020304" pitchFamily="18" charset="0"/>
                <a:cs typeface="Times New Roman" panose="02020603050405020304" pitchFamily="18" charset="0"/>
                <a:sym typeface="Symbol" pitchFamily="18" charset="2"/>
              </a:rPr>
              <a:t>sizeof</a:t>
            </a:r>
            <a:r>
              <a:rPr lang="en-US" altLang="zh-TW" sz="2200" dirty="0">
                <a:latin typeface="Times New Roman" panose="02020603050405020304" pitchFamily="18" charset="0"/>
                <a:cs typeface="Times New Roman" panose="02020603050405020304" pitchFamily="18" charset="0"/>
                <a:sym typeface="Symbol" pitchFamily="18" charset="2"/>
              </a:rPr>
              <a:t>(</a:t>
            </a:r>
            <a:r>
              <a:rPr lang="en-US" altLang="zh-TW" sz="2200" dirty="0" err="1">
                <a:latin typeface="Times New Roman" panose="02020603050405020304" pitchFamily="18" charset="0"/>
                <a:cs typeface="Times New Roman" panose="02020603050405020304" pitchFamily="18" charset="0"/>
                <a:sym typeface="Symbol" pitchFamily="18" charset="2"/>
              </a:rPr>
              <a:t>int</a:t>
            </a:r>
            <a:r>
              <a:rPr lang="en-US" altLang="zh-TW" sz="2200" dirty="0">
                <a:latin typeface="Times New Roman" panose="02020603050405020304" pitchFamily="18" charset="0"/>
                <a:cs typeface="Times New Roman" panose="02020603050405020304" pitchFamily="18" charset="0"/>
                <a:sym typeface="Symbol" pitchFamily="18" charset="2"/>
              </a:rPr>
              <a:t>)</a:t>
            </a:r>
          </a:p>
          <a:p>
            <a:pPr>
              <a:buNone/>
            </a:pPr>
            <a:r>
              <a:rPr lang="en-US" altLang="zh-TW" sz="2200" dirty="0">
                <a:latin typeface="Times New Roman" panose="02020603050405020304" pitchFamily="18" charset="0"/>
                <a:cs typeface="Times New Roman" panose="02020603050405020304" pitchFamily="18" charset="0"/>
              </a:rPr>
              <a:t>     a[1][2] </a:t>
            </a:r>
            <a:r>
              <a:rPr lang="en-US" altLang="zh-TW" sz="2200" dirty="0">
                <a:latin typeface="Times New Roman" panose="02020603050405020304" pitchFamily="18" charset="0"/>
                <a:cs typeface="Times New Roman" panose="02020603050405020304" pitchFamily="18" charset="0"/>
                <a:sym typeface="Symbol" pitchFamily="18" charset="2"/>
              </a:rPr>
              <a:t>	 + 5*</a:t>
            </a:r>
            <a:r>
              <a:rPr lang="en-US" altLang="zh-TW" sz="2200" dirty="0" err="1">
                <a:latin typeface="Times New Roman" panose="02020603050405020304" pitchFamily="18" charset="0"/>
                <a:cs typeface="Times New Roman" panose="02020603050405020304" pitchFamily="18" charset="0"/>
                <a:sym typeface="Symbol" pitchFamily="18" charset="2"/>
              </a:rPr>
              <a:t>sizeof</a:t>
            </a:r>
            <a:r>
              <a:rPr lang="en-US" altLang="zh-TW" sz="2200" dirty="0">
                <a:latin typeface="Times New Roman" panose="02020603050405020304" pitchFamily="18" charset="0"/>
                <a:cs typeface="Times New Roman" panose="02020603050405020304" pitchFamily="18" charset="0"/>
                <a:sym typeface="Symbol" pitchFamily="18" charset="2"/>
              </a:rPr>
              <a:t>(</a:t>
            </a:r>
            <a:r>
              <a:rPr lang="en-US" altLang="zh-TW" sz="2200" dirty="0" err="1">
                <a:latin typeface="Times New Roman" panose="02020603050405020304" pitchFamily="18" charset="0"/>
                <a:cs typeface="Times New Roman" panose="02020603050405020304" pitchFamily="18" charset="0"/>
                <a:sym typeface="Symbol" pitchFamily="18" charset="2"/>
              </a:rPr>
              <a:t>int</a:t>
            </a:r>
            <a:r>
              <a:rPr lang="en-US" altLang="zh-TW" sz="2200" dirty="0">
                <a:latin typeface="Times New Roman" panose="02020603050405020304" pitchFamily="18" charset="0"/>
                <a:cs typeface="Times New Roman" panose="02020603050405020304" pitchFamily="18" charset="0"/>
                <a:sym typeface="Symbol" pitchFamily="18" charset="2"/>
              </a:rPr>
              <a:t>)</a:t>
            </a:r>
          </a:p>
          <a:p>
            <a:pPr>
              <a:buNone/>
            </a:pPr>
            <a:r>
              <a:rPr lang="en-US" altLang="zh-TW" sz="2200" dirty="0">
                <a:latin typeface="Times New Roman" panose="02020603050405020304" pitchFamily="18" charset="0"/>
                <a:cs typeface="Times New Roman" panose="02020603050405020304" pitchFamily="18" charset="0"/>
              </a:rPr>
              <a:t>     a[2][0] </a:t>
            </a:r>
            <a:r>
              <a:rPr lang="en-US" altLang="zh-TW" sz="2200" dirty="0">
                <a:latin typeface="Times New Roman" panose="02020603050405020304" pitchFamily="18" charset="0"/>
                <a:cs typeface="Times New Roman" panose="02020603050405020304" pitchFamily="18" charset="0"/>
                <a:sym typeface="Symbol" pitchFamily="18" charset="2"/>
              </a:rPr>
              <a:t>	 + 6*</a:t>
            </a:r>
            <a:r>
              <a:rPr lang="en-US" altLang="zh-TW" sz="2200" dirty="0" err="1">
                <a:latin typeface="Times New Roman" panose="02020603050405020304" pitchFamily="18" charset="0"/>
                <a:cs typeface="Times New Roman" panose="02020603050405020304" pitchFamily="18" charset="0"/>
                <a:sym typeface="Symbol" pitchFamily="18" charset="2"/>
              </a:rPr>
              <a:t>sizeof</a:t>
            </a:r>
            <a:r>
              <a:rPr lang="en-US" altLang="zh-TW" sz="2200" dirty="0">
                <a:latin typeface="Times New Roman" panose="02020603050405020304" pitchFamily="18" charset="0"/>
                <a:cs typeface="Times New Roman" panose="02020603050405020304" pitchFamily="18" charset="0"/>
                <a:sym typeface="Symbol" pitchFamily="18" charset="2"/>
              </a:rPr>
              <a:t>(</a:t>
            </a:r>
            <a:r>
              <a:rPr lang="en-US" altLang="zh-TW" sz="2200" dirty="0" err="1">
                <a:latin typeface="Times New Roman" panose="02020603050405020304" pitchFamily="18" charset="0"/>
                <a:cs typeface="Times New Roman" panose="02020603050405020304" pitchFamily="18" charset="0"/>
                <a:sym typeface="Symbol" pitchFamily="18" charset="2"/>
              </a:rPr>
              <a:t>int</a:t>
            </a:r>
            <a:r>
              <a:rPr lang="en-US" altLang="zh-TW" sz="2200" dirty="0">
                <a:latin typeface="Times New Roman" panose="02020603050405020304" pitchFamily="18" charset="0"/>
                <a:cs typeface="Times New Roman" panose="02020603050405020304" pitchFamily="18" charset="0"/>
                <a:sym typeface="Symbol" pitchFamily="18" charset="2"/>
              </a:rPr>
              <a:t>)</a:t>
            </a:r>
          </a:p>
          <a:p>
            <a:pPr>
              <a:buNone/>
            </a:pPr>
            <a:r>
              <a:rPr lang="en-US" altLang="zh-TW" sz="2200" dirty="0">
                <a:latin typeface="Times New Roman" panose="02020603050405020304" pitchFamily="18" charset="0"/>
                <a:cs typeface="Times New Roman" panose="02020603050405020304" pitchFamily="18" charset="0"/>
                <a:sym typeface="Symbol" pitchFamily="18" charset="2"/>
              </a:rPr>
              <a:t>        . . .</a:t>
            </a:r>
          </a:p>
          <a:p>
            <a:pPr>
              <a:buNone/>
            </a:pPr>
            <a:endParaRPr lang="en-US" sz="2200" dirty="0">
              <a:solidFill>
                <a:srgbClr val="C00000"/>
              </a:solidFill>
              <a:latin typeface="Times New Roman" panose="02020603050405020304" pitchFamily="18" charset="0"/>
              <a:cs typeface="Times New Roman" panose="02020603050405020304" pitchFamily="18" charset="0"/>
            </a:endParaRPr>
          </a:p>
        </p:txBody>
      </p:sp>
      <p:sp>
        <p:nvSpPr>
          <p:cNvPr id="33" name="Content Placeholder 2"/>
          <p:cNvSpPr txBox="1">
            <a:spLocks/>
          </p:cNvSpPr>
          <p:nvPr/>
        </p:nvSpPr>
        <p:spPr bwMode="auto">
          <a:xfrm>
            <a:off x="4724400" y="914400"/>
            <a:ext cx="4211670" cy="5435640"/>
          </a:xfrm>
          <a:prstGeom prst="rect">
            <a:avLst/>
          </a:prstGeom>
          <a:solidFill>
            <a:schemeClr val="accent1">
              <a:lumMod val="20000"/>
              <a:lumOff val="80000"/>
            </a:schemeClr>
          </a:solidFill>
          <a:ln w="9525">
            <a:solidFill>
              <a:srgbClr val="C00000"/>
            </a:solidFill>
            <a:miter lim="800000"/>
            <a:headEnd/>
            <a:tailEnd/>
          </a:ln>
          <a:effectLst>
            <a:outerShdw blurRad="50800" dist="50800" dir="5400000" algn="ctr" rotWithShape="0">
              <a:schemeClr val="accent1">
                <a:lumMod val="20000"/>
                <a:lumOff val="80000"/>
              </a:schemeClr>
            </a:outerShdw>
          </a:effectLst>
        </p:spPr>
        <p:txBody>
          <a:bodyPr vert="horz" wrap="square" lIns="91440" tIns="45720" rIns="91440" bIns="45720" numCol="1" anchor="t" anchorCtr="0" compatLnSpc="1">
            <a:prstTxWarp prst="textNoShape">
              <a:avLst/>
            </a:prstTxWarp>
          </a:bodyPr>
          <a:lstStyle/>
          <a:p>
            <a:pPr marR="0" lvl="0" algn="l" defTabSz="914400" rtl="0" eaLnBrk="0" fontAlgn="base" latinLnBrk="0" hangingPunct="0">
              <a:lnSpc>
                <a:spcPct val="100000"/>
              </a:lnSpc>
              <a:spcBef>
                <a:spcPct val="20000"/>
              </a:spcBef>
              <a:spcAft>
                <a:spcPct val="0"/>
              </a:spcAft>
              <a:buClrTx/>
              <a:buSzTx/>
              <a:tabLst/>
              <a:defRPr/>
            </a:pPr>
            <a:r>
              <a:rPr kumimoji="1" lang="en-US" altLang="zh-TW" sz="2200" b="1" i="0" u="none" strike="noStrike" kern="0" cap="none" spc="0" normalizeH="0" baseline="0" noProof="0" dirty="0">
                <a:solidFill>
                  <a:srgbClr val="000099"/>
                </a:solidFill>
                <a:effectLst/>
                <a:uLnTx/>
                <a:uFillTx/>
                <a:latin typeface="Times New Roman" panose="02020603050405020304" pitchFamily="18" charset="0"/>
                <a:ea typeface="+mn-ea"/>
                <a:cs typeface="Times New Roman" panose="02020603050405020304" pitchFamily="18" charset="0"/>
              </a:rPr>
              <a:t>General</a:t>
            </a:r>
            <a:r>
              <a:rPr kumimoji="1" lang="en-US" altLang="zh-TW" sz="2200" b="1" i="0" u="none" strike="noStrike" kern="0" cap="none" spc="0" normalizeH="0" noProof="0" dirty="0">
                <a:solidFill>
                  <a:srgbClr val="000099"/>
                </a:solidFill>
                <a:effectLst/>
                <a:uLnTx/>
                <a:uFillTx/>
                <a:latin typeface="Times New Roman" panose="02020603050405020304" pitchFamily="18" charset="0"/>
                <a:ea typeface="+mn-ea"/>
                <a:cs typeface="Times New Roman" panose="02020603050405020304" pitchFamily="18" charset="0"/>
              </a:rPr>
              <a:t>: </a:t>
            </a:r>
            <a:r>
              <a:rPr kumimoji="1" lang="en-US" altLang="zh-TW" sz="2200" kern="0" dirty="0">
                <a:solidFill>
                  <a:srgbClr val="000099"/>
                </a:solidFill>
                <a:latin typeface="Times New Roman" panose="02020603050405020304" pitchFamily="18" charset="0"/>
                <a:ea typeface="+mn-ea"/>
                <a:cs typeface="Times New Roman" panose="02020603050405020304" pitchFamily="18" charset="0"/>
              </a:rPr>
              <a:t>Declare</a:t>
            </a:r>
            <a:endParaRPr kumimoji="1" lang="en-US" altLang="zh-TW" sz="2200" i="0" u="none" strike="noStrike" kern="0" cap="none" spc="0" normalizeH="0" baseline="0" noProof="0" dirty="0">
              <a:solidFill>
                <a:srgbClr val="000099"/>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Tx/>
              <a:buSzTx/>
              <a:tabLst/>
              <a:defRPr/>
            </a:pPr>
            <a:r>
              <a:rPr lang="en-US" altLang="zh-TW" sz="2200" b="1" i="0" kern="0" dirty="0">
                <a:solidFill>
                  <a:srgbClr val="000099"/>
                </a:solidFill>
                <a:latin typeface="Times New Roman" panose="02020603050405020304" pitchFamily="18" charset="0"/>
                <a:ea typeface="+mn-ea"/>
                <a:cs typeface="Times New Roman" panose="02020603050405020304" pitchFamily="18" charset="0"/>
              </a:rPr>
              <a:t>      </a:t>
            </a:r>
            <a:r>
              <a:rPr lang="en-US" altLang="zh-TW" sz="2200" b="1" i="0" kern="0" dirty="0" err="1">
                <a:solidFill>
                  <a:srgbClr val="000099"/>
                </a:solidFill>
                <a:latin typeface="Times New Roman" panose="02020603050405020304" pitchFamily="18" charset="0"/>
                <a:ea typeface="+mn-ea"/>
                <a:cs typeface="Times New Roman" panose="02020603050405020304" pitchFamily="18" charset="0"/>
              </a:rPr>
              <a:t>int</a:t>
            </a:r>
            <a:r>
              <a:rPr lang="en-US" altLang="zh-TW" sz="2200" b="1" i="0" kern="0" dirty="0">
                <a:solidFill>
                  <a:srgbClr val="000099"/>
                </a:solidFill>
                <a:latin typeface="Times New Roman" panose="02020603050405020304" pitchFamily="18" charset="0"/>
                <a:ea typeface="+mn-ea"/>
                <a:cs typeface="Times New Roman" panose="02020603050405020304" pitchFamily="18" charset="0"/>
              </a:rPr>
              <a:t> a[m][n];</a:t>
            </a:r>
          </a:p>
          <a:p>
            <a:pPr marL="342900" lvl="0" indent="-342900" eaLnBrk="0" hangingPunct="0">
              <a:spcBef>
                <a:spcPct val="20000"/>
              </a:spcBef>
              <a:buFont typeface="Arial" pitchFamily="34" charset="0"/>
              <a:buChar char="•"/>
            </a:pPr>
            <a:r>
              <a:rPr kumimoji="1" lang="en-US" altLang="zh-TW" sz="2200" i="0" u="none" strike="noStrike" kern="0" cap="none" spc="0" normalizeH="0" baseline="0" noProof="0" dirty="0">
                <a:solidFill>
                  <a:srgbClr val="000099"/>
                </a:solidFill>
                <a:effectLst/>
                <a:uLnTx/>
                <a:uFillTx/>
                <a:latin typeface="Times New Roman" panose="02020603050405020304" pitchFamily="18" charset="0"/>
                <a:ea typeface="+mn-ea"/>
                <a:cs typeface="Times New Roman" panose="02020603050405020304" pitchFamily="18" charset="0"/>
              </a:rPr>
              <a:t>Assume: the address of the first</a:t>
            </a:r>
            <a:r>
              <a:rPr kumimoji="1" lang="en-US" altLang="zh-TW" sz="2200" i="0" u="none" strike="noStrike" kern="0" cap="none" spc="0" normalizeH="0" noProof="0" dirty="0">
                <a:solidFill>
                  <a:srgbClr val="000099"/>
                </a:solidFill>
                <a:effectLst/>
                <a:uLnTx/>
                <a:uFillTx/>
                <a:latin typeface="Times New Roman" panose="02020603050405020304" pitchFamily="18" charset="0"/>
                <a:ea typeface="+mn-ea"/>
                <a:cs typeface="Times New Roman" panose="02020603050405020304" pitchFamily="18" charset="0"/>
              </a:rPr>
              <a:t> element</a:t>
            </a:r>
            <a:r>
              <a:rPr kumimoji="1" lang="en-US" altLang="zh-TW" sz="2200" i="0" u="none" strike="noStrike" kern="0" cap="none" spc="0" normalizeH="0" baseline="0" noProof="0" dirty="0">
                <a:solidFill>
                  <a:srgbClr val="000099"/>
                </a:solidFill>
                <a:effectLst/>
                <a:uLnTx/>
                <a:uFillTx/>
                <a:latin typeface="Times New Roman" panose="02020603050405020304" pitchFamily="18" charset="0"/>
                <a:ea typeface="+mn-ea"/>
                <a:cs typeface="Times New Roman" panose="02020603050405020304" pitchFamily="18" charset="0"/>
              </a:rPr>
              <a:t> (a[0][0]) is </a:t>
            </a:r>
            <a:r>
              <a:rPr kumimoji="1" lang="en-US" altLang="zh-TW" sz="2200" i="0" u="none" strike="noStrike" kern="0" cap="none" spc="0" normalizeH="0" baseline="0" noProof="0" dirty="0">
                <a:solidFill>
                  <a:srgbClr val="000099"/>
                </a:solidFill>
                <a:effectLst/>
                <a:uLnTx/>
                <a:uFillTx/>
                <a:latin typeface="Times New Roman" panose="02020603050405020304" pitchFamily="18" charset="0"/>
                <a:ea typeface="+mn-ea"/>
                <a:cs typeface="Times New Roman" panose="02020603050405020304" pitchFamily="18" charset="0"/>
                <a:sym typeface="Symbol" pitchFamily="18" charset="2"/>
              </a:rPr>
              <a:t>. </a:t>
            </a:r>
          </a:p>
          <a:p>
            <a:pPr marL="342900" lvl="0" indent="-342900" eaLnBrk="0" hangingPunct="0">
              <a:spcBef>
                <a:spcPct val="20000"/>
              </a:spcBef>
              <a:buFont typeface="Arial" pitchFamily="34" charset="0"/>
              <a:buChar char="•"/>
            </a:pPr>
            <a:r>
              <a:rPr kumimoji="1" lang="en-US" altLang="zh-TW" sz="2200" i="0" u="none" strike="noStrike" kern="0" cap="none" spc="0" normalizeH="0" baseline="0" noProof="0" dirty="0">
                <a:solidFill>
                  <a:srgbClr val="000099"/>
                </a:solidFill>
                <a:effectLst/>
                <a:uLnTx/>
                <a:uFillTx/>
                <a:latin typeface="Times New Roman" panose="02020603050405020304" pitchFamily="18" charset="0"/>
                <a:ea typeface="+mn-ea"/>
                <a:cs typeface="Times New Roman" panose="02020603050405020304" pitchFamily="18" charset="0"/>
                <a:sym typeface="Symbol" pitchFamily="18" charset="2"/>
              </a:rPr>
              <a:t>Then, the address of element </a:t>
            </a:r>
            <a:r>
              <a:rPr kumimoji="1" lang="en-US" altLang="zh-TW" sz="2200" i="0" u="none" strike="noStrike" kern="0" cap="none" spc="0" normalizeH="0" noProof="0" dirty="0">
                <a:solidFill>
                  <a:srgbClr val="000099"/>
                </a:solidFill>
                <a:effectLst/>
                <a:uLnTx/>
                <a:uFillTx/>
                <a:latin typeface="Times New Roman" panose="02020603050405020304" pitchFamily="18" charset="0"/>
                <a:ea typeface="+mn-ea"/>
                <a:cs typeface="Times New Roman" panose="02020603050405020304" pitchFamily="18" charset="0"/>
                <a:sym typeface="Symbol" pitchFamily="18" charset="2"/>
              </a:rPr>
              <a:t>a[</a:t>
            </a:r>
            <a:r>
              <a:rPr kumimoji="1" lang="en-US" altLang="zh-TW" sz="2200" i="0" u="none" strike="noStrike" kern="0" cap="none" spc="0" normalizeH="0" noProof="0" dirty="0" err="1">
                <a:solidFill>
                  <a:srgbClr val="000099"/>
                </a:solidFill>
                <a:effectLst/>
                <a:uLnTx/>
                <a:uFillTx/>
                <a:latin typeface="Times New Roman" panose="02020603050405020304" pitchFamily="18" charset="0"/>
                <a:ea typeface="+mn-ea"/>
                <a:cs typeface="Times New Roman" panose="02020603050405020304" pitchFamily="18" charset="0"/>
                <a:sym typeface="Symbol" pitchFamily="18" charset="2"/>
              </a:rPr>
              <a:t>i</a:t>
            </a:r>
            <a:r>
              <a:rPr kumimoji="1" lang="en-US" altLang="zh-TW" sz="2200" i="0" u="none" strike="noStrike" kern="0" cap="none" spc="0" normalizeH="0" noProof="0" dirty="0">
                <a:solidFill>
                  <a:srgbClr val="000099"/>
                </a:solidFill>
                <a:effectLst/>
                <a:uLnTx/>
                <a:uFillTx/>
                <a:latin typeface="Times New Roman" panose="02020603050405020304" pitchFamily="18" charset="0"/>
                <a:ea typeface="+mn-ea"/>
                <a:cs typeface="Times New Roman" panose="02020603050405020304" pitchFamily="18" charset="0"/>
                <a:sym typeface="Symbol" pitchFamily="18" charset="2"/>
              </a:rPr>
              <a:t>][j] is:</a:t>
            </a:r>
          </a:p>
          <a:p>
            <a:pPr lvl="0" eaLnBrk="0" hangingPunct="0">
              <a:spcBef>
                <a:spcPct val="20000"/>
              </a:spcBef>
            </a:pPr>
            <a:r>
              <a:rPr kumimoji="1" lang="en-US" altLang="zh-TW" sz="2200" kern="0" dirty="0">
                <a:solidFill>
                  <a:srgbClr val="000099"/>
                </a:solidFill>
                <a:latin typeface="Times New Roman" panose="02020603050405020304" pitchFamily="18" charset="0"/>
                <a:ea typeface="+mn-ea"/>
                <a:cs typeface="Times New Roman" panose="02020603050405020304" pitchFamily="18" charset="0"/>
                <a:sym typeface="Symbol" pitchFamily="18" charset="2"/>
              </a:rPr>
              <a:t>    </a:t>
            </a:r>
            <a:r>
              <a:rPr kumimoji="1" lang="en-US" altLang="zh-TW" sz="2200" i="0" u="none" strike="noStrike" kern="0" cap="none" spc="0" normalizeH="0" noProof="0" dirty="0">
                <a:solidFill>
                  <a:srgbClr val="000099"/>
                </a:solidFill>
                <a:effectLst/>
                <a:uLnTx/>
                <a:uFillTx/>
                <a:latin typeface="Times New Roman" panose="02020603050405020304" pitchFamily="18" charset="0"/>
                <a:ea typeface="+mn-ea"/>
                <a:cs typeface="Times New Roman" panose="02020603050405020304" pitchFamily="18" charset="0"/>
                <a:sym typeface="Symbol" pitchFamily="18" charset="2"/>
              </a:rPr>
              <a:t> </a:t>
            </a:r>
            <a:r>
              <a:rPr lang="en-US" altLang="zh-TW" sz="2200" b="1" i="0" kern="0" dirty="0">
                <a:solidFill>
                  <a:srgbClr val="C00000"/>
                </a:solidFill>
                <a:latin typeface="Times New Roman" panose="02020603050405020304" pitchFamily="18" charset="0"/>
                <a:cs typeface="Times New Roman" panose="02020603050405020304" pitchFamily="18" charset="0"/>
                <a:sym typeface="Symbol" pitchFamily="18" charset="2"/>
              </a:rPr>
              <a:t> + </a:t>
            </a:r>
            <a:r>
              <a:rPr kumimoji="1" lang="en-US" altLang="zh-TW" sz="2200" b="1" i="0" u="none" strike="noStrike" kern="0" cap="none" spc="0" normalizeH="0" noProof="0" dirty="0">
                <a:solidFill>
                  <a:srgbClr val="C00000"/>
                </a:solidFill>
                <a:effectLst/>
                <a:uLnTx/>
                <a:uFillTx/>
                <a:latin typeface="Times New Roman" panose="02020603050405020304" pitchFamily="18" charset="0"/>
                <a:ea typeface="+mn-ea"/>
                <a:cs typeface="Times New Roman" panose="02020603050405020304" pitchFamily="18" charset="0"/>
                <a:sym typeface="Symbol" pitchFamily="18" charset="2"/>
              </a:rPr>
              <a:t>(</a:t>
            </a:r>
            <a:r>
              <a:rPr kumimoji="1" lang="en-US" altLang="zh-TW" sz="2200" b="1" i="0" u="none" strike="noStrike" kern="0" cap="none" spc="0" normalizeH="0" noProof="0" dirty="0" err="1">
                <a:solidFill>
                  <a:srgbClr val="C00000"/>
                </a:solidFill>
                <a:effectLst/>
                <a:uLnTx/>
                <a:uFillTx/>
                <a:latin typeface="Times New Roman" panose="02020603050405020304" pitchFamily="18" charset="0"/>
                <a:ea typeface="+mn-ea"/>
                <a:cs typeface="Times New Roman" panose="02020603050405020304" pitchFamily="18" charset="0"/>
                <a:sym typeface="Symbol" pitchFamily="18" charset="2"/>
              </a:rPr>
              <a:t>i</a:t>
            </a:r>
            <a:r>
              <a:rPr kumimoji="1" lang="en-US" altLang="zh-TW" sz="2200" b="1" i="0" u="none" strike="noStrike" kern="0" cap="none" spc="0" normalizeH="0" noProof="0" dirty="0">
                <a:solidFill>
                  <a:srgbClr val="C00000"/>
                </a:solidFill>
                <a:effectLst/>
                <a:uLnTx/>
                <a:uFillTx/>
                <a:latin typeface="Times New Roman" panose="02020603050405020304" pitchFamily="18" charset="0"/>
                <a:ea typeface="+mn-ea"/>
                <a:cs typeface="Times New Roman" panose="02020603050405020304" pitchFamily="18" charset="0"/>
                <a:sym typeface="Symbol" pitchFamily="18" charset="2"/>
              </a:rPr>
              <a:t>*n + j)*</a:t>
            </a:r>
            <a:r>
              <a:rPr lang="en-US" altLang="zh-TW" sz="2200" b="1" i="0" kern="0" dirty="0" err="1">
                <a:solidFill>
                  <a:srgbClr val="C00000"/>
                </a:solidFill>
                <a:latin typeface="Times New Roman" panose="02020603050405020304" pitchFamily="18" charset="0"/>
                <a:cs typeface="Times New Roman" panose="02020603050405020304" pitchFamily="18" charset="0"/>
                <a:sym typeface="Symbol" pitchFamily="18" charset="2"/>
              </a:rPr>
              <a:t>sizeof</a:t>
            </a:r>
            <a:r>
              <a:rPr lang="en-US" altLang="zh-TW" sz="2200" b="1" i="0" kern="0" dirty="0">
                <a:solidFill>
                  <a:srgbClr val="C00000"/>
                </a:solidFill>
                <a:latin typeface="Times New Roman" panose="02020603050405020304" pitchFamily="18" charset="0"/>
                <a:cs typeface="Times New Roman" panose="02020603050405020304" pitchFamily="18" charset="0"/>
                <a:sym typeface="Symbol" pitchFamily="18" charset="2"/>
              </a:rPr>
              <a:t>(</a:t>
            </a:r>
            <a:r>
              <a:rPr lang="en-US" altLang="zh-TW" sz="2200" b="1" i="0" kern="0" dirty="0" err="1">
                <a:solidFill>
                  <a:srgbClr val="C00000"/>
                </a:solidFill>
                <a:latin typeface="Times New Roman" panose="02020603050405020304" pitchFamily="18" charset="0"/>
                <a:cs typeface="Times New Roman" panose="02020603050405020304" pitchFamily="18" charset="0"/>
                <a:sym typeface="Symbol" pitchFamily="18" charset="2"/>
              </a:rPr>
              <a:t>int</a:t>
            </a:r>
            <a:r>
              <a:rPr lang="en-US" altLang="zh-TW" sz="2200" b="1" i="0" kern="0" dirty="0">
                <a:solidFill>
                  <a:srgbClr val="C00000"/>
                </a:solidFill>
                <a:latin typeface="Times New Roman" panose="02020603050405020304" pitchFamily="18" charset="0"/>
                <a:cs typeface="Times New Roman" panose="02020603050405020304" pitchFamily="18" charset="0"/>
                <a:sym typeface="Symbol" pitchFamily="18" charset="2"/>
              </a:rPr>
              <a:t>)</a:t>
            </a:r>
            <a:endParaRPr kumimoji="1" lang="en-US" altLang="zh-TW" sz="2200" b="1" i="0" u="none" strike="noStrike" kern="0" cap="none" spc="0" normalizeH="0" baseline="0" noProof="0" dirty="0">
              <a:solidFill>
                <a:srgbClr val="C00000"/>
              </a:solidFill>
              <a:effectLst/>
              <a:uLnTx/>
              <a:uFillTx/>
              <a:latin typeface="Times New Roman" panose="02020603050405020304" pitchFamily="18" charset="0"/>
              <a:ea typeface="+mn-ea"/>
              <a:cs typeface="Times New Roman" panose="02020603050405020304" pitchFamily="18" charset="0"/>
              <a:sym typeface="Symbol" pitchFamily="18" charset="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en-US" altLang="zh-TW" sz="2200" b="0" i="0" u="none" strike="noStrike" kern="0" cap="none" spc="0" normalizeH="0" baseline="0" noProof="0" dirty="0">
              <a:solidFill>
                <a:srgbClr val="000099"/>
              </a:solidFill>
              <a:effectLst/>
              <a:uLnTx/>
              <a:uFillTx/>
              <a:latin typeface="Times New Roman" panose="02020603050405020304" pitchFamily="18" charset="0"/>
              <a:ea typeface="+mn-ea"/>
              <a:cs typeface="Times New Roman" panose="02020603050405020304" pitchFamily="18" charset="0"/>
              <a:sym typeface="Symbol" pitchFamily="18" charset="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en-US" sz="2200" b="0" i="0" u="none" strike="noStrike" kern="0" cap="none" spc="0" normalizeH="0" baseline="0" noProof="0" dirty="0">
              <a:solidFill>
                <a:srgbClr val="C00000"/>
              </a:solidFill>
              <a:effectLst/>
              <a:uLnTx/>
              <a:uFillTx/>
              <a:latin typeface="Times New Roman" panose="02020603050405020304" pitchFamily="18" charset="0"/>
              <a:ea typeface="+mn-ea"/>
              <a:cs typeface="Times New Roman" panose="02020603050405020304" pitchFamily="18" charset="0"/>
            </a:endParaRPr>
          </a:p>
        </p:txBody>
      </p:sp>
      <p:sp>
        <p:nvSpPr>
          <p:cNvPr id="5" name="Title 4"/>
          <p:cNvSpPr>
            <a:spLocks noGrp="1"/>
          </p:cNvSpPr>
          <p:nvPr>
            <p:ph type="title"/>
          </p:nvPr>
        </p:nvSpPr>
        <p:spPr>
          <a:xfrm>
            <a:off x="0" y="0"/>
            <a:ext cx="9144000" cy="838200"/>
          </a:xfrm>
        </p:spPr>
        <p:txBody>
          <a:bodyPr/>
          <a:lstStyle/>
          <a:p>
            <a:r>
              <a:rPr lang="en-US" sz="2200" dirty="0"/>
              <a:t>Example row-major order: Memory allocation for 2D array (type </a:t>
            </a:r>
            <a:r>
              <a:rPr lang="en-US" sz="2200" dirty="0" err="1"/>
              <a:t>int</a:t>
            </a:r>
            <a:r>
              <a:rPr lang="en-US" sz="2200" dirty="0"/>
              <a:t>)</a:t>
            </a:r>
          </a:p>
        </p:txBody>
      </p:sp>
    </p:spTree>
    <p:extLst>
      <p:ext uri="{BB962C8B-B14F-4D97-AF65-F5344CB8AC3E}">
        <p14:creationId xmlns:p14="http://schemas.microsoft.com/office/powerpoint/2010/main" val="2904086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0"/>
            <a:ext cx="8915400" cy="842963"/>
          </a:xfrm>
          <a:noFill/>
        </p:spPr>
        <p:txBody>
          <a:bodyPr lIns="92075" tIns="46038" rIns="92075" bIns="46038" anchor="ctr"/>
          <a:lstStyle/>
          <a:p>
            <a:pPr eaLnBrk="1" hangingPunct="1"/>
            <a:r>
              <a:rPr lang="en-US" altLang="ko-KR" sz="3200" dirty="0"/>
              <a:t>Locating Element</a:t>
            </a:r>
            <a:r>
              <a:rPr lang="en-US" altLang="ko-KR" sz="3200" dirty="0">
                <a:solidFill>
                  <a:schemeClr val="hlink"/>
                </a:solidFill>
              </a:rPr>
              <a:t> </a:t>
            </a:r>
            <a:r>
              <a:rPr lang="en-US" altLang="ko-KR" sz="3200" dirty="0"/>
              <a:t>x[</a:t>
            </a:r>
            <a:r>
              <a:rPr lang="en-US" altLang="ko-KR" sz="3200" dirty="0" err="1"/>
              <a:t>i</a:t>
            </a:r>
            <a:r>
              <a:rPr lang="en-US" altLang="ko-KR" sz="3200" dirty="0"/>
              <a:t>][j]: column-major order</a:t>
            </a:r>
          </a:p>
        </p:txBody>
      </p:sp>
      <p:sp>
        <p:nvSpPr>
          <p:cNvPr id="244740" name="Rectangle 4"/>
          <p:cNvSpPr>
            <a:spLocks noChangeArrowheads="1"/>
          </p:cNvSpPr>
          <p:nvPr/>
        </p:nvSpPr>
        <p:spPr bwMode="auto">
          <a:xfrm>
            <a:off x="0" y="972264"/>
            <a:ext cx="9144000" cy="489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spcBef>
                <a:spcPct val="20000"/>
              </a:spcBef>
              <a:buClr>
                <a:schemeClr val="tx2"/>
              </a:buClr>
              <a:buSzPct val="75000"/>
              <a:buFont typeface="Wingdings" panose="05000000000000000000" pitchFamily="2" charset="2"/>
              <a:buChar char="l"/>
            </a:pPr>
            <a:r>
              <a:rPr lang="en-US" altLang="ko-KR" sz="2200" dirty="0">
                <a:solidFill>
                  <a:srgbClr val="000099"/>
                </a:solidFill>
                <a:cs typeface="Times New Roman" panose="02020603050405020304" pitchFamily="18" charset="0"/>
              </a:rPr>
              <a:t>Assume x:</a:t>
            </a:r>
          </a:p>
          <a:p>
            <a:pPr lvl="1" eaLnBrk="1" hangingPunct="1">
              <a:spcBef>
                <a:spcPct val="20000"/>
              </a:spcBef>
              <a:buClr>
                <a:schemeClr val="tx2"/>
              </a:buClr>
              <a:buSzPct val="75000"/>
              <a:buFont typeface="Wingdings" panose="05000000000000000000" pitchFamily="2" charset="2"/>
              <a:buChar char="l"/>
            </a:pPr>
            <a:r>
              <a:rPr lang="en-US" altLang="ko-KR" sz="2200" dirty="0">
                <a:solidFill>
                  <a:srgbClr val="000099"/>
                </a:solidFill>
                <a:cs typeface="Times New Roman" panose="02020603050405020304" pitchFamily="18" charset="0"/>
              </a:rPr>
              <a:t> has </a:t>
            </a:r>
            <a:r>
              <a:rPr lang="en-US" altLang="ko-KR" sz="2200" b="1" i="1" dirty="0">
                <a:solidFill>
                  <a:srgbClr val="FF0000"/>
                </a:solidFill>
                <a:cs typeface="Times New Roman" panose="02020603050405020304" pitchFamily="18" charset="0"/>
              </a:rPr>
              <a:t>r  </a:t>
            </a:r>
            <a:r>
              <a:rPr lang="en-US" altLang="ko-KR" sz="2200" dirty="0">
                <a:solidFill>
                  <a:srgbClr val="000099"/>
                </a:solidFill>
                <a:cs typeface="Times New Roman" panose="02020603050405020304" pitchFamily="18" charset="0"/>
              </a:rPr>
              <a:t>rows and </a:t>
            </a:r>
            <a:r>
              <a:rPr lang="en-US" altLang="ko-KR" sz="2200" b="1" i="1" dirty="0">
                <a:solidFill>
                  <a:srgbClr val="FF0000"/>
                </a:solidFill>
                <a:cs typeface="Times New Roman" panose="02020603050405020304" pitchFamily="18" charset="0"/>
              </a:rPr>
              <a:t>c</a:t>
            </a:r>
            <a:r>
              <a:rPr lang="en-US" altLang="ko-KR" sz="2200" dirty="0">
                <a:solidFill>
                  <a:srgbClr val="000099"/>
                </a:solidFill>
                <a:cs typeface="Times New Roman" panose="02020603050405020304" pitchFamily="18" charset="0"/>
              </a:rPr>
              <a:t> columns (thus, each column has </a:t>
            </a:r>
            <a:r>
              <a:rPr lang="en-US" altLang="ko-KR" sz="2200" b="1" i="1" dirty="0">
                <a:solidFill>
                  <a:srgbClr val="FF0000"/>
                </a:solidFill>
                <a:cs typeface="Times New Roman" panose="02020603050405020304" pitchFamily="18" charset="0"/>
              </a:rPr>
              <a:t>r</a:t>
            </a:r>
            <a:r>
              <a:rPr lang="en-US" altLang="ko-KR" sz="2200" dirty="0">
                <a:solidFill>
                  <a:srgbClr val="000099"/>
                </a:solidFill>
                <a:cs typeface="Times New Roman" panose="02020603050405020304" pitchFamily="18" charset="0"/>
              </a:rPr>
              <a:t> elements)</a:t>
            </a:r>
          </a:p>
          <a:p>
            <a:pPr eaLnBrk="1" hangingPunct="1">
              <a:spcBef>
                <a:spcPct val="20000"/>
              </a:spcBef>
              <a:buClr>
                <a:schemeClr val="tx2"/>
              </a:buClr>
              <a:buSzPct val="75000"/>
              <a:buFont typeface="Wingdings" panose="05000000000000000000" pitchFamily="2" charset="2"/>
              <a:buChar char="l"/>
            </a:pPr>
            <a:r>
              <a:rPr lang="en-US" altLang="ko-KR" sz="2200" dirty="0">
                <a:solidFill>
                  <a:srgbClr val="000099"/>
                </a:solidFill>
                <a:cs typeface="Times New Roman" panose="02020603050405020304" pitchFamily="18" charset="0"/>
              </a:rPr>
              <a:t>Locating element </a:t>
            </a:r>
            <a:r>
              <a:rPr lang="en-US" altLang="ko-KR" sz="2200" i="1" dirty="0">
                <a:solidFill>
                  <a:srgbClr val="000099"/>
                </a:solidFill>
                <a:cs typeface="Times New Roman" panose="02020603050405020304" pitchFamily="18" charset="0"/>
              </a:rPr>
              <a:t>x</a:t>
            </a:r>
            <a:r>
              <a:rPr lang="en-US" altLang="ko-KR" sz="2200" dirty="0">
                <a:solidFill>
                  <a:srgbClr val="000099"/>
                </a:solidFill>
                <a:cs typeface="Times New Roman" panose="02020603050405020304" pitchFamily="18" charset="0"/>
              </a:rPr>
              <a:t>[</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a:t>
            </a:r>
          </a:p>
          <a:p>
            <a:pPr lvl="1" eaLnBrk="1" hangingPunct="1">
              <a:spcBef>
                <a:spcPct val="20000"/>
              </a:spcBef>
              <a:buClr>
                <a:schemeClr val="tx2"/>
              </a:buClr>
              <a:buSzPct val="75000"/>
              <a:buFont typeface="Wingdings" panose="05000000000000000000" pitchFamily="2" charset="2"/>
              <a:buChar char="l"/>
            </a:pP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 columns to the left of column </a:t>
            </a:r>
            <a:r>
              <a:rPr lang="en-US" altLang="ko-KR" sz="2200" i="1" dirty="0">
                <a:solidFill>
                  <a:srgbClr val="000099"/>
                </a:solidFill>
                <a:cs typeface="Times New Roman" panose="02020603050405020304" pitchFamily="18" charset="0"/>
              </a:rPr>
              <a:t>0</a:t>
            </a:r>
            <a:r>
              <a:rPr lang="en-US" altLang="ko-KR" sz="2200" dirty="0">
                <a:solidFill>
                  <a:srgbClr val="000099"/>
                </a:solidFill>
                <a:cs typeface="Times New Roman" panose="02020603050405020304" pitchFamily="18" charset="0"/>
              </a:rPr>
              <a:t> </a:t>
            </a:r>
            <a:r>
              <a:rPr lang="en-US" altLang="ko-KR" sz="2200" dirty="0">
                <a:solidFill>
                  <a:srgbClr val="000099"/>
                </a:solidFill>
                <a:cs typeface="Times New Roman" panose="02020603050405020304" pitchFamily="18" charset="0"/>
                <a:sym typeface="Wingdings" panose="05000000000000000000" pitchFamily="2" charset="2"/>
              </a:rPr>
              <a:t> </a:t>
            </a:r>
            <a:r>
              <a:rPr lang="en-US" altLang="ko-KR" sz="2200" dirty="0">
                <a:solidFill>
                  <a:srgbClr val="000099"/>
                </a:solidFill>
                <a:cs typeface="Times New Roman" panose="02020603050405020304" pitchFamily="18" charset="0"/>
              </a:rPr>
              <a:t>so </a:t>
            </a:r>
            <a:r>
              <a:rPr lang="en-US" altLang="ko-KR" sz="2200" i="1" dirty="0">
                <a:solidFill>
                  <a:srgbClr val="000099"/>
                </a:solidFill>
                <a:cs typeface="Times New Roman" panose="02020603050405020304" pitchFamily="18" charset="0"/>
              </a:rPr>
              <a:t>j*r</a:t>
            </a:r>
            <a:r>
              <a:rPr lang="en-US" altLang="ko-KR" sz="2200" dirty="0">
                <a:solidFill>
                  <a:srgbClr val="000099"/>
                </a:solidFill>
                <a:cs typeface="Times New Roman" panose="02020603050405020304" pitchFamily="18" charset="0"/>
              </a:rPr>
              <a:t> elements to the left of </a:t>
            </a:r>
            <a:r>
              <a:rPr lang="en-US" altLang="ko-KR" sz="2200" i="1" dirty="0">
                <a:solidFill>
                  <a:srgbClr val="000099"/>
                </a:solidFill>
                <a:cs typeface="Times New Roman" panose="02020603050405020304" pitchFamily="18" charset="0"/>
              </a:rPr>
              <a:t>x</a:t>
            </a:r>
            <a:r>
              <a:rPr lang="en-US" altLang="ko-KR" sz="2200" dirty="0">
                <a:solidFill>
                  <a:srgbClr val="000099"/>
                </a:solidFill>
                <a:cs typeface="Times New Roman" panose="02020603050405020304" pitchFamily="18" charset="0"/>
              </a:rPr>
              <a:t>[0][j]</a:t>
            </a:r>
          </a:p>
          <a:p>
            <a:pPr lvl="1" eaLnBrk="1" hangingPunct="1">
              <a:spcBef>
                <a:spcPct val="20000"/>
              </a:spcBef>
              <a:buClr>
                <a:schemeClr val="tx2"/>
              </a:buClr>
              <a:buSzPct val="75000"/>
              <a:buFont typeface="Wingdings" panose="05000000000000000000" pitchFamily="2" charset="2"/>
              <a:buChar char="l"/>
            </a:pPr>
            <a:r>
              <a:rPr lang="en-US" altLang="ko-KR" sz="2200" i="1" dirty="0">
                <a:solidFill>
                  <a:srgbClr val="000099"/>
                </a:solidFill>
                <a:cs typeface="Times New Roman" panose="02020603050405020304" pitchFamily="18" charset="0"/>
              </a:rPr>
              <a:t>x</a:t>
            </a:r>
            <a:r>
              <a:rPr lang="en-US" altLang="ko-KR" sz="2200" dirty="0">
                <a:solidFill>
                  <a:srgbClr val="000099"/>
                </a:solidFill>
                <a:cs typeface="Times New Roman" panose="02020603050405020304" pitchFamily="18" charset="0"/>
              </a:rPr>
              <a:t>[</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 is mapped to position: </a:t>
            </a:r>
            <a:r>
              <a:rPr lang="en-US" altLang="ko-KR" sz="2200" i="1" dirty="0">
                <a:solidFill>
                  <a:srgbClr val="000099"/>
                </a:solidFill>
                <a:cs typeface="Times New Roman" panose="02020603050405020304" pitchFamily="18" charset="0"/>
              </a:rPr>
              <a:t>j*r</a:t>
            </a:r>
            <a:r>
              <a:rPr lang="en-US" altLang="ko-KR" sz="2200" dirty="0">
                <a:solidFill>
                  <a:srgbClr val="000099"/>
                </a:solidFill>
                <a:cs typeface="Times New Roman" panose="02020603050405020304" pitchFamily="18" charset="0"/>
              </a:rPr>
              <a:t> + </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 of the 1D array</a:t>
            </a:r>
          </a:p>
          <a:p>
            <a:pPr lvl="1" eaLnBrk="1" hangingPunct="1">
              <a:spcBef>
                <a:spcPct val="20000"/>
              </a:spcBef>
              <a:buClr>
                <a:schemeClr val="tx2"/>
              </a:buClr>
              <a:buSzPct val="75000"/>
              <a:buFont typeface="Wingdings" panose="05000000000000000000" pitchFamily="2" charset="2"/>
              <a:buChar char="l"/>
            </a:pPr>
            <a:r>
              <a:rPr lang="en-US" altLang="ko-KR" sz="2200" dirty="0">
                <a:solidFill>
                  <a:srgbClr val="000099"/>
                </a:solidFill>
                <a:cs typeface="Times New Roman" panose="02020603050405020304" pitchFamily="18" charset="0"/>
              </a:rPr>
              <a:t>The location of element </a:t>
            </a:r>
            <a:r>
              <a:rPr lang="en-US" altLang="ko-KR" sz="2200" i="1" dirty="0">
                <a:solidFill>
                  <a:srgbClr val="000099"/>
                </a:solidFill>
                <a:cs typeface="Times New Roman" panose="02020603050405020304" pitchFamily="18" charset="0"/>
              </a:rPr>
              <a:t>x</a:t>
            </a:r>
            <a:r>
              <a:rPr lang="en-US" altLang="ko-KR" sz="2200" dirty="0">
                <a:solidFill>
                  <a:srgbClr val="000099"/>
                </a:solidFill>
                <a:cs typeface="Times New Roman" panose="02020603050405020304" pitchFamily="18" charset="0"/>
              </a:rPr>
              <a:t>[</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a:t>
            </a:r>
          </a:p>
          <a:p>
            <a:pPr marL="457200" lvl="1" indent="0" eaLnBrk="1" hangingPunct="1">
              <a:spcBef>
                <a:spcPct val="20000"/>
              </a:spcBef>
              <a:buClr>
                <a:schemeClr val="tx2"/>
              </a:buClr>
              <a:buSzPct val="75000"/>
            </a:pPr>
            <a:r>
              <a:rPr lang="en-US" altLang="ko-KR" sz="2200" dirty="0">
                <a:solidFill>
                  <a:srgbClr val="000099"/>
                </a:solidFill>
                <a:cs typeface="Times New Roman" panose="02020603050405020304" pitchFamily="18" charset="0"/>
              </a:rPr>
              <a:t>  Location(</a:t>
            </a:r>
            <a:r>
              <a:rPr lang="en-US" altLang="ko-KR" sz="2200" i="1" dirty="0">
                <a:solidFill>
                  <a:srgbClr val="000099"/>
                </a:solidFill>
                <a:cs typeface="Times New Roman" panose="02020603050405020304" pitchFamily="18" charset="0"/>
              </a:rPr>
              <a:t>x</a:t>
            </a:r>
            <a:r>
              <a:rPr lang="en-US" altLang="ko-KR" sz="2200" dirty="0">
                <a:solidFill>
                  <a:srgbClr val="000099"/>
                </a:solidFill>
                <a:cs typeface="Times New Roman" panose="02020603050405020304" pitchFamily="18" charset="0"/>
              </a:rPr>
              <a:t>[</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 = </a:t>
            </a:r>
            <a:r>
              <a:rPr lang="en-US" altLang="ko-KR" sz="2200" dirty="0" err="1">
                <a:solidFill>
                  <a:srgbClr val="000099"/>
                </a:solidFill>
                <a:cs typeface="Times New Roman" panose="02020603050405020304" pitchFamily="18" charset="0"/>
              </a:rPr>
              <a:t>start_address</a:t>
            </a:r>
            <a:r>
              <a:rPr lang="en-US" altLang="ko-KR" sz="2200" dirty="0">
                <a:solidFill>
                  <a:srgbClr val="000099"/>
                </a:solidFill>
                <a:cs typeface="Times New Roman" panose="02020603050405020304" pitchFamily="18" charset="0"/>
              </a:rPr>
              <a:t> + </a:t>
            </a:r>
            <a:r>
              <a:rPr lang="en-US" altLang="ko-KR" sz="2200" i="1" dirty="0">
                <a:solidFill>
                  <a:srgbClr val="000099"/>
                </a:solidFill>
                <a:cs typeface="Times New Roman" panose="02020603050405020304" pitchFamily="18" charset="0"/>
              </a:rPr>
              <a:t>W</a:t>
            </a:r>
            <a:r>
              <a:rPr lang="en-US" altLang="ko-KR" sz="2200" dirty="0">
                <a:solidFill>
                  <a:srgbClr val="000099"/>
                </a:solidFill>
                <a:cs typeface="Times New Roman" panose="02020603050405020304" pitchFamily="18" charset="0"/>
              </a:rPr>
              <a:t> * (</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a:t>
            </a:r>
            <a:r>
              <a:rPr lang="en-US" altLang="ko-KR" sz="2200" i="1" dirty="0">
                <a:solidFill>
                  <a:srgbClr val="000099"/>
                </a:solidFill>
                <a:cs typeface="Times New Roman" panose="02020603050405020304" pitchFamily="18" charset="0"/>
              </a:rPr>
              <a:t>r</a:t>
            </a:r>
            <a:r>
              <a:rPr lang="en-US" altLang="ko-KR" sz="2200" dirty="0">
                <a:solidFill>
                  <a:srgbClr val="000099"/>
                </a:solidFill>
                <a:cs typeface="Times New Roman" panose="02020603050405020304" pitchFamily="18" charset="0"/>
              </a:rPr>
              <a:t> + </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a:t>
            </a:r>
          </a:p>
          <a:p>
            <a:pPr marL="457200" lvl="1" indent="0" eaLnBrk="1" hangingPunct="1">
              <a:spcBef>
                <a:spcPct val="20000"/>
              </a:spcBef>
              <a:buClr>
                <a:schemeClr val="tx2"/>
              </a:buClr>
              <a:buSzPct val="75000"/>
            </a:pPr>
            <a:r>
              <a:rPr lang="en-US" altLang="ko-KR" sz="2200" dirty="0">
                <a:solidFill>
                  <a:srgbClr val="000099"/>
                </a:solidFill>
                <a:cs typeface="Times New Roman" panose="02020603050405020304" pitchFamily="18" charset="0"/>
              </a:rPr>
              <a:t>Where </a:t>
            </a:r>
          </a:p>
          <a:p>
            <a:pPr marL="800100" lvl="1" indent="-342900" eaLnBrk="1" hangingPunct="1">
              <a:spcBef>
                <a:spcPct val="20000"/>
              </a:spcBef>
              <a:buClr>
                <a:schemeClr val="tx2"/>
              </a:buClr>
              <a:buSzPct val="75000"/>
              <a:buFont typeface="Arial" panose="020B0604020202020204" pitchFamily="34" charset="0"/>
              <a:buChar char="•"/>
            </a:pPr>
            <a:r>
              <a:rPr lang="en-US" altLang="ko-KR" sz="2200" dirty="0" err="1">
                <a:solidFill>
                  <a:srgbClr val="000099"/>
                </a:solidFill>
                <a:cs typeface="Times New Roman" panose="02020603050405020304" pitchFamily="18" charset="0"/>
              </a:rPr>
              <a:t>start_address</a:t>
            </a:r>
            <a:r>
              <a:rPr lang="en-US" altLang="ko-KR" sz="2200" dirty="0">
                <a:solidFill>
                  <a:srgbClr val="000099"/>
                </a:solidFill>
                <a:cs typeface="Times New Roman" panose="02020603050405020304" pitchFamily="18" charset="0"/>
              </a:rPr>
              <a:t>: the address of the first element in the array</a:t>
            </a:r>
          </a:p>
          <a:p>
            <a:pPr marL="800100" lvl="1" indent="-342900" eaLnBrk="1" hangingPunct="1">
              <a:spcBef>
                <a:spcPct val="20000"/>
              </a:spcBef>
              <a:buClr>
                <a:schemeClr val="tx2"/>
              </a:buClr>
              <a:buSzPct val="75000"/>
              <a:buFont typeface="Arial" panose="020B0604020202020204" pitchFamily="34" charset="0"/>
              <a:buChar char="•"/>
            </a:pPr>
            <a:r>
              <a:rPr lang="en-US" altLang="ko-KR" sz="2200" i="1" dirty="0">
                <a:solidFill>
                  <a:srgbClr val="000099"/>
                </a:solidFill>
                <a:cs typeface="Times New Roman" panose="02020603050405020304" pitchFamily="18" charset="0"/>
              </a:rPr>
              <a:t>W</a:t>
            </a:r>
            <a:r>
              <a:rPr lang="en-US" altLang="ko-KR" sz="2200" dirty="0">
                <a:solidFill>
                  <a:srgbClr val="000099"/>
                </a:solidFill>
                <a:cs typeface="Times New Roman" panose="02020603050405020304" pitchFamily="18" charset="0"/>
              </a:rPr>
              <a:t>: is the size of each element</a:t>
            </a:r>
          </a:p>
          <a:p>
            <a:pPr marL="800100" lvl="1" indent="-342900" eaLnBrk="1" hangingPunct="1">
              <a:spcBef>
                <a:spcPct val="20000"/>
              </a:spcBef>
              <a:buClr>
                <a:schemeClr val="tx2"/>
              </a:buClr>
              <a:buSzPct val="75000"/>
              <a:buFont typeface="Arial" panose="020B0604020202020204" pitchFamily="34" charset="0"/>
              <a:buChar char="•"/>
            </a:pPr>
            <a:r>
              <a:rPr lang="en-US" altLang="ko-KR" sz="2200" i="1" dirty="0">
                <a:solidFill>
                  <a:srgbClr val="000099"/>
                </a:solidFill>
                <a:cs typeface="Times New Roman" panose="02020603050405020304" pitchFamily="18" charset="0"/>
              </a:rPr>
              <a:t>c</a:t>
            </a:r>
            <a:r>
              <a:rPr lang="en-US" altLang="ko-KR" sz="2200" dirty="0">
                <a:solidFill>
                  <a:srgbClr val="000099"/>
                </a:solidFill>
                <a:cs typeface="Times New Roman" panose="02020603050405020304" pitchFamily="18" charset="0"/>
              </a:rPr>
              <a:t>: number of columns in the array</a:t>
            </a:r>
          </a:p>
          <a:p>
            <a:pPr marL="57150" indent="0" eaLnBrk="1" hangingPunct="1">
              <a:spcBef>
                <a:spcPct val="20000"/>
              </a:spcBef>
              <a:buClr>
                <a:schemeClr val="tx2"/>
              </a:buClr>
              <a:buSzPct val="75000"/>
            </a:pPr>
            <a:r>
              <a:rPr lang="en-US" altLang="ko-KR" sz="2200" dirty="0">
                <a:solidFill>
                  <a:srgbClr val="000099"/>
                </a:solidFill>
                <a:cs typeface="Times New Roman" panose="02020603050405020304" pitchFamily="18" charset="0"/>
              </a:rPr>
              <a:t>Example: array </a:t>
            </a:r>
            <a:r>
              <a:rPr lang="en-US" altLang="ko-KR" dirty="0">
                <a:solidFill>
                  <a:srgbClr val="0000FF"/>
                </a:solidFill>
                <a:cs typeface="Times New Roman" panose="02020603050405020304" pitchFamily="18" charset="0"/>
              </a:rPr>
              <a:t>: </a:t>
            </a:r>
            <a:r>
              <a:rPr lang="en-US" altLang="ko-KR" sz="1500" dirty="0" err="1">
                <a:solidFill>
                  <a:srgbClr val="0000FF"/>
                </a:solidFill>
                <a:latin typeface="Courier New" panose="02070309020205020404" pitchFamily="49" charset="0"/>
                <a:cs typeface="Courier New" panose="02070309020205020404" pitchFamily="49" charset="0"/>
              </a:rPr>
              <a:t>int</a:t>
            </a:r>
            <a:r>
              <a:rPr lang="en-US" altLang="ko-KR" sz="1500" dirty="0">
                <a:solidFill>
                  <a:srgbClr val="0000FF"/>
                </a:solidFill>
                <a:latin typeface="Courier New" panose="02070309020205020404" pitchFamily="49" charset="0"/>
                <a:cs typeface="Courier New" panose="02070309020205020404" pitchFamily="49" charset="0"/>
              </a:rPr>
              <a:t> a[3][4]={1,2,3,4,5,6,7,8,9,10,11,12};</a:t>
            </a:r>
            <a:r>
              <a:rPr lang="en-US" altLang="ko-KR" sz="1500" dirty="0">
                <a:solidFill>
                  <a:srgbClr val="FF3300"/>
                </a:solidFill>
                <a:latin typeface="Courier New" panose="02070309020205020404" pitchFamily="49" charset="0"/>
                <a:cs typeface="Courier New" panose="02070309020205020404" pitchFamily="49" charset="0"/>
              </a:rPr>
              <a:t> </a:t>
            </a:r>
          </a:p>
          <a:p>
            <a:pPr marL="57150" indent="0" eaLnBrk="1" hangingPunct="1">
              <a:spcBef>
                <a:spcPct val="20000"/>
              </a:spcBef>
              <a:buClr>
                <a:schemeClr val="tx2"/>
              </a:buClr>
              <a:buSzPct val="75000"/>
            </a:pPr>
            <a:r>
              <a:rPr lang="en-US" altLang="ko-KR" dirty="0">
                <a:solidFill>
                  <a:srgbClr val="FF3300"/>
                </a:solidFill>
                <a:cs typeface="Times New Roman" panose="02020603050405020304" pitchFamily="18" charset="0"/>
              </a:rPr>
              <a:t>Determine the address of the element a[1][2] if </a:t>
            </a:r>
            <a:r>
              <a:rPr lang="en-US" altLang="ko-KR" dirty="0" err="1">
                <a:solidFill>
                  <a:srgbClr val="FF3300"/>
                </a:solidFill>
                <a:cs typeface="Times New Roman" panose="02020603050405020304" pitchFamily="18" charset="0"/>
              </a:rPr>
              <a:t>start_address</a:t>
            </a:r>
            <a:r>
              <a:rPr lang="en-US" altLang="ko-KR" dirty="0">
                <a:solidFill>
                  <a:srgbClr val="FF3300"/>
                </a:solidFill>
                <a:cs typeface="Times New Roman" panose="02020603050405020304" pitchFamily="18" charset="0"/>
              </a:rPr>
              <a:t> = </a:t>
            </a:r>
            <a:r>
              <a:rPr kumimoji="0" lang="en-US" altLang="ko-KR" dirty="0">
                <a:solidFill>
                  <a:srgbClr val="FF3300"/>
                </a:solidFill>
              </a:rPr>
              <a:t>6487488</a:t>
            </a:r>
            <a:endParaRPr lang="en-US" altLang="ko-KR" dirty="0">
              <a:solidFill>
                <a:srgbClr val="FF3300"/>
              </a:solidFill>
              <a:cs typeface="Times New Roman" panose="02020603050405020304" pitchFamily="18" charset="0"/>
            </a:endParaRPr>
          </a:p>
          <a:p>
            <a:pPr marL="800100" lvl="1" indent="-342900" eaLnBrk="1" hangingPunct="1">
              <a:spcBef>
                <a:spcPct val="20000"/>
              </a:spcBef>
              <a:buClr>
                <a:schemeClr val="tx2"/>
              </a:buClr>
              <a:buSzPct val="75000"/>
              <a:buFont typeface="Arial" panose="020B0604020202020204" pitchFamily="34" charset="0"/>
              <a:buChar char="•"/>
            </a:pPr>
            <a:endParaRPr lang="en-US" altLang="ko-KR" sz="2200" dirty="0">
              <a:solidFill>
                <a:srgbClr val="000099"/>
              </a:solidFill>
              <a:cs typeface="Times New Roman" panose="02020603050405020304" pitchFamily="18" charset="0"/>
            </a:endParaRPr>
          </a:p>
          <a:p>
            <a:pPr lvl="1" algn="ctr" eaLnBrk="1" hangingPunct="1">
              <a:spcBef>
                <a:spcPct val="20000"/>
              </a:spcBef>
              <a:buClr>
                <a:schemeClr val="tx1"/>
              </a:buClr>
              <a:buSzPct val="75000"/>
            </a:pPr>
            <a:endParaRPr lang="en-US" altLang="ko-KR" sz="2200" dirty="0">
              <a:solidFill>
                <a:srgbClr val="000099"/>
              </a:solidFill>
              <a:cs typeface="Times New Roman" panose="02020603050405020304" pitchFamily="18" charset="0"/>
            </a:endParaRPr>
          </a:p>
        </p:txBody>
      </p:sp>
      <p:graphicFrame>
        <p:nvGraphicFramePr>
          <p:cNvPr id="23" name="Table 22"/>
          <p:cNvGraphicFramePr>
            <a:graphicFrameLocks noGrp="1"/>
          </p:cNvGraphicFramePr>
          <p:nvPr>
            <p:extLst>
              <p:ext uri="{D42A27DB-BD31-4B8C-83A1-F6EECF244321}">
                <p14:modId xmlns:p14="http://schemas.microsoft.com/office/powerpoint/2010/main" val="2994142129"/>
              </p:ext>
            </p:extLst>
          </p:nvPr>
        </p:nvGraphicFramePr>
        <p:xfrm>
          <a:off x="2057400" y="914400"/>
          <a:ext cx="7010402" cy="508000"/>
        </p:xfrm>
        <a:graphic>
          <a:graphicData uri="http://schemas.openxmlformats.org/drawingml/2006/table">
            <a:tbl>
              <a:tblPr firstRow="1" bandRow="1">
                <a:tableStyleId>{5C22544A-7EE6-4342-B048-85BDC9FD1C3A}</a:tableStyleId>
              </a:tblPr>
              <a:tblGrid>
                <a:gridCol w="1001486">
                  <a:extLst>
                    <a:ext uri="{9D8B030D-6E8A-4147-A177-3AD203B41FA5}">
                      <a16:colId xmlns:a16="http://schemas.microsoft.com/office/drawing/2014/main" val="4013598054"/>
                    </a:ext>
                  </a:extLst>
                </a:gridCol>
                <a:gridCol w="1001486">
                  <a:extLst>
                    <a:ext uri="{9D8B030D-6E8A-4147-A177-3AD203B41FA5}">
                      <a16:colId xmlns:a16="http://schemas.microsoft.com/office/drawing/2014/main" val="861875060"/>
                    </a:ext>
                  </a:extLst>
                </a:gridCol>
                <a:gridCol w="1001486">
                  <a:extLst>
                    <a:ext uri="{9D8B030D-6E8A-4147-A177-3AD203B41FA5}">
                      <a16:colId xmlns:a16="http://schemas.microsoft.com/office/drawing/2014/main" val="1225679889"/>
                    </a:ext>
                  </a:extLst>
                </a:gridCol>
                <a:gridCol w="1001486">
                  <a:extLst>
                    <a:ext uri="{9D8B030D-6E8A-4147-A177-3AD203B41FA5}">
                      <a16:colId xmlns:a16="http://schemas.microsoft.com/office/drawing/2014/main" val="1995809662"/>
                    </a:ext>
                  </a:extLst>
                </a:gridCol>
                <a:gridCol w="1001486">
                  <a:extLst>
                    <a:ext uri="{9D8B030D-6E8A-4147-A177-3AD203B41FA5}">
                      <a16:colId xmlns:a16="http://schemas.microsoft.com/office/drawing/2014/main" val="262838030"/>
                    </a:ext>
                  </a:extLst>
                </a:gridCol>
                <a:gridCol w="1088570">
                  <a:extLst>
                    <a:ext uri="{9D8B030D-6E8A-4147-A177-3AD203B41FA5}">
                      <a16:colId xmlns:a16="http://schemas.microsoft.com/office/drawing/2014/main" val="4112180032"/>
                    </a:ext>
                  </a:extLst>
                </a:gridCol>
                <a:gridCol w="914402">
                  <a:extLst>
                    <a:ext uri="{9D8B030D-6E8A-4147-A177-3AD203B41FA5}">
                      <a16:colId xmlns:a16="http://schemas.microsoft.com/office/drawing/2014/main" val="1325774929"/>
                    </a:ext>
                  </a:extLst>
                </a:gridCol>
              </a:tblGrid>
              <a:tr h="508000">
                <a:tc>
                  <a:txBody>
                    <a:bodyPr/>
                    <a:lstStyle/>
                    <a:p>
                      <a:pPr algn="ctr"/>
                      <a:r>
                        <a:rPr lang="en-US" sz="1300" dirty="0"/>
                        <a:t>…..</a:t>
                      </a:r>
                    </a:p>
                  </a:txBody>
                  <a:tcPr anchor="ctr">
                    <a:solidFill>
                      <a:schemeClr val="accent3"/>
                    </a:solidFill>
                  </a:tcPr>
                </a:tc>
                <a:tc>
                  <a:txBody>
                    <a:bodyPr/>
                    <a:lstStyle/>
                    <a:p>
                      <a:pPr algn="ctr"/>
                      <a:r>
                        <a:rPr lang="en-US" sz="1300" i="1" dirty="0"/>
                        <a:t>r</a:t>
                      </a:r>
                      <a:r>
                        <a:rPr lang="en-US" sz="1300" dirty="0"/>
                        <a:t> Elements of column 0</a:t>
                      </a:r>
                    </a:p>
                  </a:txBody>
                  <a:tcPr anchor="ctr">
                    <a:solidFill>
                      <a:schemeClr val="accent3"/>
                    </a:solidFill>
                  </a:tcPr>
                </a:tc>
                <a:tc>
                  <a:txBody>
                    <a:bodyPr/>
                    <a:lstStyle/>
                    <a:p>
                      <a:pPr algn="ctr"/>
                      <a:r>
                        <a:rPr lang="en-US" sz="1300" i="1" dirty="0"/>
                        <a:t>r</a:t>
                      </a:r>
                      <a:r>
                        <a:rPr lang="en-US" sz="1300" dirty="0"/>
                        <a:t> Elements of column 1</a:t>
                      </a:r>
                    </a:p>
                  </a:txBody>
                  <a:tcPr anchor="ctr">
                    <a:solidFill>
                      <a:schemeClr val="accent3"/>
                    </a:solidFill>
                  </a:tcPr>
                </a:tc>
                <a:tc>
                  <a:txBody>
                    <a:bodyPr/>
                    <a:lstStyle/>
                    <a:p>
                      <a:pPr algn="ctr"/>
                      <a:r>
                        <a:rPr lang="en-US" sz="1300" i="1" dirty="0"/>
                        <a:t>r</a:t>
                      </a:r>
                      <a:r>
                        <a:rPr lang="en-US" sz="1300" dirty="0"/>
                        <a:t> Elements of column 2</a:t>
                      </a:r>
                    </a:p>
                  </a:txBody>
                  <a:tcPr anchor="ctr">
                    <a:solidFill>
                      <a:schemeClr val="accent3"/>
                    </a:solidFill>
                  </a:tcPr>
                </a:tc>
                <a:tc>
                  <a:txBody>
                    <a:bodyPr/>
                    <a:lstStyle/>
                    <a:p>
                      <a:pPr algn="ctr"/>
                      <a:r>
                        <a:rPr lang="en-US" sz="1300" dirty="0"/>
                        <a:t>….</a:t>
                      </a:r>
                    </a:p>
                  </a:txBody>
                  <a:tcPr anchor="ctr">
                    <a:solidFill>
                      <a:schemeClr val="accent3"/>
                    </a:solidFill>
                  </a:tcPr>
                </a:tc>
                <a:tc>
                  <a:txBody>
                    <a:bodyPr/>
                    <a:lstStyle/>
                    <a:p>
                      <a:pPr algn="ctr"/>
                      <a:r>
                        <a:rPr lang="en-US" sz="1300" i="1" dirty="0"/>
                        <a:t>r</a:t>
                      </a:r>
                      <a:r>
                        <a:rPr lang="en-US" sz="1300" dirty="0"/>
                        <a:t> Elements of columns </a:t>
                      </a:r>
                      <a:r>
                        <a:rPr lang="en-US" sz="1300" baseline="0" dirty="0" err="1"/>
                        <a:t>i</a:t>
                      </a:r>
                      <a:endParaRPr lang="en-US" sz="1300" dirty="0"/>
                    </a:p>
                  </a:txBody>
                  <a:tcPr anchor="ctr">
                    <a:solidFill>
                      <a:schemeClr val="accent3"/>
                    </a:solidFill>
                  </a:tcPr>
                </a:tc>
                <a:tc>
                  <a:txBody>
                    <a:bodyPr/>
                    <a:lstStyle/>
                    <a:p>
                      <a:pPr algn="ctr"/>
                      <a:r>
                        <a:rPr lang="en-US" sz="1300" dirty="0"/>
                        <a:t>…….</a:t>
                      </a:r>
                    </a:p>
                  </a:txBody>
                  <a:tcPr anchor="ctr">
                    <a:solidFill>
                      <a:schemeClr val="accent3"/>
                    </a:solidFill>
                  </a:tcPr>
                </a:tc>
                <a:extLst>
                  <a:ext uri="{0D108BD9-81ED-4DB2-BD59-A6C34878D82A}">
                    <a16:rowId xmlns:a16="http://schemas.microsoft.com/office/drawing/2014/main" val="269902285"/>
                  </a:ext>
                </a:extLst>
              </a:tr>
            </a:tbl>
          </a:graphicData>
        </a:graphic>
      </p:graphicFrame>
    </p:spTree>
    <p:extLst>
      <p:ext uri="{BB962C8B-B14F-4D97-AF65-F5344CB8AC3E}">
        <p14:creationId xmlns:p14="http://schemas.microsoft.com/office/powerpoint/2010/main" val="2566115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9144000" cy="838200"/>
          </a:xfrm>
        </p:spPr>
        <p:txBody>
          <a:bodyPr/>
          <a:lstStyle/>
          <a:p>
            <a:r>
              <a:rPr lang="en-US" altLang="ko-KR" dirty="0"/>
              <a:t>Example 1: Row- and Column-Major Mappings</a:t>
            </a:r>
            <a:endParaRPr lang="en-US" dirty="0"/>
          </a:p>
        </p:txBody>
      </p:sp>
      <p:sp>
        <p:nvSpPr>
          <p:cNvPr id="37" name="Rectangle 21"/>
          <p:cNvSpPr>
            <a:spLocks noChangeArrowheads="1"/>
          </p:cNvSpPr>
          <p:nvPr/>
        </p:nvSpPr>
        <p:spPr bwMode="auto">
          <a:xfrm>
            <a:off x="-261966" y="2536378"/>
            <a:ext cx="4730749"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vl="2" latinLnBrk="0">
              <a:spcBef>
                <a:spcPct val="50000"/>
              </a:spcBef>
            </a:pPr>
            <a:r>
              <a:rPr kumimoji="0" lang="en-US" altLang="ko-KR" sz="2000" dirty="0">
                <a:solidFill>
                  <a:srgbClr val="0033CC"/>
                </a:solidFill>
              </a:rPr>
              <a:t>Memory: row-major order</a:t>
            </a:r>
          </a:p>
        </p:txBody>
      </p:sp>
      <p:grpSp>
        <p:nvGrpSpPr>
          <p:cNvPr id="18" name="Group 26"/>
          <p:cNvGrpSpPr>
            <a:grpSpLocks/>
          </p:cNvGrpSpPr>
          <p:nvPr/>
        </p:nvGrpSpPr>
        <p:grpSpPr bwMode="auto">
          <a:xfrm>
            <a:off x="1524000" y="3810000"/>
            <a:ext cx="2673350" cy="645123"/>
            <a:chOff x="1584" y="1632"/>
            <a:chExt cx="1732" cy="929"/>
          </a:xfrm>
        </p:grpSpPr>
        <p:sp>
          <p:nvSpPr>
            <p:cNvPr id="19" name="Line 27"/>
            <p:cNvSpPr>
              <a:spLocks noChangeShapeType="1"/>
            </p:cNvSpPr>
            <p:nvPr/>
          </p:nvSpPr>
          <p:spPr bwMode="auto">
            <a:xfrm flipV="1">
              <a:off x="1824" y="1632"/>
              <a:ext cx="0" cy="432"/>
            </a:xfrm>
            <a:prstGeom prst="line">
              <a:avLst/>
            </a:prstGeom>
            <a:noFill/>
            <a:ln w="38100">
              <a:solidFill>
                <a:schemeClr val="hlink"/>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 name="Rectangle 28"/>
            <p:cNvSpPr>
              <a:spLocks noChangeArrowheads="1"/>
            </p:cNvSpPr>
            <p:nvPr/>
          </p:nvSpPr>
          <p:spPr bwMode="auto">
            <a:xfrm>
              <a:off x="1584" y="1984"/>
              <a:ext cx="1732"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spcBef>
                  <a:spcPct val="50000"/>
                </a:spcBef>
              </a:pPr>
              <a:r>
                <a:rPr kumimoji="0" lang="en-US" altLang="ko-KR" sz="2000" dirty="0" err="1">
                  <a:solidFill>
                    <a:srgbClr val="FF3300"/>
                  </a:solidFill>
                </a:rPr>
                <a:t>start_address</a:t>
              </a:r>
              <a:r>
                <a:rPr kumimoji="0" lang="en-US" altLang="ko-KR" sz="2000" dirty="0">
                  <a:solidFill>
                    <a:srgbClr val="FF3300"/>
                  </a:solidFill>
                </a:rPr>
                <a:t>=6487488</a:t>
              </a:r>
            </a:p>
          </p:txBody>
        </p:sp>
      </p:grpSp>
      <p:sp>
        <p:nvSpPr>
          <p:cNvPr id="10" name="Rectangle 9"/>
          <p:cNvSpPr/>
          <p:nvPr/>
        </p:nvSpPr>
        <p:spPr>
          <a:xfrm>
            <a:off x="3048000" y="2886754"/>
            <a:ext cx="5661382" cy="369332"/>
          </a:xfrm>
          <a:prstGeom prst="rect">
            <a:avLst/>
          </a:prstGeom>
        </p:spPr>
        <p:txBody>
          <a:bodyPr wrap="square">
            <a:spAutoFit/>
          </a:bodyPr>
          <a:lstStyle/>
          <a:p>
            <a:pPr eaLnBrk="1" hangingPunct="1">
              <a:lnSpc>
                <a:spcPct val="90000"/>
              </a:lnSpc>
              <a:buClr>
                <a:schemeClr val="tx2"/>
              </a:buClr>
            </a:pPr>
            <a:r>
              <a:rPr lang="en-US" altLang="ko-KR" sz="2000" dirty="0">
                <a:latin typeface="Times New Roman" panose="02020603050405020304" pitchFamily="18" charset="0"/>
                <a:cs typeface="Times New Roman" panose="02020603050405020304" pitchFamily="18" charset="0"/>
              </a:rPr>
              <a:t>Location(a[</a:t>
            </a:r>
            <a:r>
              <a:rPr lang="en-US" altLang="ko-KR" sz="2000" dirty="0" err="1">
                <a:latin typeface="Times New Roman" panose="02020603050405020304" pitchFamily="18" charset="0"/>
                <a:cs typeface="Times New Roman" panose="02020603050405020304" pitchFamily="18" charset="0"/>
              </a:rPr>
              <a:t>i</a:t>
            </a:r>
            <a:r>
              <a:rPr lang="en-US" altLang="ko-KR" sz="2000" dirty="0">
                <a:latin typeface="Times New Roman" panose="02020603050405020304" pitchFamily="18" charset="0"/>
                <a:cs typeface="Times New Roman" panose="02020603050405020304" pitchFamily="18" charset="0"/>
              </a:rPr>
              <a:t>][j]) = </a:t>
            </a:r>
            <a:r>
              <a:rPr lang="en-US" altLang="ko-KR" sz="2000" dirty="0" err="1">
                <a:latin typeface="Times New Roman" panose="02020603050405020304" pitchFamily="18" charset="0"/>
                <a:cs typeface="Times New Roman" panose="02020603050405020304" pitchFamily="18" charset="0"/>
              </a:rPr>
              <a:t>start_address</a:t>
            </a:r>
            <a:r>
              <a:rPr lang="en-US" altLang="ko-KR" sz="2000" dirty="0">
                <a:latin typeface="Times New Roman" panose="02020603050405020304" pitchFamily="18" charset="0"/>
                <a:cs typeface="Times New Roman" panose="02020603050405020304" pitchFamily="18" charset="0"/>
              </a:rPr>
              <a:t> + W*[(</a:t>
            </a:r>
            <a:r>
              <a:rPr lang="en-US" altLang="ko-KR" sz="2000" dirty="0" err="1">
                <a:latin typeface="Times New Roman" panose="02020603050405020304" pitchFamily="18" charset="0"/>
                <a:cs typeface="Times New Roman" panose="02020603050405020304" pitchFamily="18" charset="0"/>
              </a:rPr>
              <a:t>i</a:t>
            </a:r>
            <a:r>
              <a:rPr lang="en-US" altLang="ko-KR" sz="2000" dirty="0">
                <a:latin typeface="Times New Roman" panose="02020603050405020304" pitchFamily="18" charset="0"/>
                <a:cs typeface="Times New Roman" panose="02020603050405020304" pitchFamily="18" charset="0"/>
              </a:rPr>
              <a:t>*cols) + j]</a:t>
            </a:r>
          </a:p>
        </p:txBody>
      </p:sp>
      <p:graphicFrame>
        <p:nvGraphicFramePr>
          <p:cNvPr id="6" name="Table 5"/>
          <p:cNvGraphicFramePr>
            <a:graphicFrameLocks noGrp="1"/>
          </p:cNvGraphicFramePr>
          <p:nvPr>
            <p:extLst>
              <p:ext uri="{D42A27DB-BD31-4B8C-83A1-F6EECF244321}">
                <p14:modId xmlns:p14="http://schemas.microsoft.com/office/powerpoint/2010/main" val="310256219"/>
              </p:ext>
            </p:extLst>
          </p:nvPr>
        </p:nvGraphicFramePr>
        <p:xfrm>
          <a:off x="882645" y="3337079"/>
          <a:ext cx="7239008" cy="370840"/>
        </p:xfrm>
        <a:graphic>
          <a:graphicData uri="http://schemas.openxmlformats.org/drawingml/2006/table">
            <a:tbl>
              <a:tblPr firstRow="1" bandRow="1">
                <a:tableStyleId>{5C22544A-7EE6-4342-B048-85BDC9FD1C3A}</a:tableStyleId>
              </a:tblPr>
              <a:tblGrid>
                <a:gridCol w="425824">
                  <a:extLst>
                    <a:ext uri="{9D8B030D-6E8A-4147-A177-3AD203B41FA5}">
                      <a16:colId xmlns:a16="http://schemas.microsoft.com/office/drawing/2014/main" val="2004908845"/>
                    </a:ext>
                  </a:extLst>
                </a:gridCol>
                <a:gridCol w="425824">
                  <a:extLst>
                    <a:ext uri="{9D8B030D-6E8A-4147-A177-3AD203B41FA5}">
                      <a16:colId xmlns:a16="http://schemas.microsoft.com/office/drawing/2014/main" val="4056676411"/>
                    </a:ext>
                  </a:extLst>
                </a:gridCol>
                <a:gridCol w="425824">
                  <a:extLst>
                    <a:ext uri="{9D8B030D-6E8A-4147-A177-3AD203B41FA5}">
                      <a16:colId xmlns:a16="http://schemas.microsoft.com/office/drawing/2014/main" val="2470692322"/>
                    </a:ext>
                  </a:extLst>
                </a:gridCol>
                <a:gridCol w="425824">
                  <a:extLst>
                    <a:ext uri="{9D8B030D-6E8A-4147-A177-3AD203B41FA5}">
                      <a16:colId xmlns:a16="http://schemas.microsoft.com/office/drawing/2014/main" val="1359488518"/>
                    </a:ext>
                  </a:extLst>
                </a:gridCol>
                <a:gridCol w="425824">
                  <a:extLst>
                    <a:ext uri="{9D8B030D-6E8A-4147-A177-3AD203B41FA5}">
                      <a16:colId xmlns:a16="http://schemas.microsoft.com/office/drawing/2014/main" val="3187857834"/>
                    </a:ext>
                  </a:extLst>
                </a:gridCol>
                <a:gridCol w="425824">
                  <a:extLst>
                    <a:ext uri="{9D8B030D-6E8A-4147-A177-3AD203B41FA5}">
                      <a16:colId xmlns:a16="http://schemas.microsoft.com/office/drawing/2014/main" val="1613285233"/>
                    </a:ext>
                  </a:extLst>
                </a:gridCol>
                <a:gridCol w="425824">
                  <a:extLst>
                    <a:ext uri="{9D8B030D-6E8A-4147-A177-3AD203B41FA5}">
                      <a16:colId xmlns:a16="http://schemas.microsoft.com/office/drawing/2014/main" val="4030460678"/>
                    </a:ext>
                  </a:extLst>
                </a:gridCol>
                <a:gridCol w="425824">
                  <a:extLst>
                    <a:ext uri="{9D8B030D-6E8A-4147-A177-3AD203B41FA5}">
                      <a16:colId xmlns:a16="http://schemas.microsoft.com/office/drawing/2014/main" val="1364789285"/>
                    </a:ext>
                  </a:extLst>
                </a:gridCol>
                <a:gridCol w="425824">
                  <a:extLst>
                    <a:ext uri="{9D8B030D-6E8A-4147-A177-3AD203B41FA5}">
                      <a16:colId xmlns:a16="http://schemas.microsoft.com/office/drawing/2014/main" val="2114022046"/>
                    </a:ext>
                  </a:extLst>
                </a:gridCol>
                <a:gridCol w="425824">
                  <a:extLst>
                    <a:ext uri="{9D8B030D-6E8A-4147-A177-3AD203B41FA5}">
                      <a16:colId xmlns:a16="http://schemas.microsoft.com/office/drawing/2014/main" val="213024137"/>
                    </a:ext>
                  </a:extLst>
                </a:gridCol>
                <a:gridCol w="425824">
                  <a:extLst>
                    <a:ext uri="{9D8B030D-6E8A-4147-A177-3AD203B41FA5}">
                      <a16:colId xmlns:a16="http://schemas.microsoft.com/office/drawing/2014/main" val="3457594105"/>
                    </a:ext>
                  </a:extLst>
                </a:gridCol>
                <a:gridCol w="425824">
                  <a:extLst>
                    <a:ext uri="{9D8B030D-6E8A-4147-A177-3AD203B41FA5}">
                      <a16:colId xmlns:a16="http://schemas.microsoft.com/office/drawing/2014/main" val="3974525387"/>
                    </a:ext>
                  </a:extLst>
                </a:gridCol>
                <a:gridCol w="425824">
                  <a:extLst>
                    <a:ext uri="{9D8B030D-6E8A-4147-A177-3AD203B41FA5}">
                      <a16:colId xmlns:a16="http://schemas.microsoft.com/office/drawing/2014/main" val="3384375786"/>
                    </a:ext>
                  </a:extLst>
                </a:gridCol>
                <a:gridCol w="425824">
                  <a:extLst>
                    <a:ext uri="{9D8B030D-6E8A-4147-A177-3AD203B41FA5}">
                      <a16:colId xmlns:a16="http://schemas.microsoft.com/office/drawing/2014/main" val="2585885617"/>
                    </a:ext>
                  </a:extLst>
                </a:gridCol>
                <a:gridCol w="425824">
                  <a:extLst>
                    <a:ext uri="{9D8B030D-6E8A-4147-A177-3AD203B41FA5}">
                      <a16:colId xmlns:a16="http://schemas.microsoft.com/office/drawing/2014/main" val="3302844540"/>
                    </a:ext>
                  </a:extLst>
                </a:gridCol>
                <a:gridCol w="425824">
                  <a:extLst>
                    <a:ext uri="{9D8B030D-6E8A-4147-A177-3AD203B41FA5}">
                      <a16:colId xmlns:a16="http://schemas.microsoft.com/office/drawing/2014/main" val="3243597534"/>
                    </a:ext>
                  </a:extLst>
                </a:gridCol>
                <a:gridCol w="425824">
                  <a:extLst>
                    <a:ext uri="{9D8B030D-6E8A-4147-A177-3AD203B41FA5}">
                      <a16:colId xmlns:a16="http://schemas.microsoft.com/office/drawing/2014/main" val="216576864"/>
                    </a:ext>
                  </a:extLst>
                </a:gridCol>
              </a:tblGrid>
              <a:tr h="370840">
                <a:tc>
                  <a:txBody>
                    <a:bodyPr/>
                    <a:lstStyle/>
                    <a:p>
                      <a:endParaRPr lang="en-US" dirty="0"/>
                    </a:p>
                  </a:txBody>
                  <a:tcPr/>
                </a:tc>
                <a:tc>
                  <a:txBody>
                    <a:bodyPr/>
                    <a:lstStyle/>
                    <a:p>
                      <a:endParaRPr lang="en-US"/>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r>
                        <a:rPr lang="en-US" dirty="0"/>
                        <a:t>12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53836411"/>
                  </a:ext>
                </a:extLst>
              </a:tr>
            </a:tbl>
          </a:graphicData>
        </a:graphic>
      </p:graphicFrame>
      <p:sp>
        <p:nvSpPr>
          <p:cNvPr id="31" name="Rectangle 30"/>
          <p:cNvSpPr/>
          <p:nvPr/>
        </p:nvSpPr>
        <p:spPr>
          <a:xfrm>
            <a:off x="5082818" y="4105338"/>
            <a:ext cx="3222982" cy="369332"/>
          </a:xfrm>
          <a:prstGeom prst="rect">
            <a:avLst/>
          </a:prstGeom>
        </p:spPr>
        <p:txBody>
          <a:bodyPr wrap="square">
            <a:spAutoFit/>
          </a:bodyPr>
          <a:lstStyle/>
          <a:p>
            <a:pPr eaLnBrk="1" hangingPunct="1">
              <a:lnSpc>
                <a:spcPct val="90000"/>
              </a:lnSpc>
              <a:buClr>
                <a:schemeClr val="tx2"/>
              </a:buClr>
            </a:pPr>
            <a:r>
              <a:rPr lang="en-US" altLang="ko-KR" sz="2000" dirty="0">
                <a:latin typeface="Times New Roman" panose="02020603050405020304" pitchFamily="18" charset="0"/>
                <a:cs typeface="Times New Roman" panose="02020603050405020304" pitchFamily="18" charset="0"/>
              </a:rPr>
              <a:t>Location(a[1][2]) = ?</a:t>
            </a:r>
          </a:p>
        </p:txBody>
      </p:sp>
      <p:sp>
        <p:nvSpPr>
          <p:cNvPr id="14" name="Rectangle 21"/>
          <p:cNvSpPr>
            <a:spLocks noChangeArrowheads="1"/>
          </p:cNvSpPr>
          <p:nvPr/>
        </p:nvSpPr>
        <p:spPr bwMode="auto">
          <a:xfrm>
            <a:off x="0" y="875847"/>
            <a:ext cx="9144000" cy="90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a:spcBef>
                <a:spcPct val="50000"/>
              </a:spcBef>
            </a:pPr>
            <a:r>
              <a:rPr kumimoji="0" lang="en-US" altLang="ko-KR" sz="2100" dirty="0">
                <a:solidFill>
                  <a:srgbClr val="0033CC"/>
                </a:solidFill>
              </a:rPr>
              <a:t>2D array: </a:t>
            </a:r>
          </a:p>
          <a:p>
            <a:pPr>
              <a:spcBef>
                <a:spcPct val="50000"/>
              </a:spcBef>
            </a:pPr>
            <a:r>
              <a:rPr kumimoji="0" lang="en-US" altLang="ko-KR" sz="2100" dirty="0" err="1">
                <a:solidFill>
                  <a:srgbClr val="0033CC"/>
                </a:solidFill>
              </a:rPr>
              <a:t>int</a:t>
            </a:r>
            <a:r>
              <a:rPr kumimoji="0" lang="en-US" altLang="ko-KR" sz="2100" dirty="0">
                <a:solidFill>
                  <a:srgbClr val="0033CC"/>
                </a:solidFill>
              </a:rPr>
              <a:t> a[3][4] = {1,2,3,4,5,6,7,8,9,10,11,12};</a:t>
            </a:r>
          </a:p>
        </p:txBody>
      </p:sp>
      <p:sp>
        <p:nvSpPr>
          <p:cNvPr id="15" name="Rectangle 21"/>
          <p:cNvSpPr>
            <a:spLocks noChangeArrowheads="1"/>
          </p:cNvSpPr>
          <p:nvPr/>
        </p:nvSpPr>
        <p:spPr bwMode="auto">
          <a:xfrm>
            <a:off x="-261967" y="4648200"/>
            <a:ext cx="4730749"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vl="2" latinLnBrk="0">
              <a:spcBef>
                <a:spcPct val="50000"/>
              </a:spcBef>
            </a:pPr>
            <a:r>
              <a:rPr kumimoji="0" lang="en-US" altLang="ko-KR" sz="2000" dirty="0">
                <a:solidFill>
                  <a:srgbClr val="0033CC"/>
                </a:solidFill>
              </a:rPr>
              <a:t>Memory: column-major order</a:t>
            </a:r>
          </a:p>
        </p:txBody>
      </p:sp>
      <p:grpSp>
        <p:nvGrpSpPr>
          <p:cNvPr id="16" name="Group 26"/>
          <p:cNvGrpSpPr>
            <a:grpSpLocks/>
          </p:cNvGrpSpPr>
          <p:nvPr/>
        </p:nvGrpSpPr>
        <p:grpSpPr bwMode="auto">
          <a:xfrm>
            <a:off x="1600200" y="5998893"/>
            <a:ext cx="2749550" cy="741544"/>
            <a:chOff x="1584" y="1632"/>
            <a:chExt cx="1732" cy="766"/>
          </a:xfrm>
        </p:grpSpPr>
        <p:sp>
          <p:nvSpPr>
            <p:cNvPr id="17" name="Line 27"/>
            <p:cNvSpPr>
              <a:spLocks noChangeShapeType="1"/>
            </p:cNvSpPr>
            <p:nvPr/>
          </p:nvSpPr>
          <p:spPr bwMode="auto">
            <a:xfrm flipV="1">
              <a:off x="1824" y="1632"/>
              <a:ext cx="0" cy="432"/>
            </a:xfrm>
            <a:prstGeom prst="line">
              <a:avLst/>
            </a:prstGeom>
            <a:noFill/>
            <a:ln w="38100">
              <a:solidFill>
                <a:schemeClr val="hlink"/>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1" name="Rectangle 28"/>
            <p:cNvSpPr>
              <a:spLocks noChangeArrowheads="1"/>
            </p:cNvSpPr>
            <p:nvPr/>
          </p:nvSpPr>
          <p:spPr bwMode="auto">
            <a:xfrm>
              <a:off x="1584" y="1984"/>
              <a:ext cx="1732"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spcBef>
                  <a:spcPct val="50000"/>
                </a:spcBef>
              </a:pPr>
              <a:r>
                <a:rPr kumimoji="0" lang="en-US" altLang="ko-KR" sz="2000" dirty="0" err="1">
                  <a:solidFill>
                    <a:srgbClr val="FF3300"/>
                  </a:solidFill>
                </a:rPr>
                <a:t>start_address</a:t>
              </a:r>
              <a:r>
                <a:rPr kumimoji="0" lang="en-US" altLang="ko-KR" sz="2000" dirty="0">
                  <a:solidFill>
                    <a:srgbClr val="FF3300"/>
                  </a:solidFill>
                </a:rPr>
                <a:t>=6487488</a:t>
              </a:r>
            </a:p>
          </p:txBody>
        </p:sp>
      </p:grpSp>
      <p:sp>
        <p:nvSpPr>
          <p:cNvPr id="22" name="Rectangle 21"/>
          <p:cNvSpPr/>
          <p:nvPr/>
        </p:nvSpPr>
        <p:spPr>
          <a:xfrm>
            <a:off x="2974975" y="5116826"/>
            <a:ext cx="5966182" cy="369332"/>
          </a:xfrm>
          <a:prstGeom prst="rect">
            <a:avLst/>
          </a:prstGeom>
        </p:spPr>
        <p:txBody>
          <a:bodyPr wrap="square">
            <a:spAutoFit/>
          </a:bodyPr>
          <a:lstStyle/>
          <a:p>
            <a:pPr eaLnBrk="1" hangingPunct="1">
              <a:lnSpc>
                <a:spcPct val="90000"/>
              </a:lnSpc>
              <a:buClr>
                <a:schemeClr val="tx2"/>
              </a:buClr>
            </a:pPr>
            <a:r>
              <a:rPr lang="en-US" altLang="ko-KR" sz="2000" dirty="0">
                <a:latin typeface="Times New Roman" panose="02020603050405020304" pitchFamily="18" charset="0"/>
                <a:cs typeface="Times New Roman" panose="02020603050405020304" pitchFamily="18" charset="0"/>
              </a:rPr>
              <a:t>Location(a[</a:t>
            </a:r>
            <a:r>
              <a:rPr lang="en-US" altLang="ko-KR" sz="2000" dirty="0" err="1">
                <a:latin typeface="Times New Roman" panose="02020603050405020304" pitchFamily="18" charset="0"/>
                <a:cs typeface="Times New Roman" panose="02020603050405020304" pitchFamily="18" charset="0"/>
              </a:rPr>
              <a:t>i</a:t>
            </a:r>
            <a:r>
              <a:rPr lang="en-US" altLang="ko-KR" sz="2000" dirty="0">
                <a:latin typeface="Times New Roman" panose="02020603050405020304" pitchFamily="18" charset="0"/>
                <a:cs typeface="Times New Roman" panose="02020603050405020304" pitchFamily="18" charset="0"/>
              </a:rPr>
              <a:t>][j]) = </a:t>
            </a:r>
            <a:r>
              <a:rPr lang="en-US" altLang="ko-KR" sz="2000" dirty="0" err="1">
                <a:latin typeface="Times New Roman" panose="02020603050405020304" pitchFamily="18" charset="0"/>
                <a:cs typeface="Times New Roman" panose="02020603050405020304" pitchFamily="18" charset="0"/>
              </a:rPr>
              <a:t>start_address</a:t>
            </a:r>
            <a:r>
              <a:rPr lang="en-US" altLang="ko-KR" sz="2000" dirty="0">
                <a:latin typeface="Times New Roman" panose="02020603050405020304" pitchFamily="18" charset="0"/>
                <a:cs typeface="Times New Roman" panose="02020603050405020304" pitchFamily="18" charset="0"/>
              </a:rPr>
              <a:t> + W*[(j*rows) + </a:t>
            </a:r>
            <a:r>
              <a:rPr lang="en-US" altLang="ko-KR" sz="2000" dirty="0" err="1">
                <a:latin typeface="Times New Roman" panose="02020603050405020304" pitchFamily="18" charset="0"/>
                <a:cs typeface="Times New Roman" panose="02020603050405020304" pitchFamily="18" charset="0"/>
              </a:rPr>
              <a:t>i</a:t>
            </a:r>
            <a:r>
              <a:rPr lang="en-US" altLang="ko-KR" sz="2000" dirty="0">
                <a:latin typeface="Times New Roman" panose="02020603050405020304" pitchFamily="18" charset="0"/>
                <a:cs typeface="Times New Roman" panose="02020603050405020304" pitchFamily="18" charset="0"/>
              </a:rPr>
              <a:t>]</a:t>
            </a:r>
          </a:p>
        </p:txBody>
      </p:sp>
      <p:graphicFrame>
        <p:nvGraphicFramePr>
          <p:cNvPr id="23" name="Table 22"/>
          <p:cNvGraphicFramePr>
            <a:graphicFrameLocks noGrp="1"/>
          </p:cNvGraphicFramePr>
          <p:nvPr>
            <p:extLst>
              <p:ext uri="{D42A27DB-BD31-4B8C-83A1-F6EECF244321}">
                <p14:modId xmlns:p14="http://schemas.microsoft.com/office/powerpoint/2010/main" val="108710802"/>
              </p:ext>
            </p:extLst>
          </p:nvPr>
        </p:nvGraphicFramePr>
        <p:xfrm>
          <a:off x="990600" y="5567151"/>
          <a:ext cx="7239008" cy="370840"/>
        </p:xfrm>
        <a:graphic>
          <a:graphicData uri="http://schemas.openxmlformats.org/drawingml/2006/table">
            <a:tbl>
              <a:tblPr firstRow="1" bandRow="1">
                <a:tableStyleId>{5C22544A-7EE6-4342-B048-85BDC9FD1C3A}</a:tableStyleId>
              </a:tblPr>
              <a:tblGrid>
                <a:gridCol w="425824">
                  <a:extLst>
                    <a:ext uri="{9D8B030D-6E8A-4147-A177-3AD203B41FA5}">
                      <a16:colId xmlns:a16="http://schemas.microsoft.com/office/drawing/2014/main" val="2004908845"/>
                    </a:ext>
                  </a:extLst>
                </a:gridCol>
                <a:gridCol w="425824">
                  <a:extLst>
                    <a:ext uri="{9D8B030D-6E8A-4147-A177-3AD203B41FA5}">
                      <a16:colId xmlns:a16="http://schemas.microsoft.com/office/drawing/2014/main" val="4056676411"/>
                    </a:ext>
                  </a:extLst>
                </a:gridCol>
                <a:gridCol w="425824">
                  <a:extLst>
                    <a:ext uri="{9D8B030D-6E8A-4147-A177-3AD203B41FA5}">
                      <a16:colId xmlns:a16="http://schemas.microsoft.com/office/drawing/2014/main" val="2470692322"/>
                    </a:ext>
                  </a:extLst>
                </a:gridCol>
                <a:gridCol w="425824">
                  <a:extLst>
                    <a:ext uri="{9D8B030D-6E8A-4147-A177-3AD203B41FA5}">
                      <a16:colId xmlns:a16="http://schemas.microsoft.com/office/drawing/2014/main" val="1359488518"/>
                    </a:ext>
                  </a:extLst>
                </a:gridCol>
                <a:gridCol w="425824">
                  <a:extLst>
                    <a:ext uri="{9D8B030D-6E8A-4147-A177-3AD203B41FA5}">
                      <a16:colId xmlns:a16="http://schemas.microsoft.com/office/drawing/2014/main" val="3187857834"/>
                    </a:ext>
                  </a:extLst>
                </a:gridCol>
                <a:gridCol w="425824">
                  <a:extLst>
                    <a:ext uri="{9D8B030D-6E8A-4147-A177-3AD203B41FA5}">
                      <a16:colId xmlns:a16="http://schemas.microsoft.com/office/drawing/2014/main" val="1613285233"/>
                    </a:ext>
                  </a:extLst>
                </a:gridCol>
                <a:gridCol w="425824">
                  <a:extLst>
                    <a:ext uri="{9D8B030D-6E8A-4147-A177-3AD203B41FA5}">
                      <a16:colId xmlns:a16="http://schemas.microsoft.com/office/drawing/2014/main" val="4030460678"/>
                    </a:ext>
                  </a:extLst>
                </a:gridCol>
                <a:gridCol w="425824">
                  <a:extLst>
                    <a:ext uri="{9D8B030D-6E8A-4147-A177-3AD203B41FA5}">
                      <a16:colId xmlns:a16="http://schemas.microsoft.com/office/drawing/2014/main" val="1364789285"/>
                    </a:ext>
                  </a:extLst>
                </a:gridCol>
                <a:gridCol w="425824">
                  <a:extLst>
                    <a:ext uri="{9D8B030D-6E8A-4147-A177-3AD203B41FA5}">
                      <a16:colId xmlns:a16="http://schemas.microsoft.com/office/drawing/2014/main" val="2114022046"/>
                    </a:ext>
                  </a:extLst>
                </a:gridCol>
                <a:gridCol w="425824">
                  <a:extLst>
                    <a:ext uri="{9D8B030D-6E8A-4147-A177-3AD203B41FA5}">
                      <a16:colId xmlns:a16="http://schemas.microsoft.com/office/drawing/2014/main" val="213024137"/>
                    </a:ext>
                  </a:extLst>
                </a:gridCol>
                <a:gridCol w="425824">
                  <a:extLst>
                    <a:ext uri="{9D8B030D-6E8A-4147-A177-3AD203B41FA5}">
                      <a16:colId xmlns:a16="http://schemas.microsoft.com/office/drawing/2014/main" val="3457594105"/>
                    </a:ext>
                  </a:extLst>
                </a:gridCol>
                <a:gridCol w="425824">
                  <a:extLst>
                    <a:ext uri="{9D8B030D-6E8A-4147-A177-3AD203B41FA5}">
                      <a16:colId xmlns:a16="http://schemas.microsoft.com/office/drawing/2014/main" val="3974525387"/>
                    </a:ext>
                  </a:extLst>
                </a:gridCol>
                <a:gridCol w="425824">
                  <a:extLst>
                    <a:ext uri="{9D8B030D-6E8A-4147-A177-3AD203B41FA5}">
                      <a16:colId xmlns:a16="http://schemas.microsoft.com/office/drawing/2014/main" val="3384375786"/>
                    </a:ext>
                  </a:extLst>
                </a:gridCol>
                <a:gridCol w="425824">
                  <a:extLst>
                    <a:ext uri="{9D8B030D-6E8A-4147-A177-3AD203B41FA5}">
                      <a16:colId xmlns:a16="http://schemas.microsoft.com/office/drawing/2014/main" val="2585885617"/>
                    </a:ext>
                  </a:extLst>
                </a:gridCol>
                <a:gridCol w="425824">
                  <a:extLst>
                    <a:ext uri="{9D8B030D-6E8A-4147-A177-3AD203B41FA5}">
                      <a16:colId xmlns:a16="http://schemas.microsoft.com/office/drawing/2014/main" val="3302844540"/>
                    </a:ext>
                  </a:extLst>
                </a:gridCol>
                <a:gridCol w="425824">
                  <a:extLst>
                    <a:ext uri="{9D8B030D-6E8A-4147-A177-3AD203B41FA5}">
                      <a16:colId xmlns:a16="http://schemas.microsoft.com/office/drawing/2014/main" val="3243597534"/>
                    </a:ext>
                  </a:extLst>
                </a:gridCol>
                <a:gridCol w="425824">
                  <a:extLst>
                    <a:ext uri="{9D8B030D-6E8A-4147-A177-3AD203B41FA5}">
                      <a16:colId xmlns:a16="http://schemas.microsoft.com/office/drawing/2014/main" val="216576864"/>
                    </a:ext>
                  </a:extLst>
                </a:gridCol>
              </a:tblGrid>
              <a:tr h="370840">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5</a:t>
                      </a:r>
                    </a:p>
                  </a:txBody>
                  <a:tcPr/>
                </a:tc>
                <a:tc>
                  <a:txBody>
                    <a:bodyPr/>
                    <a:lstStyle/>
                    <a:p>
                      <a:r>
                        <a:rPr lang="en-US" dirty="0"/>
                        <a:t>9</a:t>
                      </a:r>
                    </a:p>
                  </a:txBody>
                  <a:tcPr/>
                </a:tc>
                <a:tc>
                  <a:txBody>
                    <a:bodyPr/>
                    <a:lstStyle/>
                    <a:p>
                      <a:r>
                        <a:rPr lang="en-US" dirty="0"/>
                        <a:t>2</a:t>
                      </a:r>
                    </a:p>
                  </a:txBody>
                  <a:tcPr/>
                </a:tc>
                <a:tc>
                  <a:txBody>
                    <a:bodyPr/>
                    <a:lstStyle/>
                    <a:p>
                      <a:r>
                        <a:rPr lang="en-US" dirty="0"/>
                        <a:t>6</a:t>
                      </a:r>
                    </a:p>
                  </a:txBody>
                  <a:tcPr/>
                </a:tc>
                <a:tc>
                  <a:txBody>
                    <a:bodyPr/>
                    <a:lstStyle/>
                    <a:p>
                      <a:r>
                        <a:rPr lang="en-US" dirty="0"/>
                        <a:t>10</a:t>
                      </a:r>
                    </a:p>
                  </a:txBody>
                  <a:tcPr/>
                </a:tc>
                <a:tc>
                  <a:txBody>
                    <a:bodyPr/>
                    <a:lstStyle/>
                    <a:p>
                      <a:r>
                        <a:rPr lang="en-US" dirty="0"/>
                        <a:t>3</a:t>
                      </a:r>
                    </a:p>
                  </a:txBody>
                  <a:tcPr/>
                </a:tc>
                <a:tc>
                  <a:txBody>
                    <a:bodyPr/>
                    <a:lstStyle/>
                    <a:p>
                      <a:r>
                        <a:rPr lang="en-US" dirty="0"/>
                        <a:t>7</a:t>
                      </a:r>
                    </a:p>
                  </a:txBody>
                  <a:tcPr/>
                </a:tc>
                <a:tc>
                  <a:txBody>
                    <a:bodyPr/>
                    <a:lstStyle/>
                    <a:p>
                      <a:r>
                        <a:rPr lang="en-US" dirty="0"/>
                        <a:t>11</a:t>
                      </a:r>
                    </a:p>
                  </a:txBody>
                  <a:tcPr/>
                </a:tc>
                <a:tc>
                  <a:txBody>
                    <a:bodyPr/>
                    <a:lstStyle/>
                    <a:p>
                      <a:r>
                        <a:rPr lang="en-US" dirty="0"/>
                        <a:t>4</a:t>
                      </a:r>
                    </a:p>
                  </a:txBody>
                  <a:tcPr/>
                </a:tc>
                <a:tc>
                  <a:txBody>
                    <a:bodyPr/>
                    <a:lstStyle/>
                    <a:p>
                      <a:r>
                        <a:rPr lang="en-US" dirty="0"/>
                        <a:t>8</a:t>
                      </a:r>
                    </a:p>
                  </a:txBody>
                  <a:tcPr/>
                </a:tc>
                <a:tc>
                  <a:txBody>
                    <a:bodyPr/>
                    <a:lstStyle/>
                    <a:p>
                      <a:r>
                        <a:rPr lang="en-US" dirty="0"/>
                        <a:t>12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53836411"/>
                  </a:ext>
                </a:extLst>
              </a:tr>
            </a:tbl>
          </a:graphicData>
        </a:graphic>
      </p:graphicFrame>
      <p:sp>
        <p:nvSpPr>
          <p:cNvPr id="24" name="Rectangle 23"/>
          <p:cNvSpPr/>
          <p:nvPr/>
        </p:nvSpPr>
        <p:spPr>
          <a:xfrm>
            <a:off x="5260937" y="6099977"/>
            <a:ext cx="3222982" cy="369332"/>
          </a:xfrm>
          <a:prstGeom prst="rect">
            <a:avLst/>
          </a:prstGeom>
        </p:spPr>
        <p:txBody>
          <a:bodyPr wrap="square">
            <a:spAutoFit/>
          </a:bodyPr>
          <a:lstStyle/>
          <a:p>
            <a:pPr eaLnBrk="1" hangingPunct="1">
              <a:lnSpc>
                <a:spcPct val="90000"/>
              </a:lnSpc>
              <a:buClr>
                <a:schemeClr val="tx2"/>
              </a:buClr>
            </a:pPr>
            <a:r>
              <a:rPr lang="en-US" altLang="ko-KR" sz="2000" dirty="0">
                <a:latin typeface="Times New Roman" panose="02020603050405020304" pitchFamily="18" charset="0"/>
                <a:cs typeface="Times New Roman" panose="02020603050405020304" pitchFamily="18" charset="0"/>
              </a:rPr>
              <a:t>Location(a[1][2]) = ?</a:t>
            </a:r>
          </a:p>
        </p:txBody>
      </p:sp>
      <p:graphicFrame>
        <p:nvGraphicFramePr>
          <p:cNvPr id="25" name="Table 24"/>
          <p:cNvGraphicFramePr>
            <a:graphicFrameLocks noGrp="1"/>
          </p:cNvGraphicFramePr>
          <p:nvPr>
            <p:extLst>
              <p:ext uri="{D42A27DB-BD31-4B8C-83A1-F6EECF244321}">
                <p14:modId xmlns:p14="http://schemas.microsoft.com/office/powerpoint/2010/main" val="878780421"/>
              </p:ext>
            </p:extLst>
          </p:nvPr>
        </p:nvGraphicFramePr>
        <p:xfrm>
          <a:off x="4800600" y="875847"/>
          <a:ext cx="4267200" cy="1524000"/>
        </p:xfrm>
        <a:graphic>
          <a:graphicData uri="http://schemas.openxmlformats.org/drawingml/2006/table">
            <a:tbl>
              <a:tblPr firstRow="1" bandRow="1">
                <a:tableStyleId>{F5AB1C69-6EDB-4FF4-983F-18BD219EF322}</a:tableStyleId>
              </a:tblPr>
              <a:tblGrid>
                <a:gridCol w="1066800">
                  <a:extLst>
                    <a:ext uri="{9D8B030D-6E8A-4147-A177-3AD203B41FA5}">
                      <a16:colId xmlns:a16="http://schemas.microsoft.com/office/drawing/2014/main" val="2042782234"/>
                    </a:ext>
                  </a:extLst>
                </a:gridCol>
                <a:gridCol w="1066800">
                  <a:extLst>
                    <a:ext uri="{9D8B030D-6E8A-4147-A177-3AD203B41FA5}">
                      <a16:colId xmlns:a16="http://schemas.microsoft.com/office/drawing/2014/main" val="1794167823"/>
                    </a:ext>
                  </a:extLst>
                </a:gridCol>
                <a:gridCol w="1066800">
                  <a:extLst>
                    <a:ext uri="{9D8B030D-6E8A-4147-A177-3AD203B41FA5}">
                      <a16:colId xmlns:a16="http://schemas.microsoft.com/office/drawing/2014/main" val="505418004"/>
                    </a:ext>
                  </a:extLst>
                </a:gridCol>
                <a:gridCol w="1066800">
                  <a:extLst>
                    <a:ext uri="{9D8B030D-6E8A-4147-A177-3AD203B41FA5}">
                      <a16:colId xmlns:a16="http://schemas.microsoft.com/office/drawing/2014/main" val="2404071815"/>
                    </a:ext>
                  </a:extLst>
                </a:gridCol>
              </a:tblGrid>
              <a:tr h="508000">
                <a:tc>
                  <a:txBody>
                    <a:bodyPr/>
                    <a:lstStyle/>
                    <a:p>
                      <a:r>
                        <a:rPr lang="en-US" sz="1500" b="0" dirty="0">
                          <a:solidFill>
                            <a:schemeClr val="tx1"/>
                          </a:solidFill>
                        </a:rPr>
                        <a:t>a[0][0]</a:t>
                      </a:r>
                      <a:r>
                        <a:rPr lang="en-US" sz="1500" b="0" baseline="0" dirty="0">
                          <a:solidFill>
                            <a:schemeClr val="tx1"/>
                          </a:solidFill>
                        </a:rPr>
                        <a:t> = 1</a:t>
                      </a:r>
                      <a:endParaRPr lang="en-US" sz="1500" b="0" dirty="0">
                        <a:solidFill>
                          <a:schemeClr val="tx1"/>
                        </a:solidFill>
                      </a:endParaRPr>
                    </a:p>
                  </a:txBody>
                  <a:tcPr anchor="ctr"/>
                </a:tc>
                <a:tc>
                  <a:txBody>
                    <a:bodyPr/>
                    <a:lstStyle/>
                    <a:p>
                      <a:r>
                        <a:rPr lang="en-US" sz="1500" b="0" dirty="0">
                          <a:solidFill>
                            <a:schemeClr val="tx1"/>
                          </a:solidFill>
                        </a:rPr>
                        <a:t>a[0][1]=2</a:t>
                      </a:r>
                    </a:p>
                  </a:txBody>
                  <a:tcPr anchor="ctr"/>
                </a:tc>
                <a:tc>
                  <a:txBody>
                    <a:bodyPr/>
                    <a:lstStyle/>
                    <a:p>
                      <a:r>
                        <a:rPr lang="en-US" sz="1500" b="0" dirty="0">
                          <a:solidFill>
                            <a:schemeClr val="tx1"/>
                          </a:solidFill>
                        </a:rPr>
                        <a:t>a[0][2]=3</a:t>
                      </a:r>
                    </a:p>
                  </a:txBody>
                  <a:tcPr anchor="ctr"/>
                </a:tc>
                <a:tc>
                  <a:txBody>
                    <a:bodyPr/>
                    <a:lstStyle/>
                    <a:p>
                      <a:r>
                        <a:rPr lang="en-US" sz="1500" b="0" dirty="0">
                          <a:solidFill>
                            <a:schemeClr val="tx1"/>
                          </a:solidFill>
                        </a:rPr>
                        <a:t>a[0][3]=4</a:t>
                      </a:r>
                    </a:p>
                  </a:txBody>
                  <a:tcPr anchor="ctr"/>
                </a:tc>
                <a:extLst>
                  <a:ext uri="{0D108BD9-81ED-4DB2-BD59-A6C34878D82A}">
                    <a16:rowId xmlns:a16="http://schemas.microsoft.com/office/drawing/2014/main" val="3128633058"/>
                  </a:ext>
                </a:extLst>
              </a:tr>
              <a:tr h="508000">
                <a:tc>
                  <a:txBody>
                    <a:bodyPr/>
                    <a:lstStyle/>
                    <a:p>
                      <a:r>
                        <a:rPr lang="en-US" sz="1500" dirty="0">
                          <a:solidFill>
                            <a:schemeClr val="tx1"/>
                          </a:solidFill>
                        </a:rPr>
                        <a:t>a[1][0]</a:t>
                      </a:r>
                      <a:r>
                        <a:rPr lang="en-US" sz="1500" baseline="0" dirty="0">
                          <a:solidFill>
                            <a:schemeClr val="tx1"/>
                          </a:solidFill>
                        </a:rPr>
                        <a:t> = 5</a:t>
                      </a:r>
                      <a:endParaRPr lang="en-US" sz="1500" dirty="0">
                        <a:solidFill>
                          <a:schemeClr val="tx1"/>
                        </a:solidFill>
                      </a:endParaRPr>
                    </a:p>
                  </a:txBody>
                  <a:tcPr anchor="ctr"/>
                </a:tc>
                <a:tc>
                  <a:txBody>
                    <a:bodyPr/>
                    <a:lstStyle/>
                    <a:p>
                      <a:r>
                        <a:rPr lang="en-US" sz="1500" dirty="0">
                          <a:solidFill>
                            <a:schemeClr val="tx1"/>
                          </a:solidFill>
                        </a:rPr>
                        <a:t>a[1][1]=6</a:t>
                      </a:r>
                    </a:p>
                  </a:txBody>
                  <a:tcPr anchor="ctr"/>
                </a:tc>
                <a:tc>
                  <a:txBody>
                    <a:bodyPr/>
                    <a:lstStyle/>
                    <a:p>
                      <a:r>
                        <a:rPr lang="en-US" sz="1500" dirty="0">
                          <a:solidFill>
                            <a:schemeClr val="tx1"/>
                          </a:solidFill>
                        </a:rPr>
                        <a:t>a[1][2]=7</a:t>
                      </a:r>
                    </a:p>
                  </a:txBody>
                  <a:tcPr anchor="ctr"/>
                </a:tc>
                <a:tc>
                  <a:txBody>
                    <a:bodyPr/>
                    <a:lstStyle/>
                    <a:p>
                      <a:r>
                        <a:rPr lang="en-US" sz="1500" dirty="0">
                          <a:solidFill>
                            <a:schemeClr val="tx1"/>
                          </a:solidFill>
                        </a:rPr>
                        <a:t>a[1][3]=8</a:t>
                      </a:r>
                    </a:p>
                  </a:txBody>
                  <a:tcPr anchor="ctr"/>
                </a:tc>
                <a:extLst>
                  <a:ext uri="{0D108BD9-81ED-4DB2-BD59-A6C34878D82A}">
                    <a16:rowId xmlns:a16="http://schemas.microsoft.com/office/drawing/2014/main" val="752175954"/>
                  </a:ext>
                </a:extLst>
              </a:tr>
              <a:tr h="508000">
                <a:tc>
                  <a:txBody>
                    <a:bodyPr/>
                    <a:lstStyle/>
                    <a:p>
                      <a:r>
                        <a:rPr lang="en-US" sz="1500" dirty="0">
                          <a:solidFill>
                            <a:schemeClr val="tx1"/>
                          </a:solidFill>
                        </a:rPr>
                        <a:t>a[2][0]</a:t>
                      </a:r>
                      <a:r>
                        <a:rPr lang="en-US" sz="1500" baseline="0" dirty="0">
                          <a:solidFill>
                            <a:schemeClr val="tx1"/>
                          </a:solidFill>
                        </a:rPr>
                        <a:t> = 9</a:t>
                      </a:r>
                      <a:endParaRPr lang="en-US" sz="1500" dirty="0">
                        <a:solidFill>
                          <a:schemeClr val="tx1"/>
                        </a:solidFill>
                      </a:endParaRPr>
                    </a:p>
                  </a:txBody>
                  <a:tcPr anchor="ctr"/>
                </a:tc>
                <a:tc>
                  <a:txBody>
                    <a:bodyPr/>
                    <a:lstStyle/>
                    <a:p>
                      <a:r>
                        <a:rPr lang="en-US" sz="1500" dirty="0">
                          <a:solidFill>
                            <a:schemeClr val="tx1"/>
                          </a:solidFill>
                        </a:rPr>
                        <a:t>a[2][1]=10</a:t>
                      </a:r>
                    </a:p>
                  </a:txBody>
                  <a:tcPr anchor="ctr"/>
                </a:tc>
                <a:tc>
                  <a:txBody>
                    <a:bodyPr/>
                    <a:lstStyle/>
                    <a:p>
                      <a:r>
                        <a:rPr lang="en-US" sz="1500" dirty="0">
                          <a:solidFill>
                            <a:schemeClr val="tx1"/>
                          </a:solidFill>
                        </a:rPr>
                        <a:t>a[2][2]=11</a:t>
                      </a:r>
                    </a:p>
                  </a:txBody>
                  <a:tcPr anchor="ctr"/>
                </a:tc>
                <a:tc>
                  <a:txBody>
                    <a:bodyPr/>
                    <a:lstStyle/>
                    <a:p>
                      <a:r>
                        <a:rPr lang="en-US" sz="1500" dirty="0">
                          <a:solidFill>
                            <a:schemeClr val="tx1"/>
                          </a:solidFill>
                        </a:rPr>
                        <a:t>a[2][3]=12</a:t>
                      </a:r>
                    </a:p>
                  </a:txBody>
                  <a:tcPr anchor="ctr"/>
                </a:tc>
                <a:extLst>
                  <a:ext uri="{0D108BD9-81ED-4DB2-BD59-A6C34878D82A}">
                    <a16:rowId xmlns:a16="http://schemas.microsoft.com/office/drawing/2014/main" val="3571157712"/>
                  </a:ext>
                </a:extLst>
              </a:tr>
            </a:tbl>
          </a:graphicData>
        </a:graphic>
      </p:graphicFrame>
    </p:spTree>
    <p:extLst>
      <p:ext uri="{BB962C8B-B14F-4D97-AF65-F5344CB8AC3E}">
        <p14:creationId xmlns:p14="http://schemas.microsoft.com/office/powerpoint/2010/main" val="1226954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0" y="0"/>
            <a:ext cx="9144000" cy="838200"/>
          </a:xfrm>
        </p:spPr>
        <p:txBody>
          <a:bodyPr/>
          <a:lstStyle/>
          <a:p>
            <a:pPr eaLnBrk="1" hangingPunct="1"/>
            <a:r>
              <a:rPr lang="en-US" altLang="ko-KR" sz="3200" dirty="0"/>
              <a:t>Example 2: Row- and Column-Major Mappings</a:t>
            </a:r>
          </a:p>
        </p:txBody>
      </p:sp>
      <p:sp>
        <p:nvSpPr>
          <p:cNvPr id="18436" name="Rectangle 3"/>
          <p:cNvSpPr>
            <a:spLocks noGrp="1" noChangeArrowheads="1"/>
          </p:cNvSpPr>
          <p:nvPr>
            <p:ph type="body" sz="half" idx="1"/>
          </p:nvPr>
        </p:nvSpPr>
        <p:spPr>
          <a:xfrm>
            <a:off x="0" y="838200"/>
            <a:ext cx="9144000" cy="1905000"/>
          </a:xfrm>
        </p:spPr>
        <p:txBody>
          <a:bodyPr/>
          <a:lstStyle/>
          <a:p>
            <a:pPr eaLnBrk="1" hangingPunct="1">
              <a:buFont typeface="Wingdings" panose="05000000000000000000" pitchFamily="2" charset="2"/>
              <a:buNone/>
            </a:pPr>
            <a:r>
              <a:rPr lang="en-US" altLang="ko-KR" sz="1800" dirty="0">
                <a:solidFill>
                  <a:srgbClr val="0000FF"/>
                </a:solidFill>
                <a:latin typeface="Times New Roman" panose="02020603050405020304" pitchFamily="18" charset="0"/>
                <a:cs typeface="Times New Roman" panose="02020603050405020304" pitchFamily="18" charset="0"/>
              </a:rPr>
              <a:t>2D array: </a:t>
            </a:r>
            <a:r>
              <a:rPr lang="en-US" altLang="ko-KR" sz="1800" i="1" dirty="0">
                <a:solidFill>
                  <a:srgbClr val="0000FF"/>
                </a:solidFill>
                <a:latin typeface="Times New Roman" panose="02020603050405020304" pitchFamily="18" charset="0"/>
                <a:cs typeface="Times New Roman" panose="02020603050405020304" pitchFamily="18" charset="0"/>
              </a:rPr>
              <a:t>r</a:t>
            </a:r>
            <a:r>
              <a:rPr lang="en-US" altLang="ko-KR" sz="1800" dirty="0">
                <a:solidFill>
                  <a:srgbClr val="0000FF"/>
                </a:solidFill>
                <a:latin typeface="Times New Roman" panose="02020603050405020304" pitchFamily="18" charset="0"/>
                <a:cs typeface="Times New Roman" panose="02020603050405020304" pitchFamily="18" charset="0"/>
              </a:rPr>
              <a:t> rows, </a:t>
            </a:r>
            <a:r>
              <a:rPr lang="en-US" altLang="ko-KR" sz="1800" i="1" dirty="0">
                <a:solidFill>
                  <a:srgbClr val="0000FF"/>
                </a:solidFill>
                <a:latin typeface="Times New Roman" panose="02020603050405020304" pitchFamily="18" charset="0"/>
                <a:cs typeface="Times New Roman" panose="02020603050405020304" pitchFamily="18" charset="0"/>
              </a:rPr>
              <a:t>c</a:t>
            </a:r>
            <a:r>
              <a:rPr lang="en-US" altLang="ko-KR" sz="1800" dirty="0">
                <a:solidFill>
                  <a:srgbClr val="0000FF"/>
                </a:solidFill>
                <a:latin typeface="Times New Roman" panose="02020603050405020304" pitchFamily="18" charset="0"/>
                <a:cs typeface="Times New Roman" panose="02020603050405020304" pitchFamily="18" charset="0"/>
              </a:rPr>
              <a:t> columns</a:t>
            </a:r>
          </a:p>
          <a:p>
            <a:pPr eaLnBrk="1" hangingPunct="1">
              <a:buFont typeface="Wingdings" panose="05000000000000000000" pitchFamily="2" charset="2"/>
              <a:buNone/>
            </a:pPr>
            <a:r>
              <a:rPr lang="en-US" altLang="ko-KR" sz="1800" dirty="0">
                <a:solidFill>
                  <a:srgbClr val="0000FF"/>
                </a:solidFill>
                <a:latin typeface="Times New Roman" panose="02020603050405020304" pitchFamily="18" charset="0"/>
                <a:cs typeface="Times New Roman" panose="02020603050405020304" pitchFamily="18" charset="0"/>
              </a:rPr>
              <a:t>Example: </a:t>
            </a:r>
            <a:r>
              <a:rPr lang="en-US" altLang="ko-KR" sz="1800" dirty="0" err="1">
                <a:solidFill>
                  <a:srgbClr val="0000FF"/>
                </a:solidFill>
                <a:latin typeface="Times New Roman" panose="02020603050405020304" pitchFamily="18" charset="0"/>
                <a:cs typeface="Times New Roman" panose="02020603050405020304" pitchFamily="18" charset="0"/>
              </a:rPr>
              <a:t>int</a:t>
            </a:r>
            <a:r>
              <a:rPr lang="en-US" altLang="ko-KR" sz="1800" dirty="0">
                <a:solidFill>
                  <a:srgbClr val="0000FF"/>
                </a:solidFill>
                <a:latin typeface="Times New Roman" panose="02020603050405020304" pitchFamily="18" charset="0"/>
                <a:cs typeface="Times New Roman" panose="02020603050405020304" pitchFamily="18" charset="0"/>
              </a:rPr>
              <a:t> a[3][6]={0,1,2,3,4,5,6,7,8,9,10,11,12,13,14,15,16,17};</a:t>
            </a:r>
            <a:r>
              <a:rPr lang="en-US" altLang="ko-KR" sz="1800" dirty="0">
                <a:solidFill>
                  <a:srgbClr val="FF3300"/>
                </a:solidFill>
                <a:latin typeface="Times New Roman" panose="02020603050405020304" pitchFamily="18" charset="0"/>
                <a:cs typeface="Times New Roman" panose="02020603050405020304" pitchFamily="18" charset="0"/>
              </a:rPr>
              <a:t> </a:t>
            </a:r>
          </a:p>
          <a:p>
            <a:pPr eaLnBrk="1" hangingPunct="1">
              <a:buFont typeface="Wingdings" panose="05000000000000000000" pitchFamily="2" charset="2"/>
              <a:buNone/>
            </a:pPr>
            <a:r>
              <a:rPr lang="en-US" altLang="ko-KR" sz="1800" dirty="0">
                <a:solidFill>
                  <a:srgbClr val="FF3300"/>
                </a:solidFill>
                <a:latin typeface="Times New Roman" panose="02020603050405020304" pitchFamily="18" charset="0"/>
                <a:cs typeface="Times New Roman" panose="02020603050405020304" pitchFamily="18" charset="0"/>
              </a:rPr>
              <a:t>a[0][0]=0     a[0][1]=1      a[0][2]=2      a[0][3]=3      a[0][4]=4      a[0][5]=5</a:t>
            </a:r>
          </a:p>
          <a:p>
            <a:pPr eaLnBrk="1" hangingPunct="1">
              <a:buFont typeface="Wingdings" panose="05000000000000000000" pitchFamily="2" charset="2"/>
              <a:buNone/>
            </a:pPr>
            <a:r>
              <a:rPr lang="en-US" altLang="ko-KR" sz="1800" dirty="0">
                <a:solidFill>
                  <a:srgbClr val="FF3300"/>
                </a:solidFill>
                <a:latin typeface="Times New Roman" panose="02020603050405020304" pitchFamily="18" charset="0"/>
                <a:cs typeface="Times New Roman" panose="02020603050405020304" pitchFamily="18" charset="0"/>
              </a:rPr>
              <a:t>a[1][0]=6     a[1][1]=7      a[1][2]=8      a[1][3]=9      a[1][4]=10    a[1][5]=11</a:t>
            </a:r>
          </a:p>
          <a:p>
            <a:pPr eaLnBrk="1" hangingPunct="1">
              <a:buFont typeface="Wingdings" panose="05000000000000000000" pitchFamily="2" charset="2"/>
              <a:buNone/>
            </a:pPr>
            <a:r>
              <a:rPr lang="en-US" altLang="ko-KR" sz="1800" dirty="0">
                <a:solidFill>
                  <a:srgbClr val="FF3300"/>
                </a:solidFill>
                <a:latin typeface="Times New Roman" panose="02020603050405020304" pitchFamily="18" charset="0"/>
                <a:cs typeface="Times New Roman" panose="02020603050405020304" pitchFamily="18" charset="0"/>
              </a:rPr>
              <a:t>a[2][0]=12   a[2][1]=13    a[2][2]=14    a[2][3]=15    a[2][4]=16    a[2][5]=17</a:t>
            </a:r>
          </a:p>
        </p:txBody>
      </p:sp>
      <p:graphicFrame>
        <p:nvGraphicFramePr>
          <p:cNvPr id="2" name="Table 1"/>
          <p:cNvGraphicFramePr>
            <a:graphicFrameLocks noGrp="1"/>
          </p:cNvGraphicFramePr>
          <p:nvPr>
            <p:extLst>
              <p:ext uri="{D42A27DB-BD31-4B8C-83A1-F6EECF244321}">
                <p14:modId xmlns:p14="http://schemas.microsoft.com/office/powerpoint/2010/main" val="3440284996"/>
              </p:ext>
            </p:extLst>
          </p:nvPr>
        </p:nvGraphicFramePr>
        <p:xfrm>
          <a:off x="76200" y="3681169"/>
          <a:ext cx="8001018" cy="370840"/>
        </p:xfrm>
        <a:graphic>
          <a:graphicData uri="http://schemas.openxmlformats.org/drawingml/2006/table">
            <a:tbl>
              <a:tblPr firstRow="1" bandRow="1">
                <a:tableStyleId>{F5AB1C69-6EDB-4FF4-983F-18BD219EF322}</a:tableStyleId>
              </a:tblPr>
              <a:tblGrid>
                <a:gridCol w="444501">
                  <a:extLst>
                    <a:ext uri="{9D8B030D-6E8A-4147-A177-3AD203B41FA5}">
                      <a16:colId xmlns:a16="http://schemas.microsoft.com/office/drawing/2014/main" val="13033156"/>
                    </a:ext>
                  </a:extLst>
                </a:gridCol>
                <a:gridCol w="444501">
                  <a:extLst>
                    <a:ext uri="{9D8B030D-6E8A-4147-A177-3AD203B41FA5}">
                      <a16:colId xmlns:a16="http://schemas.microsoft.com/office/drawing/2014/main" val="1318308698"/>
                    </a:ext>
                  </a:extLst>
                </a:gridCol>
                <a:gridCol w="444501">
                  <a:extLst>
                    <a:ext uri="{9D8B030D-6E8A-4147-A177-3AD203B41FA5}">
                      <a16:colId xmlns:a16="http://schemas.microsoft.com/office/drawing/2014/main" val="3179507312"/>
                    </a:ext>
                  </a:extLst>
                </a:gridCol>
                <a:gridCol w="444501">
                  <a:extLst>
                    <a:ext uri="{9D8B030D-6E8A-4147-A177-3AD203B41FA5}">
                      <a16:colId xmlns:a16="http://schemas.microsoft.com/office/drawing/2014/main" val="2470680710"/>
                    </a:ext>
                  </a:extLst>
                </a:gridCol>
                <a:gridCol w="444501">
                  <a:extLst>
                    <a:ext uri="{9D8B030D-6E8A-4147-A177-3AD203B41FA5}">
                      <a16:colId xmlns:a16="http://schemas.microsoft.com/office/drawing/2014/main" val="1071537638"/>
                    </a:ext>
                  </a:extLst>
                </a:gridCol>
                <a:gridCol w="444501">
                  <a:extLst>
                    <a:ext uri="{9D8B030D-6E8A-4147-A177-3AD203B41FA5}">
                      <a16:colId xmlns:a16="http://schemas.microsoft.com/office/drawing/2014/main" val="2385654773"/>
                    </a:ext>
                  </a:extLst>
                </a:gridCol>
                <a:gridCol w="444501">
                  <a:extLst>
                    <a:ext uri="{9D8B030D-6E8A-4147-A177-3AD203B41FA5}">
                      <a16:colId xmlns:a16="http://schemas.microsoft.com/office/drawing/2014/main" val="1612084243"/>
                    </a:ext>
                  </a:extLst>
                </a:gridCol>
                <a:gridCol w="444501">
                  <a:extLst>
                    <a:ext uri="{9D8B030D-6E8A-4147-A177-3AD203B41FA5}">
                      <a16:colId xmlns:a16="http://schemas.microsoft.com/office/drawing/2014/main" val="1657440611"/>
                    </a:ext>
                  </a:extLst>
                </a:gridCol>
                <a:gridCol w="444501">
                  <a:extLst>
                    <a:ext uri="{9D8B030D-6E8A-4147-A177-3AD203B41FA5}">
                      <a16:colId xmlns:a16="http://schemas.microsoft.com/office/drawing/2014/main" val="4100414202"/>
                    </a:ext>
                  </a:extLst>
                </a:gridCol>
                <a:gridCol w="444501">
                  <a:extLst>
                    <a:ext uri="{9D8B030D-6E8A-4147-A177-3AD203B41FA5}">
                      <a16:colId xmlns:a16="http://schemas.microsoft.com/office/drawing/2014/main" val="3484492439"/>
                    </a:ext>
                  </a:extLst>
                </a:gridCol>
                <a:gridCol w="444501">
                  <a:extLst>
                    <a:ext uri="{9D8B030D-6E8A-4147-A177-3AD203B41FA5}">
                      <a16:colId xmlns:a16="http://schemas.microsoft.com/office/drawing/2014/main" val="1214808367"/>
                    </a:ext>
                  </a:extLst>
                </a:gridCol>
                <a:gridCol w="444501">
                  <a:extLst>
                    <a:ext uri="{9D8B030D-6E8A-4147-A177-3AD203B41FA5}">
                      <a16:colId xmlns:a16="http://schemas.microsoft.com/office/drawing/2014/main" val="3517248039"/>
                    </a:ext>
                  </a:extLst>
                </a:gridCol>
                <a:gridCol w="444501">
                  <a:extLst>
                    <a:ext uri="{9D8B030D-6E8A-4147-A177-3AD203B41FA5}">
                      <a16:colId xmlns:a16="http://schemas.microsoft.com/office/drawing/2014/main" val="3841744630"/>
                    </a:ext>
                  </a:extLst>
                </a:gridCol>
                <a:gridCol w="444501">
                  <a:extLst>
                    <a:ext uri="{9D8B030D-6E8A-4147-A177-3AD203B41FA5}">
                      <a16:colId xmlns:a16="http://schemas.microsoft.com/office/drawing/2014/main" val="2832807207"/>
                    </a:ext>
                  </a:extLst>
                </a:gridCol>
                <a:gridCol w="444501">
                  <a:extLst>
                    <a:ext uri="{9D8B030D-6E8A-4147-A177-3AD203B41FA5}">
                      <a16:colId xmlns:a16="http://schemas.microsoft.com/office/drawing/2014/main" val="2493841182"/>
                    </a:ext>
                  </a:extLst>
                </a:gridCol>
                <a:gridCol w="444501">
                  <a:extLst>
                    <a:ext uri="{9D8B030D-6E8A-4147-A177-3AD203B41FA5}">
                      <a16:colId xmlns:a16="http://schemas.microsoft.com/office/drawing/2014/main" val="1214660277"/>
                    </a:ext>
                  </a:extLst>
                </a:gridCol>
                <a:gridCol w="444501">
                  <a:extLst>
                    <a:ext uri="{9D8B030D-6E8A-4147-A177-3AD203B41FA5}">
                      <a16:colId xmlns:a16="http://schemas.microsoft.com/office/drawing/2014/main" val="2452886166"/>
                    </a:ext>
                  </a:extLst>
                </a:gridCol>
                <a:gridCol w="444501">
                  <a:extLst>
                    <a:ext uri="{9D8B030D-6E8A-4147-A177-3AD203B41FA5}">
                      <a16:colId xmlns:a16="http://schemas.microsoft.com/office/drawing/2014/main" val="448967368"/>
                    </a:ext>
                  </a:extLst>
                </a:gridCol>
              </a:tblGrid>
              <a:tr h="370840">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11</a:t>
                      </a:r>
                    </a:p>
                  </a:txBody>
                  <a:tcPr/>
                </a:tc>
                <a:tc>
                  <a:txBody>
                    <a:bodyPr/>
                    <a:lstStyle/>
                    <a:p>
                      <a:pPr algn="ctr"/>
                      <a:r>
                        <a:rPr lang="en-US" dirty="0"/>
                        <a:t>12</a:t>
                      </a:r>
                    </a:p>
                  </a:txBody>
                  <a:tcPr/>
                </a:tc>
                <a:tc>
                  <a:txBody>
                    <a:bodyPr/>
                    <a:lstStyle/>
                    <a:p>
                      <a:pPr algn="ctr"/>
                      <a:r>
                        <a:rPr lang="en-US" dirty="0"/>
                        <a:t>13</a:t>
                      </a:r>
                    </a:p>
                  </a:txBody>
                  <a:tcPr/>
                </a:tc>
                <a:tc>
                  <a:txBody>
                    <a:bodyPr/>
                    <a:lstStyle/>
                    <a:p>
                      <a:pPr algn="ctr"/>
                      <a:r>
                        <a:rPr lang="en-US" dirty="0"/>
                        <a:t>14</a:t>
                      </a:r>
                    </a:p>
                  </a:txBody>
                  <a:tcPr/>
                </a:tc>
                <a:tc>
                  <a:txBody>
                    <a:bodyPr/>
                    <a:lstStyle/>
                    <a:p>
                      <a:pPr algn="ctr"/>
                      <a:r>
                        <a:rPr lang="en-US" dirty="0"/>
                        <a:t>15</a:t>
                      </a:r>
                    </a:p>
                  </a:txBody>
                  <a:tcPr/>
                </a:tc>
                <a:tc>
                  <a:txBody>
                    <a:bodyPr/>
                    <a:lstStyle/>
                    <a:p>
                      <a:pPr algn="ctr"/>
                      <a:r>
                        <a:rPr lang="en-US" dirty="0"/>
                        <a:t>16</a:t>
                      </a:r>
                    </a:p>
                  </a:txBody>
                  <a:tcPr/>
                </a:tc>
                <a:tc>
                  <a:txBody>
                    <a:bodyPr/>
                    <a:lstStyle/>
                    <a:p>
                      <a:pPr algn="ctr"/>
                      <a:r>
                        <a:rPr lang="en-US" dirty="0"/>
                        <a:t>17</a:t>
                      </a:r>
                    </a:p>
                  </a:txBody>
                  <a:tcPr/>
                </a:tc>
                <a:extLst>
                  <a:ext uri="{0D108BD9-81ED-4DB2-BD59-A6C34878D82A}">
                    <a16:rowId xmlns:a16="http://schemas.microsoft.com/office/drawing/2014/main" val="919616423"/>
                  </a:ext>
                </a:extLst>
              </a:tr>
            </a:tbl>
          </a:graphicData>
        </a:graphic>
      </p:graphicFrame>
      <p:sp>
        <p:nvSpPr>
          <p:cNvPr id="9" name="Rectangle 21"/>
          <p:cNvSpPr>
            <a:spLocks noChangeArrowheads="1"/>
          </p:cNvSpPr>
          <p:nvPr/>
        </p:nvSpPr>
        <p:spPr bwMode="auto">
          <a:xfrm>
            <a:off x="-228600" y="2616471"/>
            <a:ext cx="3657600"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vl="2" latinLnBrk="0">
              <a:spcBef>
                <a:spcPct val="50000"/>
              </a:spcBef>
            </a:pPr>
            <a:r>
              <a:rPr kumimoji="0" lang="en-US" altLang="ko-KR" sz="2200" dirty="0">
                <a:solidFill>
                  <a:srgbClr val="0033CC"/>
                </a:solidFill>
              </a:rPr>
              <a:t>Memory: row-major order</a:t>
            </a:r>
          </a:p>
        </p:txBody>
      </p:sp>
      <p:graphicFrame>
        <p:nvGraphicFramePr>
          <p:cNvPr id="10" name="Table 9"/>
          <p:cNvGraphicFramePr>
            <a:graphicFrameLocks noGrp="1"/>
          </p:cNvGraphicFramePr>
          <p:nvPr>
            <p:extLst>
              <p:ext uri="{D42A27DB-BD31-4B8C-83A1-F6EECF244321}">
                <p14:modId xmlns:p14="http://schemas.microsoft.com/office/powerpoint/2010/main" val="2065690540"/>
              </p:ext>
            </p:extLst>
          </p:nvPr>
        </p:nvGraphicFramePr>
        <p:xfrm>
          <a:off x="76182" y="5791200"/>
          <a:ext cx="8001018" cy="370840"/>
        </p:xfrm>
        <a:graphic>
          <a:graphicData uri="http://schemas.openxmlformats.org/drawingml/2006/table">
            <a:tbl>
              <a:tblPr firstRow="1" bandRow="1">
                <a:tableStyleId>{F5AB1C69-6EDB-4FF4-983F-18BD219EF322}</a:tableStyleId>
              </a:tblPr>
              <a:tblGrid>
                <a:gridCol w="444501">
                  <a:extLst>
                    <a:ext uri="{9D8B030D-6E8A-4147-A177-3AD203B41FA5}">
                      <a16:colId xmlns:a16="http://schemas.microsoft.com/office/drawing/2014/main" val="13033156"/>
                    </a:ext>
                  </a:extLst>
                </a:gridCol>
                <a:gridCol w="444501">
                  <a:extLst>
                    <a:ext uri="{9D8B030D-6E8A-4147-A177-3AD203B41FA5}">
                      <a16:colId xmlns:a16="http://schemas.microsoft.com/office/drawing/2014/main" val="1318308698"/>
                    </a:ext>
                  </a:extLst>
                </a:gridCol>
                <a:gridCol w="444501">
                  <a:extLst>
                    <a:ext uri="{9D8B030D-6E8A-4147-A177-3AD203B41FA5}">
                      <a16:colId xmlns:a16="http://schemas.microsoft.com/office/drawing/2014/main" val="3179507312"/>
                    </a:ext>
                  </a:extLst>
                </a:gridCol>
                <a:gridCol w="444501">
                  <a:extLst>
                    <a:ext uri="{9D8B030D-6E8A-4147-A177-3AD203B41FA5}">
                      <a16:colId xmlns:a16="http://schemas.microsoft.com/office/drawing/2014/main" val="2470680710"/>
                    </a:ext>
                  </a:extLst>
                </a:gridCol>
                <a:gridCol w="444501">
                  <a:extLst>
                    <a:ext uri="{9D8B030D-6E8A-4147-A177-3AD203B41FA5}">
                      <a16:colId xmlns:a16="http://schemas.microsoft.com/office/drawing/2014/main" val="1071537638"/>
                    </a:ext>
                  </a:extLst>
                </a:gridCol>
                <a:gridCol w="444501">
                  <a:extLst>
                    <a:ext uri="{9D8B030D-6E8A-4147-A177-3AD203B41FA5}">
                      <a16:colId xmlns:a16="http://schemas.microsoft.com/office/drawing/2014/main" val="2385654773"/>
                    </a:ext>
                  </a:extLst>
                </a:gridCol>
                <a:gridCol w="444501">
                  <a:extLst>
                    <a:ext uri="{9D8B030D-6E8A-4147-A177-3AD203B41FA5}">
                      <a16:colId xmlns:a16="http://schemas.microsoft.com/office/drawing/2014/main" val="1612084243"/>
                    </a:ext>
                  </a:extLst>
                </a:gridCol>
                <a:gridCol w="444501">
                  <a:extLst>
                    <a:ext uri="{9D8B030D-6E8A-4147-A177-3AD203B41FA5}">
                      <a16:colId xmlns:a16="http://schemas.microsoft.com/office/drawing/2014/main" val="1657440611"/>
                    </a:ext>
                  </a:extLst>
                </a:gridCol>
                <a:gridCol w="444501">
                  <a:extLst>
                    <a:ext uri="{9D8B030D-6E8A-4147-A177-3AD203B41FA5}">
                      <a16:colId xmlns:a16="http://schemas.microsoft.com/office/drawing/2014/main" val="4100414202"/>
                    </a:ext>
                  </a:extLst>
                </a:gridCol>
                <a:gridCol w="444501">
                  <a:extLst>
                    <a:ext uri="{9D8B030D-6E8A-4147-A177-3AD203B41FA5}">
                      <a16:colId xmlns:a16="http://schemas.microsoft.com/office/drawing/2014/main" val="3484492439"/>
                    </a:ext>
                  </a:extLst>
                </a:gridCol>
                <a:gridCol w="444501">
                  <a:extLst>
                    <a:ext uri="{9D8B030D-6E8A-4147-A177-3AD203B41FA5}">
                      <a16:colId xmlns:a16="http://schemas.microsoft.com/office/drawing/2014/main" val="1214808367"/>
                    </a:ext>
                  </a:extLst>
                </a:gridCol>
                <a:gridCol w="444501">
                  <a:extLst>
                    <a:ext uri="{9D8B030D-6E8A-4147-A177-3AD203B41FA5}">
                      <a16:colId xmlns:a16="http://schemas.microsoft.com/office/drawing/2014/main" val="3517248039"/>
                    </a:ext>
                  </a:extLst>
                </a:gridCol>
                <a:gridCol w="444501">
                  <a:extLst>
                    <a:ext uri="{9D8B030D-6E8A-4147-A177-3AD203B41FA5}">
                      <a16:colId xmlns:a16="http://schemas.microsoft.com/office/drawing/2014/main" val="3841744630"/>
                    </a:ext>
                  </a:extLst>
                </a:gridCol>
                <a:gridCol w="444501">
                  <a:extLst>
                    <a:ext uri="{9D8B030D-6E8A-4147-A177-3AD203B41FA5}">
                      <a16:colId xmlns:a16="http://schemas.microsoft.com/office/drawing/2014/main" val="2832807207"/>
                    </a:ext>
                  </a:extLst>
                </a:gridCol>
                <a:gridCol w="444501">
                  <a:extLst>
                    <a:ext uri="{9D8B030D-6E8A-4147-A177-3AD203B41FA5}">
                      <a16:colId xmlns:a16="http://schemas.microsoft.com/office/drawing/2014/main" val="2493841182"/>
                    </a:ext>
                  </a:extLst>
                </a:gridCol>
                <a:gridCol w="444501">
                  <a:extLst>
                    <a:ext uri="{9D8B030D-6E8A-4147-A177-3AD203B41FA5}">
                      <a16:colId xmlns:a16="http://schemas.microsoft.com/office/drawing/2014/main" val="1214660277"/>
                    </a:ext>
                  </a:extLst>
                </a:gridCol>
                <a:gridCol w="444501">
                  <a:extLst>
                    <a:ext uri="{9D8B030D-6E8A-4147-A177-3AD203B41FA5}">
                      <a16:colId xmlns:a16="http://schemas.microsoft.com/office/drawing/2014/main" val="2452886166"/>
                    </a:ext>
                  </a:extLst>
                </a:gridCol>
                <a:gridCol w="444501">
                  <a:extLst>
                    <a:ext uri="{9D8B030D-6E8A-4147-A177-3AD203B41FA5}">
                      <a16:colId xmlns:a16="http://schemas.microsoft.com/office/drawing/2014/main" val="448967368"/>
                    </a:ext>
                  </a:extLst>
                </a:gridCol>
              </a:tblGrid>
              <a:tr h="370840">
                <a:tc>
                  <a:txBody>
                    <a:bodyPr/>
                    <a:lstStyle/>
                    <a:p>
                      <a:pPr algn="ctr"/>
                      <a:r>
                        <a:rPr lang="en-US" dirty="0"/>
                        <a:t>0</a:t>
                      </a:r>
                    </a:p>
                  </a:txBody>
                  <a:tcPr/>
                </a:tc>
                <a:tc>
                  <a:txBody>
                    <a:bodyPr/>
                    <a:lstStyle/>
                    <a:p>
                      <a:pPr algn="ctr"/>
                      <a:r>
                        <a:rPr lang="en-US" dirty="0"/>
                        <a:t>6</a:t>
                      </a:r>
                    </a:p>
                  </a:txBody>
                  <a:tcPr/>
                </a:tc>
                <a:tc>
                  <a:txBody>
                    <a:bodyPr/>
                    <a:lstStyle/>
                    <a:p>
                      <a:pPr algn="ctr"/>
                      <a:r>
                        <a:rPr lang="en-US" dirty="0"/>
                        <a:t>12</a:t>
                      </a:r>
                    </a:p>
                  </a:txBody>
                  <a:tcPr/>
                </a:tc>
                <a:tc>
                  <a:txBody>
                    <a:bodyPr/>
                    <a:lstStyle/>
                    <a:p>
                      <a:pPr algn="ctr"/>
                      <a:r>
                        <a:rPr lang="en-US" dirty="0"/>
                        <a:t>1</a:t>
                      </a:r>
                    </a:p>
                  </a:txBody>
                  <a:tcPr/>
                </a:tc>
                <a:tc>
                  <a:txBody>
                    <a:bodyPr/>
                    <a:lstStyle/>
                    <a:p>
                      <a:pPr algn="ctr"/>
                      <a:r>
                        <a:rPr lang="en-US" dirty="0"/>
                        <a:t>7</a:t>
                      </a:r>
                    </a:p>
                  </a:txBody>
                  <a:tcPr/>
                </a:tc>
                <a:tc>
                  <a:txBody>
                    <a:bodyPr/>
                    <a:lstStyle/>
                    <a:p>
                      <a:pPr algn="ctr"/>
                      <a:r>
                        <a:rPr lang="en-US" dirty="0"/>
                        <a:t>13</a:t>
                      </a:r>
                    </a:p>
                  </a:txBody>
                  <a:tcPr/>
                </a:tc>
                <a:tc>
                  <a:txBody>
                    <a:bodyPr/>
                    <a:lstStyle/>
                    <a:p>
                      <a:pPr algn="ctr"/>
                      <a:r>
                        <a:rPr lang="en-US" dirty="0"/>
                        <a:t>2</a:t>
                      </a:r>
                    </a:p>
                  </a:txBody>
                  <a:tcPr/>
                </a:tc>
                <a:tc>
                  <a:txBody>
                    <a:bodyPr/>
                    <a:lstStyle/>
                    <a:p>
                      <a:pPr algn="ctr"/>
                      <a:r>
                        <a:rPr lang="en-US" dirty="0"/>
                        <a:t>8</a:t>
                      </a:r>
                    </a:p>
                  </a:txBody>
                  <a:tcPr/>
                </a:tc>
                <a:tc>
                  <a:txBody>
                    <a:bodyPr/>
                    <a:lstStyle/>
                    <a:p>
                      <a:pPr algn="ctr"/>
                      <a:r>
                        <a:rPr lang="en-US" dirty="0"/>
                        <a:t>14</a:t>
                      </a:r>
                    </a:p>
                  </a:txBody>
                  <a:tcPr/>
                </a:tc>
                <a:tc>
                  <a:txBody>
                    <a:bodyPr/>
                    <a:lstStyle/>
                    <a:p>
                      <a:pPr algn="ctr"/>
                      <a:r>
                        <a:rPr lang="en-US" dirty="0"/>
                        <a:t>3</a:t>
                      </a:r>
                    </a:p>
                  </a:txBody>
                  <a:tcPr/>
                </a:tc>
                <a:tc>
                  <a:txBody>
                    <a:bodyPr/>
                    <a:lstStyle/>
                    <a:p>
                      <a:pPr algn="ctr"/>
                      <a:r>
                        <a:rPr lang="en-US" dirty="0"/>
                        <a:t>9</a:t>
                      </a:r>
                    </a:p>
                  </a:txBody>
                  <a:tcPr/>
                </a:tc>
                <a:tc>
                  <a:txBody>
                    <a:bodyPr/>
                    <a:lstStyle/>
                    <a:p>
                      <a:pPr algn="ctr"/>
                      <a:r>
                        <a:rPr lang="en-US" dirty="0"/>
                        <a:t>15</a:t>
                      </a:r>
                    </a:p>
                  </a:txBody>
                  <a:tcPr/>
                </a:tc>
                <a:tc>
                  <a:txBody>
                    <a:bodyPr/>
                    <a:lstStyle/>
                    <a:p>
                      <a:pPr algn="ctr"/>
                      <a:r>
                        <a:rPr lang="en-US" dirty="0"/>
                        <a:t>4</a:t>
                      </a:r>
                    </a:p>
                  </a:txBody>
                  <a:tcPr/>
                </a:tc>
                <a:tc>
                  <a:txBody>
                    <a:bodyPr/>
                    <a:lstStyle/>
                    <a:p>
                      <a:pPr algn="ctr"/>
                      <a:r>
                        <a:rPr lang="en-US" dirty="0"/>
                        <a:t>10</a:t>
                      </a:r>
                    </a:p>
                  </a:txBody>
                  <a:tcPr/>
                </a:tc>
                <a:tc>
                  <a:txBody>
                    <a:bodyPr/>
                    <a:lstStyle/>
                    <a:p>
                      <a:pPr algn="ctr"/>
                      <a:r>
                        <a:rPr lang="en-US" dirty="0"/>
                        <a:t>16</a:t>
                      </a:r>
                    </a:p>
                  </a:txBody>
                  <a:tcPr/>
                </a:tc>
                <a:tc>
                  <a:txBody>
                    <a:bodyPr/>
                    <a:lstStyle/>
                    <a:p>
                      <a:pPr algn="ctr"/>
                      <a:r>
                        <a:rPr lang="en-US" dirty="0"/>
                        <a:t>5</a:t>
                      </a:r>
                    </a:p>
                  </a:txBody>
                  <a:tcPr/>
                </a:tc>
                <a:tc>
                  <a:txBody>
                    <a:bodyPr/>
                    <a:lstStyle/>
                    <a:p>
                      <a:pPr algn="ctr"/>
                      <a:r>
                        <a:rPr lang="en-US" dirty="0"/>
                        <a:t>11</a:t>
                      </a:r>
                    </a:p>
                  </a:txBody>
                  <a:tcPr/>
                </a:tc>
                <a:tc>
                  <a:txBody>
                    <a:bodyPr/>
                    <a:lstStyle/>
                    <a:p>
                      <a:pPr algn="ctr"/>
                      <a:r>
                        <a:rPr lang="en-US" dirty="0"/>
                        <a:t>17</a:t>
                      </a:r>
                    </a:p>
                  </a:txBody>
                  <a:tcPr/>
                </a:tc>
                <a:extLst>
                  <a:ext uri="{0D108BD9-81ED-4DB2-BD59-A6C34878D82A}">
                    <a16:rowId xmlns:a16="http://schemas.microsoft.com/office/drawing/2014/main" val="919616423"/>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305777434"/>
              </p:ext>
            </p:extLst>
          </p:nvPr>
        </p:nvGraphicFramePr>
        <p:xfrm>
          <a:off x="76200" y="3048000"/>
          <a:ext cx="8763000" cy="457200"/>
        </p:xfrm>
        <a:graphic>
          <a:graphicData uri="http://schemas.openxmlformats.org/drawingml/2006/table">
            <a:tbl>
              <a:tblPr firstRow="1" bandRow="1">
                <a:tableStyleId>{5C22544A-7EE6-4342-B048-85BDC9FD1C3A}</a:tableStyleId>
              </a:tblPr>
              <a:tblGrid>
                <a:gridCol w="1460500">
                  <a:extLst>
                    <a:ext uri="{9D8B030D-6E8A-4147-A177-3AD203B41FA5}">
                      <a16:colId xmlns:a16="http://schemas.microsoft.com/office/drawing/2014/main" val="4013598054"/>
                    </a:ext>
                  </a:extLst>
                </a:gridCol>
                <a:gridCol w="1460500">
                  <a:extLst>
                    <a:ext uri="{9D8B030D-6E8A-4147-A177-3AD203B41FA5}">
                      <a16:colId xmlns:a16="http://schemas.microsoft.com/office/drawing/2014/main" val="861875060"/>
                    </a:ext>
                  </a:extLst>
                </a:gridCol>
                <a:gridCol w="1460500">
                  <a:extLst>
                    <a:ext uri="{9D8B030D-6E8A-4147-A177-3AD203B41FA5}">
                      <a16:colId xmlns:a16="http://schemas.microsoft.com/office/drawing/2014/main" val="1225679889"/>
                    </a:ext>
                  </a:extLst>
                </a:gridCol>
                <a:gridCol w="1460500">
                  <a:extLst>
                    <a:ext uri="{9D8B030D-6E8A-4147-A177-3AD203B41FA5}">
                      <a16:colId xmlns:a16="http://schemas.microsoft.com/office/drawing/2014/main" val="1995809662"/>
                    </a:ext>
                  </a:extLst>
                </a:gridCol>
                <a:gridCol w="1460500">
                  <a:extLst>
                    <a:ext uri="{9D8B030D-6E8A-4147-A177-3AD203B41FA5}">
                      <a16:colId xmlns:a16="http://schemas.microsoft.com/office/drawing/2014/main" val="262838030"/>
                    </a:ext>
                  </a:extLst>
                </a:gridCol>
                <a:gridCol w="1460500">
                  <a:extLst>
                    <a:ext uri="{9D8B030D-6E8A-4147-A177-3AD203B41FA5}">
                      <a16:colId xmlns:a16="http://schemas.microsoft.com/office/drawing/2014/main" val="4112180032"/>
                    </a:ext>
                  </a:extLst>
                </a:gridCol>
              </a:tblGrid>
              <a:tr h="457200">
                <a:tc>
                  <a:txBody>
                    <a:bodyPr/>
                    <a:lstStyle/>
                    <a:p>
                      <a:pPr algn="ctr"/>
                      <a:r>
                        <a:rPr lang="en-US" sz="1200" dirty="0"/>
                        <a:t>c elements of</a:t>
                      </a:r>
                    </a:p>
                    <a:p>
                      <a:pPr algn="ctr"/>
                      <a:r>
                        <a:rPr lang="en-US" sz="1200" dirty="0"/>
                        <a:t> Row 0</a:t>
                      </a:r>
                    </a:p>
                  </a:txBody>
                  <a:tcPr anchor="ctr">
                    <a:solidFill>
                      <a:schemeClr val="accent3"/>
                    </a:solidFill>
                  </a:tcPr>
                </a:tc>
                <a:tc>
                  <a:txBody>
                    <a:bodyPr/>
                    <a:lstStyle/>
                    <a:p>
                      <a:pPr algn="ctr"/>
                      <a:r>
                        <a:rPr lang="en-US" sz="1200" dirty="0"/>
                        <a:t>c elements of </a:t>
                      </a:r>
                    </a:p>
                    <a:p>
                      <a:pPr algn="ctr"/>
                      <a:r>
                        <a:rPr lang="en-US" sz="1200" dirty="0"/>
                        <a:t>Row 1</a:t>
                      </a:r>
                    </a:p>
                  </a:txBody>
                  <a:tcPr anchor="ctr">
                    <a:solidFill>
                      <a:schemeClr val="accent3"/>
                    </a:solidFill>
                  </a:tcPr>
                </a:tc>
                <a:tc>
                  <a:txBody>
                    <a:bodyPr/>
                    <a:lstStyle/>
                    <a:p>
                      <a:pPr algn="ctr"/>
                      <a:r>
                        <a:rPr lang="en-US" sz="1200" i="1" dirty="0"/>
                        <a:t>c</a:t>
                      </a:r>
                      <a:r>
                        <a:rPr lang="en-US" sz="1200" dirty="0"/>
                        <a:t> elements of </a:t>
                      </a:r>
                    </a:p>
                    <a:p>
                      <a:pPr algn="ctr"/>
                      <a:r>
                        <a:rPr lang="en-US" sz="1200" dirty="0"/>
                        <a:t>Row 2</a:t>
                      </a:r>
                    </a:p>
                  </a:txBody>
                  <a:tcPr anchor="ctr">
                    <a:solidFill>
                      <a:schemeClr val="accent3"/>
                    </a:solidFill>
                  </a:tcPr>
                </a:tc>
                <a:tc>
                  <a:txBody>
                    <a:bodyPr/>
                    <a:lstStyle/>
                    <a:p>
                      <a:pPr algn="ctr"/>
                      <a:r>
                        <a:rPr lang="en-US" sz="1200" dirty="0"/>
                        <a:t>….</a:t>
                      </a:r>
                    </a:p>
                  </a:txBody>
                  <a:tcPr anchor="ctr">
                    <a:solidFill>
                      <a:schemeClr val="accent3"/>
                    </a:solidFill>
                  </a:tcPr>
                </a:tc>
                <a:tc>
                  <a:txBody>
                    <a:bodyPr/>
                    <a:lstStyle/>
                    <a:p>
                      <a:pPr algn="ctr"/>
                      <a:r>
                        <a:rPr lang="en-US" sz="1200" i="1" dirty="0"/>
                        <a:t>c</a:t>
                      </a:r>
                      <a:r>
                        <a:rPr lang="en-US" sz="1200" dirty="0"/>
                        <a:t> Elements of </a:t>
                      </a:r>
                    </a:p>
                    <a:p>
                      <a:pPr algn="ctr"/>
                      <a:r>
                        <a:rPr lang="en-US" sz="1200" dirty="0"/>
                        <a:t>Row </a:t>
                      </a:r>
                      <a:r>
                        <a:rPr lang="en-US" sz="1200" b="1" i="1" baseline="0" dirty="0">
                          <a:solidFill>
                            <a:srgbClr val="FF0000"/>
                          </a:solidFill>
                        </a:rPr>
                        <a:t>r</a:t>
                      </a:r>
                      <a:endParaRPr lang="en-US" sz="1200" b="1" i="1" dirty="0">
                        <a:solidFill>
                          <a:srgbClr val="FF0000"/>
                        </a:solidFill>
                      </a:endParaRPr>
                    </a:p>
                  </a:txBody>
                  <a:tcPr anchor="ctr">
                    <a:solidFill>
                      <a:schemeClr val="accent3"/>
                    </a:solidFill>
                  </a:tcPr>
                </a:tc>
                <a:tc>
                  <a:txBody>
                    <a:bodyPr/>
                    <a:lstStyle/>
                    <a:p>
                      <a:pPr algn="ctr"/>
                      <a:r>
                        <a:rPr lang="en-US" sz="1200" dirty="0"/>
                        <a:t>……..</a:t>
                      </a:r>
                    </a:p>
                  </a:txBody>
                  <a:tcPr anchor="ctr">
                    <a:solidFill>
                      <a:schemeClr val="accent3"/>
                    </a:solidFill>
                  </a:tcPr>
                </a:tc>
                <a:extLst>
                  <a:ext uri="{0D108BD9-81ED-4DB2-BD59-A6C34878D82A}">
                    <a16:rowId xmlns:a16="http://schemas.microsoft.com/office/drawing/2014/main" val="269902285"/>
                  </a:ext>
                </a:extLst>
              </a:tr>
            </a:tbl>
          </a:graphicData>
        </a:graphic>
      </p:graphicFrame>
      <p:sp>
        <p:nvSpPr>
          <p:cNvPr id="12" name="Text Box 15"/>
          <p:cNvSpPr txBox="1">
            <a:spLocks noChangeArrowheads="1"/>
          </p:cNvSpPr>
          <p:nvPr/>
        </p:nvSpPr>
        <p:spPr bwMode="auto">
          <a:xfrm>
            <a:off x="838200" y="4273697"/>
            <a:ext cx="1676400"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6 elements of row 0</a:t>
            </a:r>
          </a:p>
        </p:txBody>
      </p:sp>
      <p:sp>
        <p:nvSpPr>
          <p:cNvPr id="13" name="AutoShape 69"/>
          <p:cNvSpPr>
            <a:spLocks/>
          </p:cNvSpPr>
          <p:nvPr/>
        </p:nvSpPr>
        <p:spPr bwMode="auto">
          <a:xfrm rot="5400000" flipH="1">
            <a:off x="1350010" y="2821379"/>
            <a:ext cx="195580" cy="25908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14" name="Text Box 15"/>
          <p:cNvSpPr txBox="1">
            <a:spLocks noChangeArrowheads="1"/>
          </p:cNvSpPr>
          <p:nvPr/>
        </p:nvSpPr>
        <p:spPr bwMode="auto">
          <a:xfrm>
            <a:off x="3505200" y="4240677"/>
            <a:ext cx="1676400"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6 elements of row 1</a:t>
            </a:r>
          </a:p>
        </p:txBody>
      </p:sp>
      <p:sp>
        <p:nvSpPr>
          <p:cNvPr id="15" name="AutoShape 69"/>
          <p:cNvSpPr>
            <a:spLocks/>
          </p:cNvSpPr>
          <p:nvPr/>
        </p:nvSpPr>
        <p:spPr bwMode="auto">
          <a:xfrm rot="5400000" flipH="1">
            <a:off x="4017010" y="2821379"/>
            <a:ext cx="195580" cy="25908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16" name="Text Box 15"/>
          <p:cNvSpPr txBox="1">
            <a:spLocks noChangeArrowheads="1"/>
          </p:cNvSpPr>
          <p:nvPr/>
        </p:nvSpPr>
        <p:spPr bwMode="auto">
          <a:xfrm>
            <a:off x="6172200" y="4240677"/>
            <a:ext cx="1676400"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6 elements of row 2</a:t>
            </a:r>
          </a:p>
        </p:txBody>
      </p:sp>
      <p:sp>
        <p:nvSpPr>
          <p:cNvPr id="17" name="AutoShape 69"/>
          <p:cNvSpPr>
            <a:spLocks/>
          </p:cNvSpPr>
          <p:nvPr/>
        </p:nvSpPr>
        <p:spPr bwMode="auto">
          <a:xfrm rot="5400000" flipH="1">
            <a:off x="6684010" y="2821379"/>
            <a:ext cx="195580" cy="25908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18" name="Rectangle 21"/>
          <p:cNvSpPr>
            <a:spLocks noChangeArrowheads="1"/>
          </p:cNvSpPr>
          <p:nvPr/>
        </p:nvSpPr>
        <p:spPr bwMode="auto">
          <a:xfrm>
            <a:off x="-228600" y="4670622"/>
            <a:ext cx="4114800"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vl="2" latinLnBrk="0">
              <a:spcBef>
                <a:spcPct val="50000"/>
              </a:spcBef>
            </a:pPr>
            <a:r>
              <a:rPr kumimoji="0" lang="en-US" altLang="ko-KR" sz="2200" dirty="0">
                <a:solidFill>
                  <a:srgbClr val="0033CC"/>
                </a:solidFill>
              </a:rPr>
              <a:t>Memory: column-major order</a:t>
            </a:r>
          </a:p>
        </p:txBody>
      </p:sp>
      <p:graphicFrame>
        <p:nvGraphicFramePr>
          <p:cNvPr id="19" name="Table 18"/>
          <p:cNvGraphicFramePr>
            <a:graphicFrameLocks noGrp="1"/>
          </p:cNvGraphicFramePr>
          <p:nvPr>
            <p:extLst>
              <p:ext uri="{D42A27DB-BD31-4B8C-83A1-F6EECF244321}">
                <p14:modId xmlns:p14="http://schemas.microsoft.com/office/powerpoint/2010/main" val="3377028061"/>
              </p:ext>
            </p:extLst>
          </p:nvPr>
        </p:nvGraphicFramePr>
        <p:xfrm>
          <a:off x="76200" y="5102151"/>
          <a:ext cx="8763000" cy="457200"/>
        </p:xfrm>
        <a:graphic>
          <a:graphicData uri="http://schemas.openxmlformats.org/drawingml/2006/table">
            <a:tbl>
              <a:tblPr firstRow="1" bandRow="1">
                <a:tableStyleId>{5C22544A-7EE6-4342-B048-85BDC9FD1C3A}</a:tableStyleId>
              </a:tblPr>
              <a:tblGrid>
                <a:gridCol w="1460500">
                  <a:extLst>
                    <a:ext uri="{9D8B030D-6E8A-4147-A177-3AD203B41FA5}">
                      <a16:colId xmlns:a16="http://schemas.microsoft.com/office/drawing/2014/main" val="4013598054"/>
                    </a:ext>
                  </a:extLst>
                </a:gridCol>
                <a:gridCol w="1460500">
                  <a:extLst>
                    <a:ext uri="{9D8B030D-6E8A-4147-A177-3AD203B41FA5}">
                      <a16:colId xmlns:a16="http://schemas.microsoft.com/office/drawing/2014/main" val="861875060"/>
                    </a:ext>
                  </a:extLst>
                </a:gridCol>
                <a:gridCol w="1460500">
                  <a:extLst>
                    <a:ext uri="{9D8B030D-6E8A-4147-A177-3AD203B41FA5}">
                      <a16:colId xmlns:a16="http://schemas.microsoft.com/office/drawing/2014/main" val="1225679889"/>
                    </a:ext>
                  </a:extLst>
                </a:gridCol>
                <a:gridCol w="1460500">
                  <a:extLst>
                    <a:ext uri="{9D8B030D-6E8A-4147-A177-3AD203B41FA5}">
                      <a16:colId xmlns:a16="http://schemas.microsoft.com/office/drawing/2014/main" val="1995809662"/>
                    </a:ext>
                  </a:extLst>
                </a:gridCol>
                <a:gridCol w="1460500">
                  <a:extLst>
                    <a:ext uri="{9D8B030D-6E8A-4147-A177-3AD203B41FA5}">
                      <a16:colId xmlns:a16="http://schemas.microsoft.com/office/drawing/2014/main" val="262838030"/>
                    </a:ext>
                  </a:extLst>
                </a:gridCol>
                <a:gridCol w="1460500">
                  <a:extLst>
                    <a:ext uri="{9D8B030D-6E8A-4147-A177-3AD203B41FA5}">
                      <a16:colId xmlns:a16="http://schemas.microsoft.com/office/drawing/2014/main" val="4112180032"/>
                    </a:ext>
                  </a:extLst>
                </a:gridCol>
              </a:tblGrid>
              <a:tr h="457200">
                <a:tc>
                  <a:txBody>
                    <a:bodyPr/>
                    <a:lstStyle/>
                    <a:p>
                      <a:pPr algn="ctr"/>
                      <a:r>
                        <a:rPr lang="en-US" sz="1200" i="1" dirty="0"/>
                        <a:t>r</a:t>
                      </a:r>
                      <a:r>
                        <a:rPr lang="en-US" sz="1200" dirty="0"/>
                        <a:t> Elements of</a:t>
                      </a:r>
                    </a:p>
                    <a:p>
                      <a:pPr algn="ctr"/>
                      <a:r>
                        <a:rPr lang="en-US" sz="1200" dirty="0"/>
                        <a:t> column 0</a:t>
                      </a:r>
                    </a:p>
                  </a:txBody>
                  <a:tcPr anchor="ctr">
                    <a:solidFill>
                      <a:schemeClr val="accent3"/>
                    </a:solidFill>
                  </a:tcPr>
                </a:tc>
                <a:tc>
                  <a:txBody>
                    <a:bodyPr/>
                    <a:lstStyle/>
                    <a:p>
                      <a:pPr algn="ctr"/>
                      <a:r>
                        <a:rPr lang="en-US" sz="1200" i="1" dirty="0"/>
                        <a:t>r</a:t>
                      </a:r>
                      <a:r>
                        <a:rPr lang="en-US" sz="1200" dirty="0"/>
                        <a:t> Elements of </a:t>
                      </a:r>
                    </a:p>
                    <a:p>
                      <a:pPr algn="ctr"/>
                      <a:r>
                        <a:rPr lang="en-US" sz="1200" dirty="0"/>
                        <a:t>column 1</a:t>
                      </a:r>
                    </a:p>
                  </a:txBody>
                  <a:tcPr anchor="ctr">
                    <a:solidFill>
                      <a:schemeClr val="accent3"/>
                    </a:solidFill>
                  </a:tcPr>
                </a:tc>
                <a:tc>
                  <a:txBody>
                    <a:bodyPr/>
                    <a:lstStyle/>
                    <a:p>
                      <a:pPr algn="ctr"/>
                      <a:r>
                        <a:rPr lang="en-US" sz="1200" i="1" dirty="0"/>
                        <a:t>r</a:t>
                      </a:r>
                      <a:r>
                        <a:rPr lang="en-US" sz="1200" dirty="0"/>
                        <a:t> Elements of </a:t>
                      </a:r>
                    </a:p>
                    <a:p>
                      <a:pPr algn="ctr"/>
                      <a:r>
                        <a:rPr lang="en-US" sz="1200" dirty="0"/>
                        <a:t>column 2</a:t>
                      </a:r>
                    </a:p>
                  </a:txBody>
                  <a:tcPr anchor="ctr">
                    <a:solidFill>
                      <a:schemeClr val="accent3"/>
                    </a:solidFill>
                  </a:tcPr>
                </a:tc>
                <a:tc>
                  <a:txBody>
                    <a:bodyPr/>
                    <a:lstStyle/>
                    <a:p>
                      <a:pPr algn="ctr"/>
                      <a:r>
                        <a:rPr lang="en-US" sz="1200" dirty="0"/>
                        <a:t>….</a:t>
                      </a:r>
                    </a:p>
                  </a:txBody>
                  <a:tcPr anchor="ctr">
                    <a:solidFill>
                      <a:schemeClr val="accent3"/>
                    </a:solidFill>
                  </a:tcPr>
                </a:tc>
                <a:tc>
                  <a:txBody>
                    <a:bodyPr/>
                    <a:lstStyle/>
                    <a:p>
                      <a:pPr algn="ctr"/>
                      <a:r>
                        <a:rPr lang="en-US" sz="1200" i="1" dirty="0"/>
                        <a:t>r</a:t>
                      </a:r>
                      <a:r>
                        <a:rPr lang="en-US" sz="1200" dirty="0"/>
                        <a:t> Elements of </a:t>
                      </a:r>
                    </a:p>
                    <a:p>
                      <a:pPr algn="ctr"/>
                      <a:r>
                        <a:rPr lang="en-US" sz="1200" dirty="0"/>
                        <a:t>column</a:t>
                      </a:r>
                      <a:r>
                        <a:rPr lang="en-US" sz="1200" baseline="0" dirty="0"/>
                        <a:t> </a:t>
                      </a:r>
                      <a:r>
                        <a:rPr lang="en-US" sz="1200" baseline="0" dirty="0" err="1"/>
                        <a:t>i</a:t>
                      </a:r>
                      <a:endParaRPr lang="en-US" sz="1200" dirty="0"/>
                    </a:p>
                  </a:txBody>
                  <a:tcPr anchor="ctr">
                    <a:solidFill>
                      <a:schemeClr val="accent3"/>
                    </a:solidFill>
                  </a:tcPr>
                </a:tc>
                <a:tc>
                  <a:txBody>
                    <a:bodyPr/>
                    <a:lstStyle/>
                    <a:p>
                      <a:pPr algn="ctr"/>
                      <a:r>
                        <a:rPr lang="en-US" sz="1200" dirty="0"/>
                        <a:t>……..</a:t>
                      </a:r>
                    </a:p>
                  </a:txBody>
                  <a:tcPr anchor="ctr">
                    <a:solidFill>
                      <a:schemeClr val="accent3"/>
                    </a:solidFill>
                  </a:tcPr>
                </a:tc>
                <a:extLst>
                  <a:ext uri="{0D108BD9-81ED-4DB2-BD59-A6C34878D82A}">
                    <a16:rowId xmlns:a16="http://schemas.microsoft.com/office/drawing/2014/main" val="269902285"/>
                  </a:ext>
                </a:extLst>
              </a:tr>
            </a:tbl>
          </a:graphicData>
        </a:graphic>
      </p:graphicFrame>
      <p:sp>
        <p:nvSpPr>
          <p:cNvPr id="20" name="Text Box 15"/>
          <p:cNvSpPr txBox="1">
            <a:spLocks noChangeArrowheads="1"/>
          </p:cNvSpPr>
          <p:nvPr/>
        </p:nvSpPr>
        <p:spPr bwMode="auto">
          <a:xfrm>
            <a:off x="0" y="6426908"/>
            <a:ext cx="1627094"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3 elements of col 0</a:t>
            </a:r>
          </a:p>
        </p:txBody>
      </p:sp>
      <p:sp>
        <p:nvSpPr>
          <p:cNvPr id="21" name="AutoShape 69"/>
          <p:cNvSpPr>
            <a:spLocks/>
          </p:cNvSpPr>
          <p:nvPr/>
        </p:nvSpPr>
        <p:spPr bwMode="auto">
          <a:xfrm rot="5400000" flipH="1">
            <a:off x="714313"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2" name="AutoShape 69"/>
          <p:cNvSpPr>
            <a:spLocks/>
          </p:cNvSpPr>
          <p:nvPr/>
        </p:nvSpPr>
        <p:spPr bwMode="auto">
          <a:xfrm rot="5400000" flipH="1">
            <a:off x="2085913"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3" name="AutoShape 69"/>
          <p:cNvSpPr>
            <a:spLocks/>
          </p:cNvSpPr>
          <p:nvPr/>
        </p:nvSpPr>
        <p:spPr bwMode="auto">
          <a:xfrm rot="5400000" flipH="1">
            <a:off x="3381313"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4" name="AutoShape 69"/>
          <p:cNvSpPr>
            <a:spLocks/>
          </p:cNvSpPr>
          <p:nvPr/>
        </p:nvSpPr>
        <p:spPr bwMode="auto">
          <a:xfrm rot="5400000" flipH="1">
            <a:off x="4752913"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5" name="AutoShape 69"/>
          <p:cNvSpPr>
            <a:spLocks/>
          </p:cNvSpPr>
          <p:nvPr/>
        </p:nvSpPr>
        <p:spPr bwMode="auto">
          <a:xfrm rot="5400000" flipH="1">
            <a:off x="6048313"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6" name="AutoShape 69"/>
          <p:cNvSpPr>
            <a:spLocks/>
          </p:cNvSpPr>
          <p:nvPr/>
        </p:nvSpPr>
        <p:spPr bwMode="auto">
          <a:xfrm rot="5400000" flipH="1">
            <a:off x="7343714"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7" name="Text Box 15"/>
          <p:cNvSpPr txBox="1">
            <a:spLocks noChangeArrowheads="1"/>
          </p:cNvSpPr>
          <p:nvPr/>
        </p:nvSpPr>
        <p:spPr bwMode="auto">
          <a:xfrm>
            <a:off x="7010400" y="6400800"/>
            <a:ext cx="1627094"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3 elements of col 5</a:t>
            </a:r>
          </a:p>
        </p:txBody>
      </p:sp>
      <p:sp>
        <p:nvSpPr>
          <p:cNvPr id="28" name="Rectangle 27"/>
          <p:cNvSpPr/>
          <p:nvPr/>
        </p:nvSpPr>
        <p:spPr>
          <a:xfrm>
            <a:off x="4038600" y="2666515"/>
            <a:ext cx="5029200" cy="369332"/>
          </a:xfrm>
          <a:prstGeom prst="rect">
            <a:avLst/>
          </a:prstGeom>
        </p:spPr>
        <p:txBody>
          <a:bodyPr wrap="square">
            <a:spAutoFit/>
          </a:bodyPr>
          <a:lstStyle/>
          <a:p>
            <a:pPr eaLnBrk="1" hangingPunct="1">
              <a:lnSpc>
                <a:spcPct val="90000"/>
              </a:lnSpc>
              <a:buClr>
                <a:schemeClr val="tx2"/>
              </a:buClr>
            </a:pPr>
            <a:r>
              <a:rPr lang="en-US" altLang="ko-KR" sz="2000" dirty="0" err="1">
                <a:latin typeface="Times New Roman" panose="02020603050405020304" pitchFamily="18" charset="0"/>
                <a:cs typeface="Times New Roman" panose="02020603050405020304" pitchFamily="18" charset="0"/>
              </a:rPr>
              <a:t>start_address</a:t>
            </a:r>
            <a:r>
              <a:rPr lang="en-US" altLang="ko-KR" sz="2000" dirty="0">
                <a:latin typeface="Times New Roman" panose="02020603050405020304" pitchFamily="18" charset="0"/>
                <a:cs typeface="Times New Roman" panose="02020603050405020304" pitchFamily="18" charset="0"/>
              </a:rPr>
              <a:t> = 1000 </a:t>
            </a:r>
            <a:r>
              <a:rPr lang="en-US" altLang="ko-KR"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ko-KR" sz="2000" dirty="0">
                <a:latin typeface="Times New Roman" panose="02020603050405020304" pitchFamily="18" charset="0"/>
                <a:cs typeface="Times New Roman" panose="02020603050405020304" pitchFamily="18" charset="0"/>
              </a:rPr>
              <a:t>Location(a[1][4]) = ?</a:t>
            </a:r>
          </a:p>
        </p:txBody>
      </p:sp>
    </p:spTree>
    <p:extLst>
      <p:ext uri="{BB962C8B-B14F-4D97-AF65-F5344CB8AC3E}">
        <p14:creationId xmlns:p14="http://schemas.microsoft.com/office/powerpoint/2010/main" val="1283302911"/>
      </p:ext>
    </p:extLst>
  </p:cSld>
  <p:clrMapOvr>
    <a:masterClrMapping/>
  </p:clrMapOvr>
  <p:transition spd="slow">
    <p:randomBar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0"/>
            <a:ext cx="9144000" cy="838200"/>
          </a:xfrm>
        </p:spPr>
        <p:txBody>
          <a:bodyPr/>
          <a:lstStyle/>
          <a:p>
            <a:pPr eaLnBrk="1" hangingPunct="1"/>
            <a:r>
              <a:rPr lang="en-US" altLang="zh-TW" dirty="0"/>
              <a:t>Example: Memory mapping</a:t>
            </a:r>
          </a:p>
        </p:txBody>
      </p:sp>
      <p:sp>
        <p:nvSpPr>
          <p:cNvPr id="27651" name="Rectangle 4"/>
          <p:cNvSpPr>
            <a:spLocks noGrp="1" noChangeArrowheads="1"/>
          </p:cNvSpPr>
          <p:nvPr>
            <p:ph type="body" idx="1"/>
          </p:nvPr>
        </p:nvSpPr>
        <p:spPr>
          <a:xfrm>
            <a:off x="0" y="838200"/>
            <a:ext cx="8675688" cy="5470525"/>
          </a:xfrm>
          <a:noFill/>
        </p:spPr>
        <p:txBody>
          <a:bodyPr/>
          <a:lstStyle/>
          <a:p>
            <a:pPr eaLnBrk="1" hangingPunct="1">
              <a:tabLst>
                <a:tab pos="3594100" algn="l"/>
              </a:tabLst>
            </a:pPr>
            <a:r>
              <a:rPr lang="en-US" altLang="zh-TW" sz="2500" dirty="0">
                <a:solidFill>
                  <a:srgbClr val="FF0000"/>
                </a:solidFill>
                <a:latin typeface="Courier New" panose="02070309020205020404" pitchFamily="49" charset="0"/>
                <a:cs typeface="Courier New" panose="02070309020205020404" pitchFamily="49" charset="0"/>
              </a:rPr>
              <a:t>char A[3][4];</a:t>
            </a:r>
            <a:r>
              <a:rPr lang="en-US" altLang="zh-TW" dirty="0"/>
              <a:t>	           </a:t>
            </a:r>
            <a:r>
              <a:rPr lang="en-US" altLang="zh-TW" dirty="0">
                <a:latin typeface="Times New Roman" panose="02020603050405020304" pitchFamily="18" charset="0"/>
                <a:cs typeface="Times New Roman" panose="02020603050405020304" pitchFamily="18" charset="0"/>
              </a:rPr>
              <a:t>// row-major</a:t>
            </a:r>
          </a:p>
          <a:p>
            <a:pPr eaLnBrk="1" hangingPunct="1">
              <a:tabLst>
                <a:tab pos="3594100" algn="l"/>
              </a:tabLst>
            </a:pPr>
            <a:r>
              <a:rPr lang="en-US" altLang="zh-TW" dirty="0">
                <a:latin typeface="Times New Roman" panose="02020603050405020304" pitchFamily="18" charset="0"/>
                <a:cs typeface="Times New Roman" panose="02020603050405020304" pitchFamily="18" charset="0"/>
              </a:rPr>
              <a:t>logical structure	          physical structure</a:t>
            </a:r>
          </a:p>
          <a:p>
            <a:pPr lvl="1" eaLnBrk="1" hangingPunct="1">
              <a:tabLst>
                <a:tab pos="3594100" algn="l"/>
              </a:tabLst>
            </a:pPr>
            <a:endParaRPr lang="en-US" altLang="zh-TW" dirty="0"/>
          </a:p>
          <a:p>
            <a:pPr eaLnBrk="1" hangingPunct="1">
              <a:tabLst>
                <a:tab pos="3594100" algn="l"/>
              </a:tabLst>
            </a:pPr>
            <a:endParaRPr lang="zh-TW" altLang="en-US" dirty="0"/>
          </a:p>
        </p:txBody>
      </p:sp>
      <p:sp>
        <p:nvSpPr>
          <p:cNvPr id="27652" name="Rectangle 5"/>
          <p:cNvSpPr>
            <a:spLocks noChangeArrowheads="1"/>
          </p:cNvSpPr>
          <p:nvPr/>
        </p:nvSpPr>
        <p:spPr bwMode="auto">
          <a:xfrm>
            <a:off x="746125" y="2339975"/>
            <a:ext cx="1727200" cy="1296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algn="ctr" eaLnBrk="1" hangingPunct="1"/>
            <a:endParaRPr lang="zh-TW" altLang="en-US" sz="2000">
              <a:latin typeface="Tahoma" panose="020B0604030504040204" pitchFamily="34" charset="0"/>
            </a:endParaRPr>
          </a:p>
        </p:txBody>
      </p:sp>
      <p:sp>
        <p:nvSpPr>
          <p:cNvPr id="27653" name="Line 6"/>
          <p:cNvSpPr>
            <a:spLocks noChangeShapeType="1"/>
          </p:cNvSpPr>
          <p:nvPr/>
        </p:nvSpPr>
        <p:spPr bwMode="auto">
          <a:xfrm>
            <a:off x="746125" y="2771775"/>
            <a:ext cx="1727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54" name="Line 7"/>
          <p:cNvSpPr>
            <a:spLocks noChangeShapeType="1"/>
          </p:cNvSpPr>
          <p:nvPr/>
        </p:nvSpPr>
        <p:spPr bwMode="auto">
          <a:xfrm>
            <a:off x="746125" y="3203575"/>
            <a:ext cx="1727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55" name="Line 8"/>
          <p:cNvSpPr>
            <a:spLocks noChangeShapeType="1"/>
          </p:cNvSpPr>
          <p:nvPr/>
        </p:nvSpPr>
        <p:spPr bwMode="auto">
          <a:xfrm>
            <a:off x="1177925" y="2339975"/>
            <a:ext cx="0" cy="12969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56" name="Line 9"/>
          <p:cNvSpPr>
            <a:spLocks noChangeShapeType="1"/>
          </p:cNvSpPr>
          <p:nvPr/>
        </p:nvSpPr>
        <p:spPr bwMode="auto">
          <a:xfrm>
            <a:off x="1609725" y="2339975"/>
            <a:ext cx="0" cy="12969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57" name="Line 10"/>
          <p:cNvSpPr>
            <a:spLocks noChangeShapeType="1"/>
          </p:cNvSpPr>
          <p:nvPr/>
        </p:nvSpPr>
        <p:spPr bwMode="auto">
          <a:xfrm>
            <a:off x="2041525" y="2339975"/>
            <a:ext cx="0" cy="12969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58" name="Text Box 11"/>
          <p:cNvSpPr txBox="1">
            <a:spLocks noChangeArrowheads="1"/>
          </p:cNvSpPr>
          <p:nvPr/>
        </p:nvSpPr>
        <p:spPr bwMode="auto">
          <a:xfrm>
            <a:off x="809625" y="1998663"/>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0</a:t>
            </a:r>
          </a:p>
        </p:txBody>
      </p:sp>
      <p:sp>
        <p:nvSpPr>
          <p:cNvPr id="27659" name="Text Box 12"/>
          <p:cNvSpPr txBox="1">
            <a:spLocks noChangeArrowheads="1"/>
          </p:cNvSpPr>
          <p:nvPr/>
        </p:nvSpPr>
        <p:spPr bwMode="auto">
          <a:xfrm>
            <a:off x="1249363" y="1981200"/>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1</a:t>
            </a:r>
          </a:p>
        </p:txBody>
      </p:sp>
      <p:sp>
        <p:nvSpPr>
          <p:cNvPr id="27660" name="Text Box 13"/>
          <p:cNvSpPr txBox="1">
            <a:spLocks noChangeArrowheads="1"/>
          </p:cNvSpPr>
          <p:nvPr/>
        </p:nvSpPr>
        <p:spPr bwMode="auto">
          <a:xfrm>
            <a:off x="1681163" y="1981200"/>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2</a:t>
            </a:r>
          </a:p>
        </p:txBody>
      </p:sp>
      <p:sp>
        <p:nvSpPr>
          <p:cNvPr id="27661" name="Text Box 14"/>
          <p:cNvSpPr txBox="1">
            <a:spLocks noChangeArrowheads="1"/>
          </p:cNvSpPr>
          <p:nvPr/>
        </p:nvSpPr>
        <p:spPr bwMode="auto">
          <a:xfrm>
            <a:off x="2112963" y="1981200"/>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3</a:t>
            </a:r>
          </a:p>
        </p:txBody>
      </p:sp>
      <p:sp>
        <p:nvSpPr>
          <p:cNvPr id="27662" name="Text Box 15"/>
          <p:cNvSpPr txBox="1">
            <a:spLocks noChangeArrowheads="1"/>
          </p:cNvSpPr>
          <p:nvPr/>
        </p:nvSpPr>
        <p:spPr bwMode="auto">
          <a:xfrm>
            <a:off x="457200" y="2413000"/>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0</a:t>
            </a:r>
          </a:p>
        </p:txBody>
      </p:sp>
      <p:sp>
        <p:nvSpPr>
          <p:cNvPr id="27663" name="Text Box 16"/>
          <p:cNvSpPr txBox="1">
            <a:spLocks noChangeArrowheads="1"/>
          </p:cNvSpPr>
          <p:nvPr/>
        </p:nvSpPr>
        <p:spPr bwMode="auto">
          <a:xfrm>
            <a:off x="457200" y="2773363"/>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1</a:t>
            </a:r>
          </a:p>
        </p:txBody>
      </p:sp>
      <p:sp>
        <p:nvSpPr>
          <p:cNvPr id="27664" name="Text Box 17"/>
          <p:cNvSpPr txBox="1">
            <a:spLocks noChangeArrowheads="1"/>
          </p:cNvSpPr>
          <p:nvPr/>
        </p:nvSpPr>
        <p:spPr bwMode="auto">
          <a:xfrm>
            <a:off x="457200" y="3205163"/>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2</a:t>
            </a:r>
          </a:p>
        </p:txBody>
      </p:sp>
      <p:sp>
        <p:nvSpPr>
          <p:cNvPr id="27665" name="Rectangle 18"/>
          <p:cNvSpPr>
            <a:spLocks noChangeArrowheads="1"/>
          </p:cNvSpPr>
          <p:nvPr/>
        </p:nvSpPr>
        <p:spPr bwMode="auto">
          <a:xfrm>
            <a:off x="4572000" y="1981200"/>
            <a:ext cx="1728788" cy="33131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2000"/>
          </a:p>
        </p:txBody>
      </p:sp>
      <p:sp>
        <p:nvSpPr>
          <p:cNvPr id="27666" name="Line 19"/>
          <p:cNvSpPr>
            <a:spLocks noChangeShapeType="1"/>
          </p:cNvSpPr>
          <p:nvPr/>
        </p:nvSpPr>
        <p:spPr bwMode="auto">
          <a:xfrm>
            <a:off x="4572000" y="2341563"/>
            <a:ext cx="172878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67" name="Text Box 20"/>
          <p:cNvSpPr txBox="1">
            <a:spLocks noChangeArrowheads="1"/>
          </p:cNvSpPr>
          <p:nvPr/>
        </p:nvSpPr>
        <p:spPr bwMode="auto">
          <a:xfrm>
            <a:off x="6300788" y="1981200"/>
            <a:ext cx="966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A[0][0]</a:t>
            </a:r>
          </a:p>
        </p:txBody>
      </p:sp>
      <p:sp>
        <p:nvSpPr>
          <p:cNvPr id="27668" name="Line 21"/>
          <p:cNvSpPr>
            <a:spLocks noChangeShapeType="1"/>
          </p:cNvSpPr>
          <p:nvPr/>
        </p:nvSpPr>
        <p:spPr bwMode="auto">
          <a:xfrm>
            <a:off x="4572000" y="2701925"/>
            <a:ext cx="172878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69" name="Text Box 22"/>
          <p:cNvSpPr txBox="1">
            <a:spLocks noChangeArrowheads="1"/>
          </p:cNvSpPr>
          <p:nvPr/>
        </p:nvSpPr>
        <p:spPr bwMode="auto">
          <a:xfrm>
            <a:off x="6300788" y="2341563"/>
            <a:ext cx="966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A[0][1]</a:t>
            </a:r>
          </a:p>
        </p:txBody>
      </p:sp>
      <p:sp>
        <p:nvSpPr>
          <p:cNvPr id="27670" name="Line 23"/>
          <p:cNvSpPr>
            <a:spLocks noChangeShapeType="1"/>
          </p:cNvSpPr>
          <p:nvPr/>
        </p:nvSpPr>
        <p:spPr bwMode="auto">
          <a:xfrm>
            <a:off x="4572000" y="3062288"/>
            <a:ext cx="172878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71" name="Text Box 24"/>
          <p:cNvSpPr txBox="1">
            <a:spLocks noChangeArrowheads="1"/>
          </p:cNvSpPr>
          <p:nvPr/>
        </p:nvSpPr>
        <p:spPr bwMode="auto">
          <a:xfrm>
            <a:off x="6300788" y="2701925"/>
            <a:ext cx="966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A[0][2]</a:t>
            </a:r>
          </a:p>
        </p:txBody>
      </p:sp>
      <p:sp>
        <p:nvSpPr>
          <p:cNvPr id="27672" name="Line 25"/>
          <p:cNvSpPr>
            <a:spLocks noChangeShapeType="1"/>
          </p:cNvSpPr>
          <p:nvPr/>
        </p:nvSpPr>
        <p:spPr bwMode="auto">
          <a:xfrm>
            <a:off x="4572000" y="3422650"/>
            <a:ext cx="172878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73" name="Text Box 26"/>
          <p:cNvSpPr txBox="1">
            <a:spLocks noChangeArrowheads="1"/>
          </p:cNvSpPr>
          <p:nvPr/>
        </p:nvSpPr>
        <p:spPr bwMode="auto">
          <a:xfrm>
            <a:off x="6300788" y="3062288"/>
            <a:ext cx="966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A[0][3]</a:t>
            </a:r>
          </a:p>
        </p:txBody>
      </p:sp>
      <p:sp>
        <p:nvSpPr>
          <p:cNvPr id="27674" name="Line 27"/>
          <p:cNvSpPr>
            <a:spLocks noChangeShapeType="1"/>
          </p:cNvSpPr>
          <p:nvPr/>
        </p:nvSpPr>
        <p:spPr bwMode="auto">
          <a:xfrm>
            <a:off x="4572000" y="3783013"/>
            <a:ext cx="172878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75" name="Text Box 28"/>
          <p:cNvSpPr txBox="1">
            <a:spLocks noChangeArrowheads="1"/>
          </p:cNvSpPr>
          <p:nvPr/>
        </p:nvSpPr>
        <p:spPr bwMode="auto">
          <a:xfrm>
            <a:off x="6300788" y="3422650"/>
            <a:ext cx="966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A[1][0]</a:t>
            </a:r>
          </a:p>
        </p:txBody>
      </p:sp>
      <p:sp>
        <p:nvSpPr>
          <p:cNvPr id="27676" name="Line 29"/>
          <p:cNvSpPr>
            <a:spLocks noChangeShapeType="1"/>
          </p:cNvSpPr>
          <p:nvPr/>
        </p:nvSpPr>
        <p:spPr bwMode="auto">
          <a:xfrm>
            <a:off x="4572000" y="4141788"/>
            <a:ext cx="172878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77" name="Text Box 30"/>
          <p:cNvSpPr txBox="1">
            <a:spLocks noChangeArrowheads="1"/>
          </p:cNvSpPr>
          <p:nvPr/>
        </p:nvSpPr>
        <p:spPr bwMode="auto">
          <a:xfrm>
            <a:off x="6300788" y="3781425"/>
            <a:ext cx="966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A[1][1]</a:t>
            </a:r>
          </a:p>
        </p:txBody>
      </p:sp>
      <p:sp>
        <p:nvSpPr>
          <p:cNvPr id="27678" name="Line 31"/>
          <p:cNvSpPr>
            <a:spLocks noChangeShapeType="1"/>
          </p:cNvSpPr>
          <p:nvPr/>
        </p:nvSpPr>
        <p:spPr bwMode="auto">
          <a:xfrm>
            <a:off x="4572000" y="4502150"/>
            <a:ext cx="172878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79" name="Text Box 32"/>
          <p:cNvSpPr txBox="1">
            <a:spLocks noChangeArrowheads="1"/>
          </p:cNvSpPr>
          <p:nvPr/>
        </p:nvSpPr>
        <p:spPr bwMode="auto">
          <a:xfrm>
            <a:off x="6300788" y="4141788"/>
            <a:ext cx="966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A[1][2]</a:t>
            </a:r>
          </a:p>
        </p:txBody>
      </p:sp>
      <p:sp>
        <p:nvSpPr>
          <p:cNvPr id="27680" name="Line 33"/>
          <p:cNvSpPr>
            <a:spLocks noChangeShapeType="1"/>
          </p:cNvSpPr>
          <p:nvPr/>
        </p:nvSpPr>
        <p:spPr bwMode="auto">
          <a:xfrm>
            <a:off x="4572000" y="4862513"/>
            <a:ext cx="172878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81" name="Text Box 34"/>
          <p:cNvSpPr txBox="1">
            <a:spLocks noChangeArrowheads="1"/>
          </p:cNvSpPr>
          <p:nvPr/>
        </p:nvSpPr>
        <p:spPr bwMode="auto">
          <a:xfrm>
            <a:off x="6300788" y="4502150"/>
            <a:ext cx="966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A[1][3]</a:t>
            </a:r>
          </a:p>
        </p:txBody>
      </p:sp>
      <p:sp>
        <p:nvSpPr>
          <p:cNvPr id="27682" name="Line 35"/>
          <p:cNvSpPr>
            <a:spLocks noChangeShapeType="1"/>
          </p:cNvSpPr>
          <p:nvPr/>
        </p:nvSpPr>
        <p:spPr bwMode="auto">
          <a:xfrm>
            <a:off x="889000" y="2555875"/>
            <a:ext cx="1512888" cy="0"/>
          </a:xfrm>
          <a:prstGeom prst="line">
            <a:avLst/>
          </a:prstGeom>
          <a:noFill/>
          <a:ln w="9525">
            <a:solidFill>
              <a:srgbClr val="0099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2000"/>
          </a:p>
        </p:txBody>
      </p:sp>
      <p:sp>
        <p:nvSpPr>
          <p:cNvPr id="27683" name="Line 36"/>
          <p:cNvSpPr>
            <a:spLocks noChangeShapeType="1"/>
          </p:cNvSpPr>
          <p:nvPr/>
        </p:nvSpPr>
        <p:spPr bwMode="auto">
          <a:xfrm>
            <a:off x="889000" y="3060700"/>
            <a:ext cx="1512888" cy="0"/>
          </a:xfrm>
          <a:prstGeom prst="line">
            <a:avLst/>
          </a:prstGeom>
          <a:noFill/>
          <a:ln w="9525">
            <a:solidFill>
              <a:srgbClr val="0099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2000"/>
          </a:p>
        </p:txBody>
      </p:sp>
      <p:sp>
        <p:nvSpPr>
          <p:cNvPr id="27684" name="Line 37"/>
          <p:cNvSpPr>
            <a:spLocks noChangeShapeType="1"/>
          </p:cNvSpPr>
          <p:nvPr/>
        </p:nvSpPr>
        <p:spPr bwMode="auto">
          <a:xfrm>
            <a:off x="889000" y="3421063"/>
            <a:ext cx="1512888" cy="0"/>
          </a:xfrm>
          <a:prstGeom prst="line">
            <a:avLst/>
          </a:prstGeom>
          <a:noFill/>
          <a:ln w="9525">
            <a:solidFill>
              <a:srgbClr val="0099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2000"/>
          </a:p>
        </p:txBody>
      </p:sp>
      <p:sp>
        <p:nvSpPr>
          <p:cNvPr id="27685" name="Text Box 38"/>
          <p:cNvSpPr txBox="1">
            <a:spLocks noChangeArrowheads="1"/>
          </p:cNvSpPr>
          <p:nvPr/>
        </p:nvSpPr>
        <p:spPr bwMode="auto">
          <a:xfrm>
            <a:off x="167424" y="5480004"/>
            <a:ext cx="584270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dirty="0">
                <a:latin typeface="Palatino" pitchFamily="18" charset="0"/>
              </a:rPr>
              <a:t>Mapping (location):</a:t>
            </a:r>
          </a:p>
          <a:p>
            <a:pPr eaLnBrk="1" hangingPunct="1"/>
            <a:r>
              <a:rPr lang="en-US" altLang="zh-TW" sz="2000" dirty="0">
                <a:solidFill>
                  <a:srgbClr val="009900"/>
                </a:solidFill>
                <a:latin typeface="Palatino" pitchFamily="18" charset="0"/>
              </a:rPr>
              <a:t>Location(A[</a:t>
            </a:r>
            <a:r>
              <a:rPr lang="en-US" altLang="zh-TW" sz="2000" dirty="0" err="1">
                <a:solidFill>
                  <a:srgbClr val="009900"/>
                </a:solidFill>
                <a:latin typeface="Palatino" pitchFamily="18" charset="0"/>
              </a:rPr>
              <a:t>i</a:t>
            </a:r>
            <a:r>
              <a:rPr lang="en-US" altLang="zh-TW" sz="2000" dirty="0">
                <a:solidFill>
                  <a:srgbClr val="009900"/>
                </a:solidFill>
                <a:latin typeface="Palatino" pitchFamily="18" charset="0"/>
              </a:rPr>
              <a:t>][j]) = Location(A[0][0])+ </a:t>
            </a:r>
            <a:r>
              <a:rPr lang="en-US" altLang="zh-TW" sz="2000" dirty="0" err="1">
                <a:solidFill>
                  <a:srgbClr val="009900"/>
                </a:solidFill>
                <a:latin typeface="Palatino" pitchFamily="18" charset="0"/>
              </a:rPr>
              <a:t>i</a:t>
            </a:r>
            <a:r>
              <a:rPr lang="en-US" altLang="zh-TW" sz="2000" dirty="0">
                <a:solidFill>
                  <a:srgbClr val="009900"/>
                </a:solidFill>
                <a:latin typeface="Palatino" pitchFamily="18" charset="0"/>
              </a:rPr>
              <a:t>*4+j</a:t>
            </a:r>
          </a:p>
        </p:txBody>
      </p:sp>
      <p:sp>
        <p:nvSpPr>
          <p:cNvPr id="27686" name="Rectangle 39"/>
          <p:cNvSpPr>
            <a:spLocks noChangeArrowheads="1"/>
          </p:cNvSpPr>
          <p:nvPr/>
        </p:nvSpPr>
        <p:spPr bwMode="auto">
          <a:xfrm>
            <a:off x="1177925" y="3205163"/>
            <a:ext cx="431800" cy="431800"/>
          </a:xfrm>
          <a:prstGeom prst="rect">
            <a:avLst/>
          </a:prstGeom>
          <a:solidFill>
            <a:schemeClr val="hlink">
              <a:alpha val="50195"/>
            </a:schemeClr>
          </a:solidFill>
          <a:ln w="9525">
            <a:solidFill>
              <a:schemeClr val="tx1"/>
            </a:solidFill>
            <a:miter lim="800000"/>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2000"/>
          </a:p>
        </p:txBody>
      </p:sp>
      <p:sp>
        <p:nvSpPr>
          <p:cNvPr id="27687" name="Line 40"/>
          <p:cNvSpPr>
            <a:spLocks noChangeShapeType="1"/>
          </p:cNvSpPr>
          <p:nvPr/>
        </p:nvSpPr>
        <p:spPr bwMode="auto">
          <a:xfrm>
            <a:off x="1385888" y="3540125"/>
            <a:ext cx="0" cy="358775"/>
          </a:xfrm>
          <a:prstGeom prst="line">
            <a:avLst/>
          </a:prstGeom>
          <a:noFill/>
          <a:ln w="9525">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sz="2000"/>
          </a:p>
        </p:txBody>
      </p:sp>
      <p:sp>
        <p:nvSpPr>
          <p:cNvPr id="27688" name="Text Box 41"/>
          <p:cNvSpPr txBox="1">
            <a:spLocks noChangeArrowheads="1"/>
          </p:cNvSpPr>
          <p:nvPr/>
        </p:nvSpPr>
        <p:spPr bwMode="auto">
          <a:xfrm>
            <a:off x="941388" y="3844925"/>
            <a:ext cx="966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A[2][1]</a:t>
            </a:r>
          </a:p>
        </p:txBody>
      </p:sp>
      <p:sp>
        <p:nvSpPr>
          <p:cNvPr id="27689" name="Rectangle 42"/>
          <p:cNvSpPr>
            <a:spLocks noChangeArrowheads="1"/>
          </p:cNvSpPr>
          <p:nvPr/>
        </p:nvSpPr>
        <p:spPr bwMode="auto">
          <a:xfrm>
            <a:off x="4572000" y="1981200"/>
            <a:ext cx="1727200" cy="1431925"/>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2000"/>
          </a:p>
        </p:txBody>
      </p:sp>
    </p:spTree>
    <p:extLst>
      <p:ext uri="{BB962C8B-B14F-4D97-AF65-F5344CB8AC3E}">
        <p14:creationId xmlns:p14="http://schemas.microsoft.com/office/powerpoint/2010/main" val="2200942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A39F78-8A02-4418-8239-ACDEB1720E78}"/>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217C4F45-7AA0-4BAA-BE1F-2BF8AF73351C}"/>
              </a:ext>
            </a:extLst>
          </p:cNvPr>
          <p:cNvSpPr>
            <a:spLocks noGrp="1"/>
          </p:cNvSpPr>
          <p:nvPr>
            <p:ph idx="1"/>
          </p:nvPr>
        </p:nvSpPr>
        <p:spPr>
          <a:xfrm>
            <a:off x="457200" y="1066800"/>
            <a:ext cx="8458200" cy="5715000"/>
          </a:xfrm>
        </p:spPr>
        <p:txBody>
          <a:bodyPr/>
          <a:lstStyle/>
          <a:p>
            <a:pPr marL="0" indent="0" algn="l">
              <a:buNone/>
            </a:pPr>
            <a:r>
              <a:rPr lang="en-US" sz="1800" b="0" i="0" u="none" strike="noStrike" baseline="0" dirty="0">
                <a:latin typeface="CMR10"/>
              </a:rPr>
              <a:t>Assume I declare a 2-dimensional array int </a:t>
            </a:r>
            <a:r>
              <a:rPr lang="en-US" sz="1800" b="0" i="0" u="none" strike="noStrike" baseline="0" dirty="0">
                <a:latin typeface="CMMI10"/>
              </a:rPr>
              <a:t>A</a:t>
            </a:r>
            <a:r>
              <a:rPr lang="en-US" sz="1800" b="0" i="0" u="none" strike="noStrike" baseline="0" dirty="0">
                <a:latin typeface="CMR10"/>
              </a:rPr>
              <a:t>[2][7]={1,2,3,4,5,6,7,8,9,10,11,12,13,14}. Let also assume that an "int" is 4 bytes long.</a:t>
            </a:r>
          </a:p>
          <a:p>
            <a:pPr marL="0" indent="0" algn="l">
              <a:buNone/>
            </a:pPr>
            <a:endParaRPr lang="en-US" sz="1800" b="0" i="0" u="none" strike="noStrike" baseline="0" dirty="0">
              <a:latin typeface="CMR10"/>
            </a:endParaRPr>
          </a:p>
          <a:p>
            <a:pPr marL="0" indent="0" algn="l">
              <a:buNone/>
            </a:pPr>
            <a:r>
              <a:rPr lang="en-US" sz="1800" b="0" dirty="0">
                <a:latin typeface="CMR10"/>
              </a:rPr>
              <a:t>1. </a:t>
            </a:r>
            <a:r>
              <a:rPr lang="en-US" sz="1800" b="0" i="0" u="none" strike="noStrike" baseline="0" dirty="0">
                <a:latin typeface="CMR10"/>
              </a:rPr>
              <a:t>List the elements of </a:t>
            </a:r>
            <a:r>
              <a:rPr lang="en-US" sz="1800" b="0" i="0" u="none" strike="noStrike" baseline="0" dirty="0">
                <a:latin typeface="CMMI10"/>
              </a:rPr>
              <a:t>A </a:t>
            </a:r>
            <a:r>
              <a:rPr lang="en-US" sz="1800" b="0" i="0" u="none" strike="noStrike" baseline="0" dirty="0">
                <a:latin typeface="CMR10"/>
              </a:rPr>
              <a:t>as they will appear in the computer memory if the language stores the array </a:t>
            </a:r>
            <a:r>
              <a:rPr lang="en-US" sz="1800" b="0" i="0" u="none" strike="noStrike" baseline="0" dirty="0">
                <a:latin typeface="CMMI10"/>
              </a:rPr>
              <a:t>A </a:t>
            </a:r>
            <a:r>
              <a:rPr lang="en-US" sz="1800" b="0" i="0" u="none" strike="noStrike" baseline="0" dirty="0">
                <a:latin typeface="CMR10"/>
              </a:rPr>
              <a:t>in row-major order</a:t>
            </a:r>
          </a:p>
          <a:p>
            <a:pPr marL="0" indent="0" algn="l">
              <a:buNone/>
            </a:pPr>
            <a:r>
              <a:rPr lang="en-US" sz="1800" b="0" i="0" u="none" strike="noStrike" baseline="0" dirty="0">
                <a:latin typeface="CMR10"/>
              </a:rPr>
              <a:t>2. The array </a:t>
            </a:r>
            <a:r>
              <a:rPr lang="en-US" sz="1800" b="0" i="0" u="none" strike="noStrike" baseline="0" dirty="0">
                <a:latin typeface="CMMI10"/>
              </a:rPr>
              <a:t>A </a:t>
            </a:r>
            <a:r>
              <a:rPr lang="en-US" sz="1800" b="0" i="0" u="none" strike="noStrike" baseline="0" dirty="0">
                <a:latin typeface="CMR10"/>
              </a:rPr>
              <a:t>is stored in row-major order starting at address 0 in the computer memory. What is the address of </a:t>
            </a:r>
            <a:r>
              <a:rPr lang="en-US" sz="1800" b="0" i="0" u="none" strike="noStrike" baseline="0" dirty="0">
                <a:latin typeface="CMMI10"/>
              </a:rPr>
              <a:t>A</a:t>
            </a:r>
            <a:r>
              <a:rPr lang="en-US" sz="1800" b="0" i="0" u="none" strike="noStrike" baseline="0" dirty="0">
                <a:latin typeface="CMR10"/>
              </a:rPr>
              <a:t>[1][3]?</a:t>
            </a:r>
          </a:p>
          <a:p>
            <a:pPr marL="0" indent="0" algn="l">
              <a:buNone/>
            </a:pPr>
            <a:r>
              <a:rPr lang="en-US" sz="1800" b="0" i="0" u="none" strike="noStrike" baseline="0" dirty="0">
                <a:latin typeface="CMR10"/>
              </a:rPr>
              <a:t>3. The array </a:t>
            </a:r>
            <a:r>
              <a:rPr lang="en-US" sz="1800" b="0" i="0" u="none" strike="noStrike" baseline="0" dirty="0">
                <a:latin typeface="CMMI10"/>
              </a:rPr>
              <a:t>A </a:t>
            </a:r>
            <a:r>
              <a:rPr lang="en-US" sz="1800" b="0" i="0" u="none" strike="noStrike" baseline="0" dirty="0">
                <a:latin typeface="CMR10"/>
              </a:rPr>
              <a:t>is stored in row-major order starting at address 0 in the computer memory. Which value of </a:t>
            </a:r>
            <a:r>
              <a:rPr lang="en-US" sz="1800" b="0" i="0" u="none" strike="noStrike" baseline="0" dirty="0">
                <a:latin typeface="CMMI10"/>
              </a:rPr>
              <a:t>A </a:t>
            </a:r>
            <a:r>
              <a:rPr lang="en-US" sz="1800" b="0" i="0" u="none" strike="noStrike" baseline="0" dirty="0">
                <a:latin typeface="CMR10"/>
              </a:rPr>
              <a:t>is stored at address 32?</a:t>
            </a:r>
          </a:p>
          <a:p>
            <a:pPr marL="0" indent="0" algn="l">
              <a:buNone/>
            </a:pPr>
            <a:r>
              <a:rPr lang="en-US" sz="1800" b="0" i="0" u="none" strike="noStrike" baseline="0" dirty="0">
                <a:latin typeface="CMR10"/>
              </a:rPr>
              <a:t>4. List the elements of </a:t>
            </a:r>
            <a:r>
              <a:rPr lang="en-US" sz="1800" b="0" i="0" u="none" strike="noStrike" baseline="0" dirty="0">
                <a:latin typeface="CMMI10"/>
              </a:rPr>
              <a:t>A </a:t>
            </a:r>
            <a:r>
              <a:rPr lang="en-US" sz="1800" b="0" i="0" u="none" strike="noStrike" baseline="0" dirty="0">
                <a:latin typeface="CMR10"/>
              </a:rPr>
              <a:t>as they appear in the computer memory if the language stored the array </a:t>
            </a:r>
            <a:r>
              <a:rPr lang="en-US" sz="1800" b="0" i="0" u="none" strike="noStrike" baseline="0" dirty="0">
                <a:latin typeface="CMMI10"/>
              </a:rPr>
              <a:t>A </a:t>
            </a:r>
            <a:r>
              <a:rPr lang="en-US" sz="1800" b="0" i="0" u="none" strike="noStrike" baseline="0" dirty="0">
                <a:latin typeface="CMR10"/>
              </a:rPr>
              <a:t>in column-major order</a:t>
            </a:r>
          </a:p>
          <a:p>
            <a:pPr marL="0" indent="0" algn="l">
              <a:buNone/>
            </a:pPr>
            <a:r>
              <a:rPr lang="en-US" sz="1800" b="0" i="0" u="none" strike="noStrike" baseline="0" dirty="0">
                <a:latin typeface="CMR10"/>
              </a:rPr>
              <a:t>5. The array </a:t>
            </a:r>
            <a:r>
              <a:rPr lang="en-US" sz="1800" b="0" i="0" u="none" strike="noStrike" baseline="0" dirty="0">
                <a:latin typeface="CMMI10"/>
              </a:rPr>
              <a:t>A </a:t>
            </a:r>
            <a:r>
              <a:rPr lang="en-US" sz="1800" b="0" i="0" u="none" strike="noStrike" baseline="0" dirty="0">
                <a:latin typeface="CMR10"/>
              </a:rPr>
              <a:t>is stored in column-major order starting at address 0 in the computer memory. What is the address of </a:t>
            </a:r>
            <a:r>
              <a:rPr lang="en-US" sz="1800" b="0" i="0" u="none" strike="noStrike" baseline="0" dirty="0">
                <a:latin typeface="CMMI10"/>
              </a:rPr>
              <a:t>A</a:t>
            </a:r>
            <a:r>
              <a:rPr lang="en-US" sz="1800" b="0" i="0" u="none" strike="noStrike" baseline="0" dirty="0">
                <a:latin typeface="CMR10"/>
              </a:rPr>
              <a:t>[1][3]?</a:t>
            </a:r>
          </a:p>
          <a:p>
            <a:pPr marL="0" indent="0" algn="l">
              <a:buNone/>
            </a:pPr>
            <a:r>
              <a:rPr lang="en-US" sz="1800" b="0" i="0" u="none" strike="noStrike" baseline="0" dirty="0">
                <a:latin typeface="CMR10"/>
              </a:rPr>
              <a:t>6. The array </a:t>
            </a:r>
            <a:r>
              <a:rPr lang="en-US" sz="1800" b="0" i="0" u="none" strike="noStrike" baseline="0" dirty="0">
                <a:latin typeface="CMMI10"/>
              </a:rPr>
              <a:t>A </a:t>
            </a:r>
            <a:r>
              <a:rPr lang="en-US" sz="1800" b="0" i="0" u="none" strike="noStrike" baseline="0" dirty="0">
                <a:latin typeface="CMR10"/>
              </a:rPr>
              <a:t>is stored in column-major order starting at address 0 in the computer memory. Which value is stored at address 20?</a:t>
            </a:r>
          </a:p>
          <a:p>
            <a:pPr marL="0" indent="0" algn="l">
              <a:buNone/>
            </a:pPr>
            <a:endParaRPr lang="en-US" dirty="0"/>
          </a:p>
        </p:txBody>
      </p:sp>
      <p:sp>
        <p:nvSpPr>
          <p:cNvPr id="2" name="Slide Number Placeholder 1">
            <a:extLst>
              <a:ext uri="{FF2B5EF4-FFF2-40B4-BE49-F238E27FC236}">
                <a16:creationId xmlns:a16="http://schemas.microsoft.com/office/drawing/2014/main" id="{B53DF477-07B7-40C8-9127-E67041861480}"/>
              </a:ext>
            </a:extLst>
          </p:cNvPr>
          <p:cNvSpPr>
            <a:spLocks noGrp="1"/>
          </p:cNvSpPr>
          <p:nvPr>
            <p:ph type="sldNum" sz="quarter" idx="12"/>
          </p:nvPr>
        </p:nvSpPr>
        <p:spPr/>
        <p:txBody>
          <a:bodyPr/>
          <a:lstStyle/>
          <a:p>
            <a:r>
              <a:rPr lang="en-US" altLang="en-US"/>
              <a:t>11.</a:t>
            </a:r>
            <a:fld id="{46811081-042E-4897-B9B3-A0A820E60D97}" type="slidenum">
              <a:rPr lang="ar-SA" altLang="en-US" smtClean="0">
                <a:cs typeface="Arial" panose="020B0604020202020204" pitchFamily="34" charset="0"/>
              </a:rPr>
              <a:pPr/>
              <a:t>39</a:t>
            </a:fld>
            <a:endParaRPr lang="en-US" altLang="en-US"/>
          </a:p>
        </p:txBody>
      </p:sp>
    </p:spTree>
    <p:extLst>
      <p:ext uri="{BB962C8B-B14F-4D97-AF65-F5344CB8AC3E}">
        <p14:creationId xmlns:p14="http://schemas.microsoft.com/office/powerpoint/2010/main" val="1967751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D2C5-EEF6-4858-824E-F0181E1151D7}"/>
              </a:ext>
            </a:extLst>
          </p:cNvPr>
          <p:cNvSpPr>
            <a:spLocks noGrp="1"/>
          </p:cNvSpPr>
          <p:nvPr>
            <p:ph type="title"/>
          </p:nvPr>
        </p:nvSpPr>
        <p:spPr/>
        <p:txBody>
          <a:bodyPr/>
          <a:lstStyle/>
          <a:p>
            <a:r>
              <a:rPr lang="en-US" dirty="0"/>
              <a:t>Variable declaration </a:t>
            </a:r>
          </a:p>
        </p:txBody>
      </p:sp>
      <p:sp>
        <p:nvSpPr>
          <p:cNvPr id="4" name="Content Placeholder 3">
            <a:extLst>
              <a:ext uri="{FF2B5EF4-FFF2-40B4-BE49-F238E27FC236}">
                <a16:creationId xmlns:a16="http://schemas.microsoft.com/office/drawing/2014/main" id="{2557E7B4-B8BE-4110-94FE-723731134AB3}"/>
              </a:ext>
            </a:extLst>
          </p:cNvPr>
          <p:cNvSpPr>
            <a:spLocks noGrp="1"/>
          </p:cNvSpPr>
          <p:nvPr>
            <p:ph sz="half" idx="2"/>
          </p:nvPr>
        </p:nvSpPr>
        <p:spPr>
          <a:xfrm>
            <a:off x="5073958" y="833100"/>
            <a:ext cx="3771900" cy="4960938"/>
          </a:xfrm>
        </p:spPr>
        <p:txBody>
          <a:bodyPr/>
          <a:lstStyle/>
          <a:p>
            <a:r>
              <a:rPr lang="en-US" sz="2000" dirty="0"/>
              <a:t>This first program (basic1.c) has a single variable, this variable has a memory cell  address</a:t>
            </a:r>
          </a:p>
          <a:p>
            <a:r>
              <a:rPr lang="en-US" sz="2000" dirty="0"/>
              <a:t>The second program (basic1-1.c) assigned the number 16 to the 4 memory cells starting at </a:t>
            </a:r>
            <a:r>
              <a:rPr lang="en-US" sz="2000" dirty="0" err="1"/>
              <a:t>addr</a:t>
            </a:r>
            <a:r>
              <a:rPr lang="en-US" sz="2000" dirty="0"/>
              <a:t> of </a:t>
            </a:r>
            <a:r>
              <a:rPr lang="en-US" sz="2000" dirty="0" err="1"/>
              <a:t>myvar</a:t>
            </a:r>
            <a:endParaRPr lang="en-US" sz="2000" dirty="0"/>
          </a:p>
          <a:p>
            <a:pPr lvl="1"/>
            <a:r>
              <a:rPr lang="en-US" sz="1600" dirty="0"/>
              <a:t>Now there is data in the next 4 cells starting at the address of </a:t>
            </a:r>
            <a:r>
              <a:rPr lang="en-US" sz="1600" dirty="0" err="1"/>
              <a:t>myvar</a:t>
            </a:r>
            <a:endParaRPr lang="en-US" sz="1600" dirty="0"/>
          </a:p>
        </p:txBody>
      </p:sp>
      <p:sp>
        <p:nvSpPr>
          <p:cNvPr id="5" name="Slide Number Placeholder 4">
            <a:extLst>
              <a:ext uri="{FF2B5EF4-FFF2-40B4-BE49-F238E27FC236}">
                <a16:creationId xmlns:a16="http://schemas.microsoft.com/office/drawing/2014/main" id="{E4B44A0E-75A7-48AE-AEC9-694574B39566}"/>
              </a:ext>
            </a:extLst>
          </p:cNvPr>
          <p:cNvSpPr>
            <a:spLocks noGrp="1"/>
          </p:cNvSpPr>
          <p:nvPr>
            <p:ph type="sldNum" sz="quarter" idx="12"/>
          </p:nvPr>
        </p:nvSpPr>
        <p:spPr/>
        <p:txBody>
          <a:bodyPr/>
          <a:lstStyle/>
          <a:p>
            <a:fld id="{08B733AC-6E70-40F1-B27A-78482D673915}" type="slidenum">
              <a:rPr lang="zh-TW" altLang="en-US" smtClean="0"/>
              <a:pPr/>
              <a:t>4</a:t>
            </a:fld>
            <a:endParaRPr lang="en-US" altLang="zh-TW"/>
          </a:p>
        </p:txBody>
      </p:sp>
      <p:sp>
        <p:nvSpPr>
          <p:cNvPr id="9" name="TextBox 8">
            <a:extLst>
              <a:ext uri="{FF2B5EF4-FFF2-40B4-BE49-F238E27FC236}">
                <a16:creationId xmlns:a16="http://schemas.microsoft.com/office/drawing/2014/main" id="{3004BC9A-445B-4E42-B37D-9D44F7949C01}"/>
              </a:ext>
            </a:extLst>
          </p:cNvPr>
          <p:cNvSpPr txBox="1"/>
          <p:nvPr/>
        </p:nvSpPr>
        <p:spPr>
          <a:xfrm>
            <a:off x="38840" y="1066800"/>
            <a:ext cx="4585316" cy="2246769"/>
          </a:xfrm>
          <a:prstGeom prst="rect">
            <a:avLst/>
          </a:prstGeom>
          <a:noFill/>
        </p:spPr>
        <p:txBody>
          <a:bodyPr wrap="square">
            <a:spAutoFit/>
          </a:bodyPr>
          <a:lstStyle/>
          <a:p>
            <a:r>
              <a:rPr lang="en-US" sz="2000" dirty="0">
                <a:solidFill>
                  <a:srgbClr val="0070C0"/>
                </a:solidFill>
              </a:rPr>
              <a:t>#include &lt;</a:t>
            </a:r>
            <a:r>
              <a:rPr lang="en-US" sz="2000" dirty="0" err="1">
                <a:solidFill>
                  <a:srgbClr val="0070C0"/>
                </a:solidFill>
              </a:rPr>
              <a:t>stdio.h</a:t>
            </a:r>
            <a:r>
              <a:rPr lang="en-US" sz="2000" dirty="0">
                <a:solidFill>
                  <a:srgbClr val="0070C0"/>
                </a:solidFill>
              </a:rPr>
              <a:t>&gt;</a:t>
            </a:r>
          </a:p>
          <a:p>
            <a:r>
              <a:rPr lang="en-US" sz="2000" dirty="0">
                <a:solidFill>
                  <a:srgbClr val="0070C0"/>
                </a:solidFill>
              </a:rPr>
              <a:t>#include &lt;</a:t>
            </a:r>
            <a:r>
              <a:rPr lang="en-US" sz="2000" dirty="0" err="1">
                <a:solidFill>
                  <a:srgbClr val="0070C0"/>
                </a:solidFill>
              </a:rPr>
              <a:t>stdlib.h</a:t>
            </a:r>
            <a:r>
              <a:rPr lang="en-US" sz="2000" dirty="0">
                <a:solidFill>
                  <a:srgbClr val="0070C0"/>
                </a:solidFill>
              </a:rPr>
              <a:t>&gt;</a:t>
            </a:r>
          </a:p>
          <a:p>
            <a:endParaRPr lang="en-US" sz="2000" dirty="0">
              <a:solidFill>
                <a:srgbClr val="0070C0"/>
              </a:solidFill>
            </a:endParaRPr>
          </a:p>
          <a:p>
            <a:r>
              <a:rPr lang="en-US" sz="2000" dirty="0">
                <a:solidFill>
                  <a:srgbClr val="0070C0"/>
                </a:solidFill>
              </a:rPr>
              <a:t>int main(){</a:t>
            </a:r>
          </a:p>
          <a:p>
            <a:r>
              <a:rPr lang="en-US" sz="2000" dirty="0">
                <a:solidFill>
                  <a:srgbClr val="0070C0"/>
                </a:solidFill>
              </a:rPr>
              <a:t>   int </a:t>
            </a:r>
            <a:r>
              <a:rPr lang="en-US" sz="2000" dirty="0" err="1">
                <a:solidFill>
                  <a:srgbClr val="0070C0"/>
                </a:solidFill>
              </a:rPr>
              <a:t>myvar</a:t>
            </a:r>
            <a:r>
              <a:rPr lang="en-US" sz="2000" dirty="0">
                <a:solidFill>
                  <a:srgbClr val="0070C0"/>
                </a:solidFill>
              </a:rPr>
              <a:t>;</a:t>
            </a:r>
          </a:p>
          <a:p>
            <a:r>
              <a:rPr lang="en-US" sz="2000" dirty="0">
                <a:solidFill>
                  <a:srgbClr val="0070C0"/>
                </a:solidFill>
              </a:rPr>
              <a:t>  printf("</a:t>
            </a:r>
            <a:r>
              <a:rPr lang="en-US" sz="2000" dirty="0" err="1">
                <a:solidFill>
                  <a:srgbClr val="0070C0"/>
                </a:solidFill>
              </a:rPr>
              <a:t>addr</a:t>
            </a:r>
            <a:r>
              <a:rPr lang="en-US" sz="2000" dirty="0">
                <a:solidFill>
                  <a:srgbClr val="0070C0"/>
                </a:solidFill>
              </a:rPr>
              <a:t> </a:t>
            </a:r>
            <a:r>
              <a:rPr lang="en-US" sz="2000" dirty="0" err="1">
                <a:solidFill>
                  <a:srgbClr val="0070C0"/>
                </a:solidFill>
              </a:rPr>
              <a:t>myvar</a:t>
            </a:r>
            <a:r>
              <a:rPr lang="en-US" sz="2000" dirty="0">
                <a:solidFill>
                  <a:srgbClr val="0070C0"/>
                </a:solidFill>
              </a:rPr>
              <a:t> %8u\n",&amp;</a:t>
            </a:r>
            <a:r>
              <a:rPr lang="en-US" sz="2000" dirty="0" err="1">
                <a:solidFill>
                  <a:srgbClr val="0070C0"/>
                </a:solidFill>
              </a:rPr>
              <a:t>myvar</a:t>
            </a:r>
            <a:r>
              <a:rPr lang="en-US" sz="2000" dirty="0">
                <a:solidFill>
                  <a:srgbClr val="0070C0"/>
                </a:solidFill>
              </a:rPr>
              <a:t>);</a:t>
            </a:r>
          </a:p>
          <a:p>
            <a:r>
              <a:rPr lang="en-US" sz="2000" dirty="0">
                <a:solidFill>
                  <a:srgbClr val="0070C0"/>
                </a:solidFill>
              </a:rPr>
              <a:t>}</a:t>
            </a:r>
          </a:p>
        </p:txBody>
      </p:sp>
      <p:sp>
        <p:nvSpPr>
          <p:cNvPr id="11" name="TextBox 10">
            <a:extLst>
              <a:ext uri="{FF2B5EF4-FFF2-40B4-BE49-F238E27FC236}">
                <a16:creationId xmlns:a16="http://schemas.microsoft.com/office/drawing/2014/main" id="{4918D052-1451-4C7B-B72C-65CB877BED04}"/>
              </a:ext>
            </a:extLst>
          </p:cNvPr>
          <p:cNvSpPr txBox="1"/>
          <p:nvPr/>
        </p:nvSpPr>
        <p:spPr>
          <a:xfrm>
            <a:off x="152400" y="3544432"/>
            <a:ext cx="4594194" cy="3139321"/>
          </a:xfrm>
          <a:prstGeom prst="rect">
            <a:avLst/>
          </a:prstGeom>
          <a:noFill/>
        </p:spPr>
        <p:txBody>
          <a:bodyPr wrap="square">
            <a:spAutoFit/>
          </a:bodyPr>
          <a:lstStyle/>
          <a:p>
            <a:r>
              <a:rPr lang="en-US" sz="1800" dirty="0">
                <a:solidFill>
                  <a:srgbClr val="0070C0"/>
                </a:solidFill>
              </a:rPr>
              <a:t>#include &lt;</a:t>
            </a:r>
            <a:r>
              <a:rPr lang="en-US" sz="1800" dirty="0" err="1">
                <a:solidFill>
                  <a:srgbClr val="0070C0"/>
                </a:solidFill>
              </a:rPr>
              <a:t>stdio.h</a:t>
            </a:r>
            <a:r>
              <a:rPr lang="en-US" sz="1800" dirty="0">
                <a:solidFill>
                  <a:srgbClr val="0070C0"/>
                </a:solidFill>
              </a:rPr>
              <a:t>&gt;</a:t>
            </a:r>
          </a:p>
          <a:p>
            <a:r>
              <a:rPr lang="en-US" sz="1800" dirty="0">
                <a:solidFill>
                  <a:srgbClr val="0070C0"/>
                </a:solidFill>
              </a:rPr>
              <a:t>#include &lt;</a:t>
            </a:r>
            <a:r>
              <a:rPr lang="en-US" sz="1800" dirty="0" err="1">
                <a:solidFill>
                  <a:srgbClr val="0070C0"/>
                </a:solidFill>
              </a:rPr>
              <a:t>stdlib.h</a:t>
            </a:r>
            <a:r>
              <a:rPr lang="en-US" sz="1800" dirty="0">
                <a:solidFill>
                  <a:srgbClr val="0070C0"/>
                </a:solidFill>
              </a:rPr>
              <a:t>&gt;</a:t>
            </a:r>
          </a:p>
          <a:p>
            <a:endParaRPr lang="en-US" sz="1800" dirty="0">
              <a:solidFill>
                <a:srgbClr val="0070C0"/>
              </a:solidFill>
            </a:endParaRPr>
          </a:p>
          <a:p>
            <a:r>
              <a:rPr lang="en-US" sz="1800" dirty="0">
                <a:solidFill>
                  <a:srgbClr val="0070C0"/>
                </a:solidFill>
              </a:rPr>
              <a:t>int main(){</a:t>
            </a:r>
          </a:p>
          <a:p>
            <a:r>
              <a:rPr lang="en-US" sz="1800" dirty="0">
                <a:solidFill>
                  <a:srgbClr val="0070C0"/>
                </a:solidFill>
              </a:rPr>
              <a:t> int </a:t>
            </a:r>
            <a:r>
              <a:rPr lang="en-US" sz="1800" dirty="0" err="1">
                <a:solidFill>
                  <a:srgbClr val="0070C0"/>
                </a:solidFill>
              </a:rPr>
              <a:t>myvar</a:t>
            </a:r>
            <a:r>
              <a:rPr lang="en-US" sz="1800" dirty="0">
                <a:solidFill>
                  <a:srgbClr val="0070C0"/>
                </a:solidFill>
              </a:rPr>
              <a:t>;</a:t>
            </a:r>
          </a:p>
          <a:p>
            <a:endParaRPr lang="en-US" sz="1800" dirty="0">
              <a:solidFill>
                <a:srgbClr val="0070C0"/>
              </a:solidFill>
            </a:endParaRPr>
          </a:p>
          <a:p>
            <a:r>
              <a:rPr lang="en-US" sz="1800" dirty="0">
                <a:solidFill>
                  <a:srgbClr val="0070C0"/>
                </a:solidFill>
              </a:rPr>
              <a:t> </a:t>
            </a:r>
            <a:r>
              <a:rPr lang="en-US" sz="1800" dirty="0" err="1">
                <a:solidFill>
                  <a:srgbClr val="0070C0"/>
                </a:solidFill>
              </a:rPr>
              <a:t>myvar</a:t>
            </a:r>
            <a:r>
              <a:rPr lang="en-US" sz="1800" dirty="0">
                <a:solidFill>
                  <a:srgbClr val="0070C0"/>
                </a:solidFill>
              </a:rPr>
              <a:t> = 16;</a:t>
            </a:r>
          </a:p>
          <a:p>
            <a:r>
              <a:rPr lang="en-US" sz="1800" dirty="0">
                <a:solidFill>
                  <a:srgbClr val="0070C0"/>
                </a:solidFill>
              </a:rPr>
              <a:t>  </a:t>
            </a:r>
          </a:p>
          <a:p>
            <a:r>
              <a:rPr lang="en-US" sz="1800" dirty="0">
                <a:solidFill>
                  <a:srgbClr val="0070C0"/>
                </a:solidFill>
              </a:rPr>
              <a:t> printf("</a:t>
            </a:r>
            <a:r>
              <a:rPr lang="en-US" sz="1800" dirty="0" err="1">
                <a:solidFill>
                  <a:srgbClr val="0070C0"/>
                </a:solidFill>
              </a:rPr>
              <a:t>addr</a:t>
            </a:r>
            <a:r>
              <a:rPr lang="en-US" sz="1800" dirty="0">
                <a:solidFill>
                  <a:srgbClr val="0070C0"/>
                </a:solidFill>
              </a:rPr>
              <a:t> </a:t>
            </a:r>
            <a:r>
              <a:rPr lang="en-US" sz="1800" dirty="0" err="1">
                <a:solidFill>
                  <a:srgbClr val="0070C0"/>
                </a:solidFill>
              </a:rPr>
              <a:t>myvar</a:t>
            </a:r>
            <a:r>
              <a:rPr lang="en-US" sz="1800" dirty="0">
                <a:solidFill>
                  <a:srgbClr val="0070C0"/>
                </a:solidFill>
              </a:rPr>
              <a:t> %8u, and value stored at the </a:t>
            </a:r>
            <a:r>
              <a:rPr lang="en-US" sz="1800" dirty="0" err="1">
                <a:solidFill>
                  <a:srgbClr val="0070C0"/>
                </a:solidFill>
              </a:rPr>
              <a:t>addr</a:t>
            </a:r>
            <a:r>
              <a:rPr lang="en-US" sz="1800" dirty="0">
                <a:solidFill>
                  <a:srgbClr val="0070C0"/>
                </a:solidFill>
              </a:rPr>
              <a:t> of </a:t>
            </a:r>
            <a:r>
              <a:rPr lang="en-US" sz="1800" dirty="0" err="1">
                <a:solidFill>
                  <a:srgbClr val="0070C0"/>
                </a:solidFill>
              </a:rPr>
              <a:t>myvar</a:t>
            </a:r>
            <a:r>
              <a:rPr lang="en-US" sz="1800" dirty="0">
                <a:solidFill>
                  <a:srgbClr val="0070C0"/>
                </a:solidFill>
              </a:rPr>
              <a:t> %d\n",&amp;</a:t>
            </a:r>
            <a:r>
              <a:rPr lang="en-US" sz="1800" dirty="0" err="1">
                <a:solidFill>
                  <a:srgbClr val="0070C0"/>
                </a:solidFill>
              </a:rPr>
              <a:t>myvar,myvar</a:t>
            </a:r>
            <a:r>
              <a:rPr lang="en-US" sz="1800" dirty="0">
                <a:solidFill>
                  <a:srgbClr val="0070C0"/>
                </a:solidFill>
              </a:rPr>
              <a:t>);</a:t>
            </a:r>
          </a:p>
          <a:p>
            <a:r>
              <a:rPr lang="en-US" sz="1800" dirty="0">
                <a:solidFill>
                  <a:srgbClr val="0070C0"/>
                </a:solidFill>
              </a:rPr>
              <a:t>}</a:t>
            </a:r>
          </a:p>
        </p:txBody>
      </p:sp>
    </p:spTree>
    <p:extLst>
      <p:ext uri="{BB962C8B-B14F-4D97-AF65-F5344CB8AC3E}">
        <p14:creationId xmlns:p14="http://schemas.microsoft.com/office/powerpoint/2010/main" val="1560197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0" y="0"/>
            <a:ext cx="9144000" cy="838200"/>
          </a:xfrm>
        </p:spPr>
        <p:txBody>
          <a:bodyPr/>
          <a:lstStyle/>
          <a:p>
            <a:pPr eaLnBrk="1" hangingPunct="1"/>
            <a:r>
              <a:rPr lang="en-US" altLang="ko-KR" dirty="0"/>
              <a:t>Operations on the array</a:t>
            </a:r>
          </a:p>
        </p:txBody>
      </p:sp>
      <p:sp>
        <p:nvSpPr>
          <p:cNvPr id="167939" name="Rectangle 3"/>
          <p:cNvSpPr>
            <a:spLocks noGrp="1" noChangeArrowheads="1"/>
          </p:cNvSpPr>
          <p:nvPr>
            <p:ph type="body" idx="1"/>
          </p:nvPr>
        </p:nvSpPr>
        <p:spPr>
          <a:xfrm>
            <a:off x="0" y="838200"/>
            <a:ext cx="9144000" cy="5867400"/>
          </a:xfrm>
        </p:spPr>
        <p:txBody>
          <a:bodyPr/>
          <a:lstStyle/>
          <a:p>
            <a:pPr algn="just"/>
            <a:r>
              <a:rPr lang="en-US" altLang="en-US" sz="2400" dirty="0">
                <a:latin typeface="Times New Roman" panose="02020603050405020304" pitchFamily="18" charset="0"/>
              </a:rPr>
              <a:t>The common operations on arrays are </a:t>
            </a:r>
            <a:r>
              <a:rPr lang="en-US" altLang="en-US" sz="2400" dirty="0">
                <a:solidFill>
                  <a:srgbClr val="FF0000"/>
                </a:solidFill>
                <a:latin typeface="Times New Roman" panose="02020603050405020304" pitchFamily="18" charset="0"/>
              </a:rPr>
              <a:t>searching, insertion, deletion, retrieval</a:t>
            </a:r>
            <a:r>
              <a:rPr lang="en-US" altLang="en-US" sz="2400" dirty="0">
                <a:latin typeface="Times New Roman" panose="02020603050405020304" pitchFamily="18" charset="0"/>
              </a:rPr>
              <a:t> and </a:t>
            </a:r>
            <a:r>
              <a:rPr lang="en-US" altLang="en-US" sz="2400" dirty="0">
                <a:solidFill>
                  <a:srgbClr val="FF0000"/>
                </a:solidFill>
                <a:latin typeface="Times New Roman" panose="02020603050405020304" pitchFamily="18" charset="0"/>
              </a:rPr>
              <a:t>traversal</a:t>
            </a:r>
            <a:r>
              <a:rPr lang="en-US" altLang="en-US" sz="2400" dirty="0">
                <a:latin typeface="Times New Roman" panose="02020603050405020304" pitchFamily="18" charset="0"/>
              </a:rPr>
              <a:t>.</a:t>
            </a:r>
          </a:p>
          <a:p>
            <a:pPr marL="0" indent="0" algn="just">
              <a:buNone/>
            </a:pPr>
            <a:r>
              <a:rPr lang="en-US" altLang="en-US" sz="2400" dirty="0">
                <a:latin typeface="Times New Roman" panose="02020603050405020304" pitchFamily="18" charset="0"/>
              </a:rPr>
              <a:t>Example: Given an array </a:t>
            </a:r>
            <a:r>
              <a:rPr lang="en-US" altLang="en-US" sz="2400" i="1" dirty="0">
                <a:latin typeface="Times New Roman" panose="02020603050405020304" pitchFamily="18" charset="0"/>
              </a:rPr>
              <a:t>S</a:t>
            </a:r>
            <a:r>
              <a:rPr lang="en-US" altLang="en-US" sz="2400" dirty="0">
                <a:latin typeface="Times New Roman" panose="02020603050405020304" pitchFamily="18" charset="0"/>
              </a:rPr>
              <a:t> consists of </a:t>
            </a:r>
            <a:r>
              <a:rPr lang="en-US" altLang="en-US" sz="2400" i="1" dirty="0">
                <a:latin typeface="Times New Roman" panose="02020603050405020304" pitchFamily="18" charset="0"/>
              </a:rPr>
              <a:t>n</a:t>
            </a:r>
            <a:r>
              <a:rPr lang="en-US" altLang="en-US" sz="2400" dirty="0">
                <a:latin typeface="Times New Roman" panose="02020603050405020304" pitchFamily="18" charset="0"/>
              </a:rPr>
              <a:t> integers: S[0], S[1], …, S[</a:t>
            </a:r>
            <a:r>
              <a:rPr lang="en-US" altLang="en-US" sz="2400" i="1" dirty="0">
                <a:latin typeface="Times New Roman" panose="02020603050405020304" pitchFamily="18" charset="0"/>
              </a:rPr>
              <a:t>n</a:t>
            </a:r>
            <a:r>
              <a:rPr lang="en-US" altLang="en-US" sz="2400" dirty="0">
                <a:latin typeface="Times New Roman" panose="02020603050405020304" pitchFamily="18" charset="0"/>
              </a:rPr>
              <a:t>-1]</a:t>
            </a:r>
          </a:p>
          <a:p>
            <a:pPr lvl="1" algn="just"/>
            <a:r>
              <a:rPr lang="en-US" altLang="en-US" sz="2000" b="1" dirty="0">
                <a:solidFill>
                  <a:srgbClr val="FF0000"/>
                </a:solidFill>
                <a:latin typeface="Times New Roman" panose="02020603050405020304" pitchFamily="18" charset="0"/>
              </a:rPr>
              <a:t>Search operation</a:t>
            </a:r>
            <a:r>
              <a:rPr lang="en-US" altLang="en-US" sz="2000" dirty="0">
                <a:latin typeface="Times New Roman" panose="02020603050405020304" pitchFamily="18" charset="0"/>
              </a:rPr>
              <a:t>: search a </a:t>
            </a:r>
            <a:r>
              <a:rPr lang="en-US" altLang="en-US" sz="2000" dirty="0">
                <a:solidFill>
                  <a:srgbClr val="FF0000"/>
                </a:solidFill>
                <a:latin typeface="Times New Roman" panose="02020603050405020304" pitchFamily="18" charset="0"/>
              </a:rPr>
              <a:t>value</a:t>
            </a:r>
            <a:r>
              <a:rPr lang="en-US" altLang="en-US" sz="2000" dirty="0">
                <a:latin typeface="Times New Roman" panose="02020603050405020304" pitchFamily="18" charset="0"/>
              </a:rPr>
              <a:t> whether appears in the array S or not</a:t>
            </a:r>
          </a:p>
          <a:p>
            <a:pPr marL="457200" lvl="1" indent="0" algn="just">
              <a:buNone/>
            </a:pPr>
            <a:r>
              <a:rPr lang="en-US" altLang="en-US" sz="2000" dirty="0">
                <a:latin typeface="Courier"/>
              </a:rPr>
              <a:t>function Search(</a:t>
            </a:r>
            <a:r>
              <a:rPr lang="en-US" altLang="en-US" sz="2000" dirty="0" err="1">
                <a:latin typeface="Courier"/>
              </a:rPr>
              <a:t>S,value</a:t>
            </a:r>
            <a:r>
              <a:rPr lang="en-US" altLang="en-US" sz="2000" dirty="0">
                <a:latin typeface="Courier"/>
              </a:rPr>
              <a:t>)</a:t>
            </a:r>
            <a:r>
              <a:rPr lang="en-US" altLang="en-US" sz="2000" dirty="0">
                <a:latin typeface="Times New Roman" panose="02020603050405020304" pitchFamily="18" charset="0"/>
              </a:rPr>
              <a:t> returns true if </a:t>
            </a:r>
            <a:r>
              <a:rPr lang="en-US" altLang="en-US" sz="2000" b="1" i="1" dirty="0">
                <a:latin typeface="Times New Roman" panose="02020603050405020304" pitchFamily="18" charset="0"/>
              </a:rPr>
              <a:t>value</a:t>
            </a:r>
            <a:r>
              <a:rPr lang="en-US" altLang="en-US" sz="2000" dirty="0">
                <a:latin typeface="Times New Roman" panose="02020603050405020304" pitchFamily="18" charset="0"/>
              </a:rPr>
              <a:t> appears in S; false otherwise</a:t>
            </a:r>
          </a:p>
          <a:p>
            <a:pPr lvl="1" algn="just"/>
            <a:r>
              <a:rPr lang="en-US" altLang="en-US" sz="2000" b="1" dirty="0">
                <a:solidFill>
                  <a:srgbClr val="FF0000"/>
                </a:solidFill>
                <a:latin typeface="Times New Roman" panose="02020603050405020304" pitchFamily="18" charset="0"/>
              </a:rPr>
              <a:t>Retrieval operation</a:t>
            </a:r>
            <a:r>
              <a:rPr lang="en-US" altLang="en-US" sz="2000" dirty="0">
                <a:latin typeface="Times New Roman" panose="02020603050405020304" pitchFamily="18" charset="0"/>
              </a:rPr>
              <a:t>: get the value of the element at index </a:t>
            </a:r>
            <a:r>
              <a:rPr lang="en-US" altLang="en-US" sz="2000" b="1" i="1" dirty="0" err="1">
                <a:solidFill>
                  <a:srgbClr val="FF0000"/>
                </a:solidFill>
                <a:latin typeface="Times New Roman" panose="02020603050405020304" pitchFamily="18" charset="0"/>
              </a:rPr>
              <a:t>i</a:t>
            </a:r>
            <a:r>
              <a:rPr lang="en-US" altLang="en-US" sz="2000" b="1" i="1" dirty="0">
                <a:solidFill>
                  <a:srgbClr val="FF0000"/>
                </a:solidFill>
                <a:latin typeface="Times New Roman" panose="02020603050405020304" pitchFamily="18" charset="0"/>
              </a:rPr>
              <a:t> </a:t>
            </a:r>
            <a:r>
              <a:rPr lang="en-US" altLang="en-US" sz="2000" dirty="0">
                <a:solidFill>
                  <a:srgbClr val="000099"/>
                </a:solidFill>
                <a:latin typeface="Times New Roman" panose="02020603050405020304" pitchFamily="18" charset="0"/>
              </a:rPr>
              <a:t>of the array S</a:t>
            </a:r>
          </a:p>
          <a:p>
            <a:pPr marL="457200" lvl="1" indent="0" algn="just">
              <a:buNone/>
            </a:pPr>
            <a:r>
              <a:rPr lang="en-US" altLang="en-US" sz="2000" dirty="0">
                <a:solidFill>
                  <a:srgbClr val="000099"/>
                </a:solidFill>
                <a:latin typeface="Courier"/>
              </a:rPr>
              <a:t>function Retrieve(S, </a:t>
            </a:r>
            <a:r>
              <a:rPr lang="en-US" altLang="en-US" sz="2000" dirty="0" err="1">
                <a:solidFill>
                  <a:srgbClr val="000099"/>
                </a:solidFill>
                <a:latin typeface="Courier"/>
              </a:rPr>
              <a:t>i</a:t>
            </a:r>
            <a:r>
              <a:rPr lang="en-US" altLang="en-US" sz="2000" dirty="0">
                <a:solidFill>
                  <a:srgbClr val="000099"/>
                </a:solidFill>
                <a:latin typeface="Courier"/>
              </a:rPr>
              <a:t>)</a:t>
            </a:r>
            <a:r>
              <a:rPr lang="en-US" altLang="en-US" sz="2000" dirty="0">
                <a:solidFill>
                  <a:srgbClr val="000099"/>
                </a:solidFill>
                <a:latin typeface="Times New Roman" panose="02020603050405020304" pitchFamily="18" charset="0"/>
              </a:rPr>
              <a:t>: returns the value S[</a:t>
            </a:r>
            <a:r>
              <a:rPr lang="en-US" altLang="en-US" sz="2000" dirty="0" err="1">
                <a:solidFill>
                  <a:srgbClr val="000099"/>
                </a:solidFill>
                <a:latin typeface="Times New Roman" panose="02020603050405020304" pitchFamily="18" charset="0"/>
              </a:rPr>
              <a:t>i</a:t>
            </a:r>
            <a:r>
              <a:rPr lang="en-US" altLang="en-US" sz="2000" dirty="0">
                <a:solidFill>
                  <a:srgbClr val="000099"/>
                </a:solidFill>
                <a:latin typeface="Times New Roman" panose="02020603050405020304" pitchFamily="18" charset="0"/>
              </a:rPr>
              <a:t>] if 0 &lt;= </a:t>
            </a:r>
            <a:r>
              <a:rPr lang="en-US" altLang="en-US" sz="2000" i="1" dirty="0" err="1">
                <a:solidFill>
                  <a:srgbClr val="000099"/>
                </a:solidFill>
                <a:latin typeface="Times New Roman" panose="02020603050405020304" pitchFamily="18" charset="0"/>
              </a:rPr>
              <a:t>i</a:t>
            </a:r>
            <a:r>
              <a:rPr lang="en-US" altLang="en-US" sz="2000" dirty="0">
                <a:solidFill>
                  <a:srgbClr val="000099"/>
                </a:solidFill>
                <a:latin typeface="Times New Roman" panose="02020603050405020304" pitchFamily="18" charset="0"/>
              </a:rPr>
              <a:t> &lt;= </a:t>
            </a:r>
            <a:r>
              <a:rPr lang="en-US" altLang="en-US" sz="2000" i="1" dirty="0">
                <a:solidFill>
                  <a:srgbClr val="000099"/>
                </a:solidFill>
                <a:latin typeface="Times New Roman" panose="02020603050405020304" pitchFamily="18" charset="0"/>
              </a:rPr>
              <a:t>n</a:t>
            </a:r>
            <a:r>
              <a:rPr lang="en-US" altLang="en-US" sz="2000" dirty="0">
                <a:solidFill>
                  <a:srgbClr val="000099"/>
                </a:solidFill>
                <a:latin typeface="Times New Roman" panose="02020603050405020304" pitchFamily="18" charset="0"/>
              </a:rPr>
              <a:t>-1</a:t>
            </a:r>
          </a:p>
          <a:p>
            <a:pPr lvl="1" algn="just"/>
            <a:r>
              <a:rPr lang="en-US" altLang="en-US" sz="2000" b="1" dirty="0">
                <a:solidFill>
                  <a:srgbClr val="FF0000"/>
                </a:solidFill>
                <a:latin typeface="Times New Roman" panose="02020603050405020304" pitchFamily="18" charset="0"/>
              </a:rPr>
              <a:t>Traversal operation</a:t>
            </a:r>
            <a:r>
              <a:rPr lang="en-US" altLang="en-US" sz="2000" dirty="0">
                <a:solidFill>
                  <a:srgbClr val="000099"/>
                </a:solidFill>
                <a:latin typeface="Times New Roman" panose="02020603050405020304" pitchFamily="18" charset="0"/>
              </a:rPr>
              <a:t>: print the value of all elements in the array S</a:t>
            </a:r>
          </a:p>
          <a:p>
            <a:pPr marL="457200" lvl="1" indent="0" algn="just">
              <a:buNone/>
            </a:pPr>
            <a:r>
              <a:rPr lang="en-US" altLang="en-US" sz="2000" dirty="0">
                <a:solidFill>
                  <a:srgbClr val="000099"/>
                </a:solidFill>
                <a:latin typeface="Courier"/>
              </a:rPr>
              <a:t>function </a:t>
            </a:r>
            <a:r>
              <a:rPr lang="en-US" altLang="en-US" sz="2000" dirty="0" err="1">
                <a:solidFill>
                  <a:srgbClr val="000099"/>
                </a:solidFill>
                <a:latin typeface="Courier"/>
              </a:rPr>
              <a:t>PrintArray</a:t>
            </a:r>
            <a:r>
              <a:rPr lang="en-US" altLang="en-US" sz="2000" dirty="0">
                <a:solidFill>
                  <a:srgbClr val="000099"/>
                </a:solidFill>
                <a:latin typeface="Courier"/>
              </a:rPr>
              <a:t>(S, n)</a:t>
            </a:r>
          </a:p>
          <a:p>
            <a:pPr lvl="1" algn="just"/>
            <a:r>
              <a:rPr lang="en-US" altLang="en-US" sz="2000" b="1" dirty="0">
                <a:solidFill>
                  <a:srgbClr val="FF0000"/>
                </a:solidFill>
                <a:latin typeface="Times New Roman" panose="02020603050405020304" pitchFamily="18" charset="0"/>
              </a:rPr>
              <a:t>Insert operation</a:t>
            </a:r>
            <a:r>
              <a:rPr lang="en-US" altLang="en-US" sz="2000" dirty="0">
                <a:solidFill>
                  <a:srgbClr val="000099"/>
                </a:solidFill>
                <a:latin typeface="Times New Roman" panose="02020603050405020304" pitchFamily="18" charset="0"/>
              </a:rPr>
              <a:t>: insert a </a:t>
            </a:r>
            <a:r>
              <a:rPr lang="en-US" altLang="en-US" sz="2000" dirty="0">
                <a:solidFill>
                  <a:srgbClr val="FF0000"/>
                </a:solidFill>
                <a:latin typeface="Times New Roman" panose="02020603050405020304" pitchFamily="18" charset="0"/>
              </a:rPr>
              <a:t>value</a:t>
            </a:r>
            <a:r>
              <a:rPr lang="en-US" altLang="en-US" sz="2000" b="1" i="1" dirty="0">
                <a:solidFill>
                  <a:srgbClr val="FF0000"/>
                </a:solidFill>
                <a:latin typeface="Times New Roman" panose="02020603050405020304" pitchFamily="18" charset="0"/>
              </a:rPr>
              <a:t> </a:t>
            </a:r>
            <a:r>
              <a:rPr lang="en-US" altLang="en-US" sz="2000" dirty="0">
                <a:solidFill>
                  <a:srgbClr val="000099"/>
                </a:solidFill>
                <a:latin typeface="Times New Roman" panose="02020603050405020304" pitchFamily="18" charset="0"/>
              </a:rPr>
              <a:t>into the array S</a:t>
            </a:r>
          </a:p>
          <a:p>
            <a:pPr lvl="1" algn="just"/>
            <a:r>
              <a:rPr lang="en-US" altLang="en-US" sz="2000" b="1" dirty="0">
                <a:solidFill>
                  <a:srgbClr val="FF0000"/>
                </a:solidFill>
                <a:latin typeface="Times New Roman" panose="02020603050405020304" pitchFamily="18" charset="0"/>
              </a:rPr>
              <a:t>Delete operation</a:t>
            </a:r>
            <a:r>
              <a:rPr lang="en-US" altLang="en-US" sz="2000" dirty="0">
                <a:latin typeface="Times New Roman" panose="02020603050405020304" pitchFamily="18" charset="0"/>
              </a:rPr>
              <a:t>: delete the element at index </a:t>
            </a:r>
            <a:r>
              <a:rPr lang="en-US" altLang="en-US" sz="2000" b="1" i="1" dirty="0" err="1">
                <a:solidFill>
                  <a:srgbClr val="FF0000"/>
                </a:solidFill>
                <a:latin typeface="Times New Roman" panose="02020603050405020304" pitchFamily="18" charset="0"/>
              </a:rPr>
              <a:t>i</a:t>
            </a:r>
            <a:r>
              <a:rPr lang="en-US" altLang="en-US" sz="2000" dirty="0">
                <a:latin typeface="Times New Roman" panose="02020603050405020304" pitchFamily="18" charset="0"/>
              </a:rPr>
              <a:t> of the array S</a:t>
            </a:r>
          </a:p>
          <a:p>
            <a:pPr algn="just"/>
            <a:r>
              <a:rPr lang="en-US" altLang="en-US" sz="2400" dirty="0">
                <a:latin typeface="Times New Roman" panose="02020603050405020304" pitchFamily="18" charset="0"/>
              </a:rPr>
              <a:t>Although searching, retrieval and traversal of an array is an easy job, insertion and deletion is time consuming. The elements need to be shifted down before insertion and shifted up after deletion. </a:t>
            </a:r>
          </a:p>
          <a:p>
            <a:pPr algn="just"/>
            <a:endParaRPr lang="en-US" altLang="en-US" sz="2400" dirty="0">
              <a:latin typeface="Times New Roman" panose="02020603050405020304" pitchFamily="18" charset="0"/>
            </a:endParaRPr>
          </a:p>
        </p:txBody>
      </p:sp>
    </p:spTree>
    <p:extLst>
      <p:ext uri="{BB962C8B-B14F-4D97-AF65-F5344CB8AC3E}">
        <p14:creationId xmlns:p14="http://schemas.microsoft.com/office/powerpoint/2010/main" val="1989671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9" name="Rectangle 3"/>
          <p:cNvSpPr>
            <a:spLocks noGrp="1" noChangeArrowheads="1"/>
          </p:cNvSpPr>
          <p:nvPr>
            <p:ph type="body" sz="half" idx="1"/>
          </p:nvPr>
        </p:nvSpPr>
        <p:spPr>
          <a:xfrm>
            <a:off x="0" y="838200"/>
            <a:ext cx="9144000" cy="838200"/>
          </a:xfrm>
        </p:spPr>
        <p:txBody>
          <a:bodyPr/>
          <a:lstStyle/>
          <a:p>
            <a:r>
              <a:rPr lang="en-US" sz="2100" dirty="0">
                <a:latin typeface="Times" panose="02020603050405020304" pitchFamily="18" charset="0"/>
                <a:cs typeface="Times" panose="02020603050405020304" pitchFamily="18" charset="0"/>
              </a:rPr>
              <a:t>Assume we need to insert </a:t>
            </a:r>
            <a:r>
              <a:rPr lang="en-US" sz="2100" dirty="0">
                <a:solidFill>
                  <a:schemeClr val="accent2"/>
                </a:solidFill>
                <a:latin typeface="Times" panose="02020603050405020304" pitchFamily="18" charset="0"/>
                <a:cs typeface="Times" panose="02020603050405020304" pitchFamily="18" charset="0"/>
              </a:rPr>
              <a:t>8 </a:t>
            </a:r>
            <a:r>
              <a:rPr lang="en-US" sz="2100" dirty="0">
                <a:latin typeface="Times" panose="02020603050405020304" pitchFamily="18" charset="0"/>
                <a:cs typeface="Times" panose="02020603050405020304" pitchFamily="18" charset="0"/>
              </a:rPr>
              <a:t>into an array already be sorted in ascending order:</a:t>
            </a:r>
          </a:p>
        </p:txBody>
      </p:sp>
      <p:sp>
        <p:nvSpPr>
          <p:cNvPr id="24580" name="Rectangle 4"/>
          <p:cNvSpPr>
            <a:spLocks noGrp="1" noChangeArrowheads="1"/>
          </p:cNvSpPr>
          <p:nvPr>
            <p:ph type="body" sz="half" idx="2"/>
          </p:nvPr>
        </p:nvSpPr>
        <p:spPr>
          <a:xfrm>
            <a:off x="0" y="2819400"/>
            <a:ext cx="9144000" cy="1831975"/>
          </a:xfrm>
        </p:spPr>
        <p:txBody>
          <a:bodyPr/>
          <a:lstStyle/>
          <a:p>
            <a:r>
              <a:rPr lang="en-US" sz="2100" dirty="0">
                <a:latin typeface="Times" panose="02020603050405020304" pitchFamily="18" charset="0"/>
                <a:cs typeface="Times" panose="02020603050405020304" pitchFamily="18" charset="0"/>
              </a:rPr>
              <a:t>We can do it by shifting to the right one cell for all the elements after the mark</a:t>
            </a:r>
          </a:p>
          <a:p>
            <a:pPr lvl="1"/>
            <a:r>
              <a:rPr lang="en-US" sz="2100" dirty="0">
                <a:latin typeface="Times" panose="02020603050405020304" pitchFamily="18" charset="0"/>
                <a:cs typeface="Times" panose="02020603050405020304" pitchFamily="18" charset="0"/>
              </a:rPr>
              <a:t>It thus need to remove</a:t>
            </a:r>
            <a:r>
              <a:rPr lang="en-US" sz="2100" dirty="0">
                <a:solidFill>
                  <a:schemeClr val="accent2"/>
                </a:solidFill>
                <a:latin typeface="Times" panose="02020603050405020304" pitchFamily="18" charset="0"/>
                <a:cs typeface="Times" panose="02020603050405020304" pitchFamily="18" charset="0"/>
              </a:rPr>
              <a:t> 30 </a:t>
            </a:r>
            <a:r>
              <a:rPr lang="en-US" sz="2100" dirty="0">
                <a:latin typeface="Times" panose="02020603050405020304" pitchFamily="18" charset="0"/>
                <a:cs typeface="Times" panose="02020603050405020304" pitchFamily="18" charset="0"/>
              </a:rPr>
              <a:t>from the array</a:t>
            </a:r>
          </a:p>
        </p:txBody>
      </p:sp>
      <p:sp>
        <p:nvSpPr>
          <p:cNvPr id="24581" name="Rectangle 5"/>
          <p:cNvSpPr>
            <a:spLocks noChangeArrowheads="1"/>
          </p:cNvSpPr>
          <p:nvPr/>
        </p:nvSpPr>
        <p:spPr bwMode="auto">
          <a:xfrm>
            <a:off x="1143000" y="2057400"/>
            <a:ext cx="609600" cy="38100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a:t>
            </a:r>
          </a:p>
        </p:txBody>
      </p:sp>
      <p:sp>
        <p:nvSpPr>
          <p:cNvPr id="24582" name="Rectangle 6"/>
          <p:cNvSpPr>
            <a:spLocks noChangeArrowheads="1"/>
          </p:cNvSpPr>
          <p:nvPr/>
        </p:nvSpPr>
        <p:spPr bwMode="auto">
          <a:xfrm>
            <a:off x="1752600" y="2057400"/>
            <a:ext cx="609600" cy="38100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3</a:t>
            </a:r>
          </a:p>
        </p:txBody>
      </p:sp>
      <p:sp>
        <p:nvSpPr>
          <p:cNvPr id="24583" name="Rectangle 7"/>
          <p:cNvSpPr>
            <a:spLocks noChangeArrowheads="1"/>
          </p:cNvSpPr>
          <p:nvPr/>
        </p:nvSpPr>
        <p:spPr bwMode="auto">
          <a:xfrm>
            <a:off x="2362200" y="2057400"/>
            <a:ext cx="609600" cy="38100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3</a:t>
            </a:r>
          </a:p>
        </p:txBody>
      </p:sp>
      <p:sp>
        <p:nvSpPr>
          <p:cNvPr id="24584" name="Rectangle 8"/>
          <p:cNvSpPr>
            <a:spLocks noChangeArrowheads="1"/>
          </p:cNvSpPr>
          <p:nvPr/>
        </p:nvSpPr>
        <p:spPr bwMode="auto">
          <a:xfrm>
            <a:off x="2971800" y="2057400"/>
            <a:ext cx="609600" cy="38100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7</a:t>
            </a:r>
          </a:p>
        </p:txBody>
      </p:sp>
      <p:sp>
        <p:nvSpPr>
          <p:cNvPr id="24585" name="Rectangle 9"/>
          <p:cNvSpPr>
            <a:spLocks noChangeArrowheads="1"/>
          </p:cNvSpPr>
          <p:nvPr/>
        </p:nvSpPr>
        <p:spPr bwMode="auto">
          <a:xfrm>
            <a:off x="3581400" y="2057400"/>
            <a:ext cx="609600" cy="38100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12</a:t>
            </a:r>
          </a:p>
        </p:txBody>
      </p:sp>
      <p:sp>
        <p:nvSpPr>
          <p:cNvPr id="24586" name="Rectangle 10"/>
          <p:cNvSpPr>
            <a:spLocks noChangeArrowheads="1"/>
          </p:cNvSpPr>
          <p:nvPr/>
        </p:nvSpPr>
        <p:spPr bwMode="auto">
          <a:xfrm>
            <a:off x="4191000" y="2057400"/>
            <a:ext cx="609600" cy="38100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14</a:t>
            </a:r>
          </a:p>
        </p:txBody>
      </p:sp>
      <p:sp>
        <p:nvSpPr>
          <p:cNvPr id="24587" name="Rectangle 11"/>
          <p:cNvSpPr>
            <a:spLocks noChangeArrowheads="1"/>
          </p:cNvSpPr>
          <p:nvPr/>
        </p:nvSpPr>
        <p:spPr bwMode="auto">
          <a:xfrm>
            <a:off x="4800600" y="2057400"/>
            <a:ext cx="609600" cy="38100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17</a:t>
            </a:r>
          </a:p>
        </p:txBody>
      </p:sp>
      <p:sp>
        <p:nvSpPr>
          <p:cNvPr id="24588" name="Rectangle 12"/>
          <p:cNvSpPr>
            <a:spLocks noChangeArrowheads="1"/>
          </p:cNvSpPr>
          <p:nvPr/>
        </p:nvSpPr>
        <p:spPr bwMode="auto">
          <a:xfrm>
            <a:off x="5410200" y="2057400"/>
            <a:ext cx="609600" cy="38100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19</a:t>
            </a:r>
          </a:p>
        </p:txBody>
      </p:sp>
      <p:sp>
        <p:nvSpPr>
          <p:cNvPr id="24589" name="Rectangle 13"/>
          <p:cNvSpPr>
            <a:spLocks noChangeArrowheads="1"/>
          </p:cNvSpPr>
          <p:nvPr/>
        </p:nvSpPr>
        <p:spPr bwMode="auto">
          <a:xfrm>
            <a:off x="6019800" y="2057400"/>
            <a:ext cx="609600" cy="38100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22</a:t>
            </a:r>
          </a:p>
        </p:txBody>
      </p:sp>
      <p:sp>
        <p:nvSpPr>
          <p:cNvPr id="24590" name="Rectangle 14"/>
          <p:cNvSpPr>
            <a:spLocks noChangeArrowheads="1"/>
          </p:cNvSpPr>
          <p:nvPr/>
        </p:nvSpPr>
        <p:spPr bwMode="auto">
          <a:xfrm>
            <a:off x="6629400" y="2057400"/>
            <a:ext cx="609600" cy="38100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30</a:t>
            </a:r>
          </a:p>
        </p:txBody>
      </p:sp>
      <p:sp>
        <p:nvSpPr>
          <p:cNvPr id="24591" name="Line 15"/>
          <p:cNvSpPr>
            <a:spLocks noChangeShapeType="1"/>
          </p:cNvSpPr>
          <p:nvPr/>
        </p:nvSpPr>
        <p:spPr bwMode="auto">
          <a:xfrm>
            <a:off x="3581400" y="1752600"/>
            <a:ext cx="0" cy="228600"/>
          </a:xfrm>
          <a:prstGeom prst="line">
            <a:avLst/>
          </a:prstGeom>
          <a:noFill/>
          <a:ln w="28575">
            <a:solidFill>
              <a:srgbClr val="FF0000"/>
            </a:solidFill>
            <a:round/>
            <a:headEnd/>
            <a:tailEnd type="triangle" w="lg" len="lg"/>
          </a:ln>
          <a:effectLst/>
        </p:spPr>
        <p:txBody>
          <a:bodyPr wrap="none" anchor="ctr"/>
          <a:lstStyle/>
          <a:p>
            <a:endParaRPr lang="en-US" sz="2000" i="0">
              <a:latin typeface="+mn-lt"/>
            </a:endParaRPr>
          </a:p>
        </p:txBody>
      </p:sp>
      <p:sp>
        <p:nvSpPr>
          <p:cNvPr id="24606" name="Text Box 30"/>
          <p:cNvSpPr txBox="1">
            <a:spLocks noChangeArrowheads="1"/>
          </p:cNvSpPr>
          <p:nvPr/>
        </p:nvSpPr>
        <p:spPr bwMode="auto">
          <a:xfrm>
            <a:off x="0" y="4740275"/>
            <a:ext cx="9144000" cy="738664"/>
          </a:xfrm>
          <a:prstGeom prst="rect">
            <a:avLst/>
          </a:prstGeom>
          <a:noFill/>
          <a:ln w="28575">
            <a:noFill/>
            <a:miter lim="800000"/>
            <a:headEnd/>
            <a:tailEnd type="none" w="lg" len="lg"/>
          </a:ln>
          <a:effectLst/>
        </p:spPr>
        <p:txBody>
          <a:bodyPr wrap="square">
            <a:spAutoFit/>
          </a:bodyPr>
          <a:lstStyle/>
          <a:p>
            <a:pPr>
              <a:spcBef>
                <a:spcPct val="50000"/>
              </a:spcBef>
            </a:pPr>
            <a:r>
              <a:rPr lang="en-US" sz="2100" dirty="0">
                <a:solidFill>
                  <a:schemeClr val="hlink"/>
                </a:solidFill>
                <a:latin typeface="Times New Roman" pitchFamily="18" charset="0"/>
              </a:rPr>
              <a:t>• Moving all elements of the array is a slow operation (requires linear time O(</a:t>
            </a:r>
            <a:r>
              <a:rPr lang="en-US" sz="2100" i="1" dirty="0">
                <a:solidFill>
                  <a:schemeClr val="hlink"/>
                </a:solidFill>
                <a:latin typeface="Times New Roman" pitchFamily="18" charset="0"/>
              </a:rPr>
              <a:t>n</a:t>
            </a:r>
            <a:r>
              <a:rPr lang="en-US" sz="2100" dirty="0">
                <a:solidFill>
                  <a:schemeClr val="hlink"/>
                </a:solidFill>
                <a:latin typeface="Times New Roman" pitchFamily="18" charset="0"/>
              </a:rPr>
              <a:t>) where </a:t>
            </a:r>
            <a:r>
              <a:rPr lang="en-US" sz="2100" i="1" dirty="0">
                <a:solidFill>
                  <a:schemeClr val="hlink"/>
                </a:solidFill>
                <a:latin typeface="Times New Roman" pitchFamily="18" charset="0"/>
              </a:rPr>
              <a:t>n</a:t>
            </a:r>
            <a:r>
              <a:rPr lang="en-US" sz="2100" dirty="0">
                <a:solidFill>
                  <a:schemeClr val="hlink"/>
                </a:solidFill>
                <a:latin typeface="Times New Roman" pitchFamily="18" charset="0"/>
              </a:rPr>
              <a:t> is the size of array)</a:t>
            </a:r>
            <a:endParaRPr lang="en-US" sz="2100" dirty="0">
              <a:latin typeface="Times New Roman" pitchFamily="18" charset="0"/>
            </a:endParaRPr>
          </a:p>
        </p:txBody>
      </p:sp>
      <p:sp>
        <p:nvSpPr>
          <p:cNvPr id="24607" name="Text Box 31"/>
          <p:cNvSpPr txBox="1">
            <a:spLocks noChangeArrowheads="1"/>
          </p:cNvSpPr>
          <p:nvPr/>
        </p:nvSpPr>
        <p:spPr bwMode="auto">
          <a:xfrm rot="1303387">
            <a:off x="7250113" y="4251325"/>
            <a:ext cx="609600" cy="400050"/>
          </a:xfrm>
          <a:prstGeom prst="rect">
            <a:avLst/>
          </a:prstGeom>
          <a:noFill/>
          <a:ln w="15875">
            <a:noFill/>
            <a:miter lim="800000"/>
            <a:headEnd/>
            <a:tailEnd type="none" w="lg" len="lg"/>
          </a:ln>
          <a:effectLst/>
        </p:spPr>
        <p:txBody>
          <a:bodyPr>
            <a:spAutoFit/>
          </a:bodyPr>
          <a:lstStyle/>
          <a:p>
            <a:pPr eaLnBrk="1" hangingPunct="1">
              <a:spcBef>
                <a:spcPct val="50000"/>
              </a:spcBef>
            </a:pPr>
            <a:r>
              <a:rPr lang="en-US" sz="2000" i="0" dirty="0">
                <a:solidFill>
                  <a:schemeClr val="accent2"/>
                </a:solidFill>
                <a:latin typeface="+mn-lt"/>
              </a:rPr>
              <a:t>30</a:t>
            </a:r>
          </a:p>
        </p:txBody>
      </p:sp>
      <p:grpSp>
        <p:nvGrpSpPr>
          <p:cNvPr id="7" name="Group 6"/>
          <p:cNvGrpSpPr/>
          <p:nvPr/>
        </p:nvGrpSpPr>
        <p:grpSpPr>
          <a:xfrm>
            <a:off x="1143000" y="2447925"/>
            <a:ext cx="6096000" cy="2063750"/>
            <a:chOff x="1143000" y="2447925"/>
            <a:chExt cx="6096000" cy="2063750"/>
          </a:xfrm>
        </p:grpSpPr>
        <p:sp>
          <p:nvSpPr>
            <p:cNvPr id="24609" name="Line 33"/>
            <p:cNvSpPr>
              <a:spLocks noChangeShapeType="1"/>
            </p:cNvSpPr>
            <p:nvPr/>
          </p:nvSpPr>
          <p:spPr bwMode="auto">
            <a:xfrm>
              <a:off x="3886200" y="2447925"/>
              <a:ext cx="609600" cy="1676400"/>
            </a:xfrm>
            <a:prstGeom prst="line">
              <a:avLst/>
            </a:prstGeom>
            <a:noFill/>
            <a:ln w="12700">
              <a:solidFill>
                <a:schemeClr val="tx1"/>
              </a:solidFill>
              <a:round/>
              <a:headEnd/>
              <a:tailEnd type="triangle" w="lg" len="lg"/>
            </a:ln>
            <a:effectLst/>
          </p:spPr>
          <p:txBody>
            <a:bodyPr wrap="none"/>
            <a:lstStyle/>
            <a:p>
              <a:endParaRPr lang="en-US" sz="2000" i="0">
                <a:latin typeface="+mn-lt"/>
              </a:endParaRPr>
            </a:p>
          </p:txBody>
        </p:sp>
        <p:sp>
          <p:nvSpPr>
            <p:cNvPr id="24610" name="Line 34"/>
            <p:cNvSpPr>
              <a:spLocks noChangeShapeType="1"/>
            </p:cNvSpPr>
            <p:nvPr/>
          </p:nvSpPr>
          <p:spPr bwMode="auto">
            <a:xfrm>
              <a:off x="4495800" y="2447925"/>
              <a:ext cx="609600" cy="1676400"/>
            </a:xfrm>
            <a:prstGeom prst="line">
              <a:avLst/>
            </a:prstGeom>
            <a:noFill/>
            <a:ln w="12700">
              <a:solidFill>
                <a:schemeClr val="tx1"/>
              </a:solidFill>
              <a:round/>
              <a:headEnd/>
              <a:tailEnd type="triangle" w="lg" len="lg"/>
            </a:ln>
            <a:effectLst/>
          </p:spPr>
          <p:txBody>
            <a:bodyPr wrap="none"/>
            <a:lstStyle/>
            <a:p>
              <a:endParaRPr lang="en-US" sz="2000" i="0">
                <a:latin typeface="+mn-lt"/>
              </a:endParaRPr>
            </a:p>
          </p:txBody>
        </p:sp>
        <p:sp>
          <p:nvSpPr>
            <p:cNvPr id="24611" name="Line 35"/>
            <p:cNvSpPr>
              <a:spLocks noChangeShapeType="1"/>
            </p:cNvSpPr>
            <p:nvPr/>
          </p:nvSpPr>
          <p:spPr bwMode="auto">
            <a:xfrm>
              <a:off x="5105400" y="2447925"/>
              <a:ext cx="609600" cy="1676400"/>
            </a:xfrm>
            <a:prstGeom prst="line">
              <a:avLst/>
            </a:prstGeom>
            <a:noFill/>
            <a:ln w="12700">
              <a:solidFill>
                <a:schemeClr val="tx1"/>
              </a:solidFill>
              <a:round/>
              <a:headEnd/>
              <a:tailEnd type="triangle" w="lg" len="lg"/>
            </a:ln>
            <a:effectLst/>
          </p:spPr>
          <p:txBody>
            <a:bodyPr wrap="none"/>
            <a:lstStyle/>
            <a:p>
              <a:endParaRPr lang="en-US" sz="2000" i="0">
                <a:latin typeface="+mn-lt"/>
              </a:endParaRPr>
            </a:p>
          </p:txBody>
        </p:sp>
        <p:sp>
          <p:nvSpPr>
            <p:cNvPr id="24612" name="Line 36"/>
            <p:cNvSpPr>
              <a:spLocks noChangeShapeType="1"/>
            </p:cNvSpPr>
            <p:nvPr/>
          </p:nvSpPr>
          <p:spPr bwMode="auto">
            <a:xfrm>
              <a:off x="5715000" y="2447925"/>
              <a:ext cx="609600" cy="1676400"/>
            </a:xfrm>
            <a:prstGeom prst="line">
              <a:avLst/>
            </a:prstGeom>
            <a:noFill/>
            <a:ln w="12700">
              <a:solidFill>
                <a:schemeClr val="tx1"/>
              </a:solidFill>
              <a:round/>
              <a:headEnd/>
              <a:tailEnd type="triangle" w="lg" len="lg"/>
            </a:ln>
            <a:effectLst/>
          </p:spPr>
          <p:txBody>
            <a:bodyPr wrap="none"/>
            <a:lstStyle/>
            <a:p>
              <a:endParaRPr lang="en-US" sz="2000" i="0">
                <a:latin typeface="+mn-lt"/>
              </a:endParaRPr>
            </a:p>
          </p:txBody>
        </p:sp>
        <p:sp>
          <p:nvSpPr>
            <p:cNvPr id="24614" name="Line 38"/>
            <p:cNvSpPr>
              <a:spLocks noChangeShapeType="1"/>
            </p:cNvSpPr>
            <p:nvPr/>
          </p:nvSpPr>
          <p:spPr bwMode="auto">
            <a:xfrm>
              <a:off x="6324600" y="2447925"/>
              <a:ext cx="609600" cy="1676400"/>
            </a:xfrm>
            <a:prstGeom prst="line">
              <a:avLst/>
            </a:prstGeom>
            <a:noFill/>
            <a:ln w="12700">
              <a:solidFill>
                <a:schemeClr val="tx1"/>
              </a:solidFill>
              <a:round/>
              <a:headEnd/>
              <a:tailEnd type="triangle" w="lg" len="lg"/>
            </a:ln>
            <a:effectLst/>
          </p:spPr>
          <p:txBody>
            <a:bodyPr wrap="none"/>
            <a:lstStyle/>
            <a:p>
              <a:endParaRPr lang="en-US" sz="2000" i="0">
                <a:latin typeface="+mn-lt"/>
              </a:endParaRPr>
            </a:p>
          </p:txBody>
        </p:sp>
        <p:grpSp>
          <p:nvGrpSpPr>
            <p:cNvPr id="5" name="Group 29"/>
            <p:cNvGrpSpPr>
              <a:grpSpLocks/>
            </p:cNvGrpSpPr>
            <p:nvPr/>
          </p:nvGrpSpPr>
          <p:grpSpPr bwMode="auto">
            <a:xfrm>
              <a:off x="1143000" y="4130675"/>
              <a:ext cx="6096000" cy="381000"/>
              <a:chOff x="720" y="3408"/>
              <a:chExt cx="3840" cy="240"/>
            </a:xfrm>
          </p:grpSpPr>
          <p:sp>
            <p:nvSpPr>
              <p:cNvPr id="24594" name="Rectangle 18"/>
              <p:cNvSpPr>
                <a:spLocks noChangeArrowheads="1"/>
              </p:cNvSpPr>
              <p:nvPr/>
            </p:nvSpPr>
            <p:spPr bwMode="auto">
              <a:xfrm>
                <a:off x="720"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a:t>
                </a:r>
              </a:p>
            </p:txBody>
          </p:sp>
          <p:sp>
            <p:nvSpPr>
              <p:cNvPr id="24595" name="Rectangle 19"/>
              <p:cNvSpPr>
                <a:spLocks noChangeArrowheads="1"/>
              </p:cNvSpPr>
              <p:nvPr/>
            </p:nvSpPr>
            <p:spPr bwMode="auto">
              <a:xfrm>
                <a:off x="1104"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3</a:t>
                </a:r>
              </a:p>
            </p:txBody>
          </p:sp>
          <p:sp>
            <p:nvSpPr>
              <p:cNvPr id="24596" name="Rectangle 20"/>
              <p:cNvSpPr>
                <a:spLocks noChangeArrowheads="1"/>
              </p:cNvSpPr>
              <p:nvPr/>
            </p:nvSpPr>
            <p:spPr bwMode="auto">
              <a:xfrm>
                <a:off x="1488"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3</a:t>
                </a:r>
              </a:p>
            </p:txBody>
          </p:sp>
          <p:sp>
            <p:nvSpPr>
              <p:cNvPr id="24597" name="Rectangle 21"/>
              <p:cNvSpPr>
                <a:spLocks noChangeArrowheads="1"/>
              </p:cNvSpPr>
              <p:nvPr/>
            </p:nvSpPr>
            <p:spPr bwMode="auto">
              <a:xfrm>
                <a:off x="1872"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7</a:t>
                </a:r>
              </a:p>
            </p:txBody>
          </p:sp>
          <p:sp>
            <p:nvSpPr>
              <p:cNvPr id="24598" name="Rectangle 22"/>
              <p:cNvSpPr>
                <a:spLocks noChangeArrowheads="1"/>
              </p:cNvSpPr>
              <p:nvPr/>
            </p:nvSpPr>
            <p:spPr bwMode="auto">
              <a:xfrm>
                <a:off x="2256"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tx2"/>
                    </a:solidFill>
                    <a:latin typeface="+mn-lt"/>
                  </a:rPr>
                  <a:t>8</a:t>
                </a:r>
              </a:p>
            </p:txBody>
          </p:sp>
          <p:sp>
            <p:nvSpPr>
              <p:cNvPr id="24599" name="Rectangle 23"/>
              <p:cNvSpPr>
                <a:spLocks noChangeArrowheads="1"/>
              </p:cNvSpPr>
              <p:nvPr/>
            </p:nvSpPr>
            <p:spPr bwMode="auto">
              <a:xfrm>
                <a:off x="2640"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12</a:t>
                </a:r>
              </a:p>
            </p:txBody>
          </p:sp>
          <p:sp>
            <p:nvSpPr>
              <p:cNvPr id="24600" name="Rectangle 24"/>
              <p:cNvSpPr>
                <a:spLocks noChangeArrowheads="1"/>
              </p:cNvSpPr>
              <p:nvPr/>
            </p:nvSpPr>
            <p:spPr bwMode="auto">
              <a:xfrm>
                <a:off x="3024"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dirty="0">
                    <a:solidFill>
                      <a:schemeClr val="accent2"/>
                    </a:solidFill>
                    <a:latin typeface="+mn-lt"/>
                  </a:rPr>
                  <a:t>14</a:t>
                </a:r>
              </a:p>
            </p:txBody>
          </p:sp>
          <p:sp>
            <p:nvSpPr>
              <p:cNvPr id="24601" name="Rectangle 25"/>
              <p:cNvSpPr>
                <a:spLocks noChangeArrowheads="1"/>
              </p:cNvSpPr>
              <p:nvPr/>
            </p:nvSpPr>
            <p:spPr bwMode="auto">
              <a:xfrm>
                <a:off x="3408"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17</a:t>
                </a:r>
              </a:p>
            </p:txBody>
          </p:sp>
          <p:sp>
            <p:nvSpPr>
              <p:cNvPr id="24602" name="Rectangle 26"/>
              <p:cNvSpPr>
                <a:spLocks noChangeArrowheads="1"/>
              </p:cNvSpPr>
              <p:nvPr/>
            </p:nvSpPr>
            <p:spPr bwMode="auto">
              <a:xfrm>
                <a:off x="3792"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19</a:t>
                </a:r>
              </a:p>
            </p:txBody>
          </p:sp>
          <p:sp>
            <p:nvSpPr>
              <p:cNvPr id="24603" name="Rectangle 27"/>
              <p:cNvSpPr>
                <a:spLocks noChangeArrowheads="1"/>
              </p:cNvSpPr>
              <p:nvPr/>
            </p:nvSpPr>
            <p:spPr bwMode="auto">
              <a:xfrm>
                <a:off x="4176"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22</a:t>
                </a:r>
              </a:p>
            </p:txBody>
          </p:sp>
        </p:grpSp>
        <p:sp>
          <p:nvSpPr>
            <p:cNvPr id="24616" name="Line 40"/>
            <p:cNvSpPr>
              <a:spLocks noChangeShapeType="1"/>
            </p:cNvSpPr>
            <p:nvPr/>
          </p:nvSpPr>
          <p:spPr bwMode="auto">
            <a:xfrm>
              <a:off x="3886200" y="3902075"/>
              <a:ext cx="0" cy="228600"/>
            </a:xfrm>
            <a:prstGeom prst="line">
              <a:avLst/>
            </a:prstGeom>
            <a:noFill/>
            <a:ln w="28575">
              <a:solidFill>
                <a:srgbClr val="FF0000"/>
              </a:solidFill>
              <a:round/>
              <a:headEnd/>
              <a:tailEnd type="triangle" w="lg" len="lg"/>
            </a:ln>
            <a:effectLst/>
          </p:spPr>
          <p:txBody>
            <a:bodyPr wrap="none" anchor="ctr"/>
            <a:lstStyle/>
            <a:p>
              <a:endParaRPr lang="en-US" sz="2000" i="0">
                <a:latin typeface="+mn-lt"/>
              </a:endParaRPr>
            </a:p>
          </p:txBody>
        </p:sp>
      </p:grpSp>
      <p:sp>
        <p:nvSpPr>
          <p:cNvPr id="6" name="Title 5"/>
          <p:cNvSpPr>
            <a:spLocks noGrp="1"/>
          </p:cNvSpPr>
          <p:nvPr>
            <p:ph type="title"/>
          </p:nvPr>
        </p:nvSpPr>
        <p:spPr>
          <a:xfrm>
            <a:off x="0" y="0"/>
            <a:ext cx="9144000" cy="838200"/>
          </a:xfrm>
        </p:spPr>
        <p:txBody>
          <a:bodyPr/>
          <a:lstStyle/>
          <a:p>
            <a:r>
              <a:rPr lang="en-US" dirty="0"/>
              <a:t>Inserting an element into an array</a:t>
            </a:r>
          </a:p>
        </p:txBody>
      </p:sp>
    </p:spTree>
    <p:extLst>
      <p:ext uri="{BB962C8B-B14F-4D97-AF65-F5344CB8AC3E}">
        <p14:creationId xmlns:p14="http://schemas.microsoft.com/office/powerpoint/2010/main" val="390303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4607"/>
                                        </p:tgtEl>
                                        <p:attrNameLst>
                                          <p:attrName>style.visibility</p:attrName>
                                        </p:attrNameLst>
                                      </p:cBhvr>
                                      <p:to>
                                        <p:strVal val="visible"/>
                                      </p:to>
                                    </p:set>
                                    <p:animEffect transition="in" filter="wipe(down)">
                                      <p:cBhvr>
                                        <p:cTn id="7" dur="500"/>
                                        <p:tgtEl>
                                          <p:spTgt spid="24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07" grpId="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9" name="Rectangle 3"/>
          <p:cNvSpPr>
            <a:spLocks noGrp="1" noChangeArrowheads="1"/>
          </p:cNvSpPr>
          <p:nvPr>
            <p:ph type="body" sz="half" idx="1"/>
          </p:nvPr>
        </p:nvSpPr>
        <p:spPr>
          <a:xfrm>
            <a:off x="0" y="838200"/>
            <a:ext cx="9144000" cy="838200"/>
          </a:xfrm>
        </p:spPr>
        <p:txBody>
          <a:bodyPr/>
          <a:lstStyle/>
          <a:p>
            <a:r>
              <a:rPr lang="en-US" sz="2100" dirty="0">
                <a:latin typeface="Times" panose="02020603050405020304" pitchFamily="18" charset="0"/>
                <a:cs typeface="Times" panose="02020603050405020304" pitchFamily="18" charset="0"/>
              </a:rPr>
              <a:t>In order to delete an element, we need to shift to the left all previous elements</a:t>
            </a:r>
          </a:p>
        </p:txBody>
      </p:sp>
      <p:sp>
        <p:nvSpPr>
          <p:cNvPr id="24580" name="Rectangle 4"/>
          <p:cNvSpPr>
            <a:spLocks noGrp="1" noChangeArrowheads="1"/>
          </p:cNvSpPr>
          <p:nvPr>
            <p:ph type="body" sz="half" idx="2"/>
          </p:nvPr>
        </p:nvSpPr>
        <p:spPr>
          <a:xfrm>
            <a:off x="0" y="3124200"/>
            <a:ext cx="9144000" cy="3429000"/>
          </a:xfrm>
        </p:spPr>
        <p:txBody>
          <a:bodyPr/>
          <a:lstStyle/>
          <a:p>
            <a:r>
              <a:rPr lang="en-US" sz="2200" dirty="0">
                <a:latin typeface="Times" panose="02020603050405020304" pitchFamily="18" charset="0"/>
                <a:cs typeface="Times" panose="02020603050405020304" pitchFamily="18" charset="0"/>
              </a:rPr>
              <a:t>Delete operation is a slow operation. </a:t>
            </a:r>
          </a:p>
          <a:p>
            <a:r>
              <a:rPr lang="en-US" sz="2200" dirty="0">
                <a:latin typeface="Times" panose="02020603050405020304" pitchFamily="18" charset="0"/>
                <a:cs typeface="Times" panose="02020603050405020304" pitchFamily="18" charset="0"/>
              </a:rPr>
              <a:t>Regular implementation of this operation is undesirable. </a:t>
            </a:r>
          </a:p>
          <a:p>
            <a:r>
              <a:rPr lang="en-US" sz="2200" dirty="0">
                <a:latin typeface="Times" panose="02020603050405020304" pitchFamily="18" charset="0"/>
                <a:cs typeface="Times" panose="02020603050405020304" pitchFamily="18" charset="0"/>
              </a:rPr>
              <a:t>Delete operation makes the last index free</a:t>
            </a:r>
          </a:p>
          <a:p>
            <a:pPr lvl="1"/>
            <a:r>
              <a:rPr lang="en-US" sz="2200" dirty="0">
                <a:latin typeface="Times" panose="02020603050405020304" pitchFamily="18" charset="0"/>
                <a:cs typeface="Times" panose="02020603050405020304" pitchFamily="18" charset="0"/>
              </a:rPr>
              <a:t>How we could mark the last index of the array being free?</a:t>
            </a:r>
          </a:p>
          <a:p>
            <a:pPr lvl="2"/>
            <a:r>
              <a:rPr lang="en-US" sz="2200" dirty="0">
                <a:latin typeface="Times" panose="02020603050405020304" pitchFamily="18" charset="0"/>
                <a:cs typeface="Times" panose="02020603050405020304" pitchFamily="18" charset="0"/>
              </a:rPr>
              <a:t>We need variable to store the size of the array</a:t>
            </a:r>
          </a:p>
          <a:p>
            <a:pPr marL="914400" lvl="2" indent="0">
              <a:buNone/>
            </a:pPr>
            <a:r>
              <a:rPr lang="en-US" sz="2200" dirty="0">
                <a:latin typeface="Times" panose="02020603050405020304" pitchFamily="18" charset="0"/>
                <a:cs typeface="Times" panose="02020603050405020304" pitchFamily="18" charset="0"/>
              </a:rPr>
              <a:t>Example: variable size is used to store the size of the array. Before deletion, size = 10. After deletion, we need to update the value of size: size = 10 – 1 = 9</a:t>
            </a:r>
          </a:p>
          <a:p>
            <a:endParaRPr lang="en-US" sz="2200" dirty="0">
              <a:latin typeface="Times" panose="02020603050405020304" pitchFamily="18" charset="0"/>
              <a:cs typeface="Times" panose="02020603050405020304" pitchFamily="18" charset="0"/>
            </a:endParaRPr>
          </a:p>
        </p:txBody>
      </p:sp>
      <p:sp>
        <p:nvSpPr>
          <p:cNvPr id="6" name="Title 5"/>
          <p:cNvSpPr>
            <a:spLocks noGrp="1"/>
          </p:cNvSpPr>
          <p:nvPr>
            <p:ph type="title"/>
          </p:nvPr>
        </p:nvSpPr>
        <p:spPr>
          <a:xfrm>
            <a:off x="0" y="0"/>
            <a:ext cx="9144000" cy="838200"/>
          </a:xfrm>
        </p:spPr>
        <p:txBody>
          <a:bodyPr/>
          <a:lstStyle/>
          <a:p>
            <a:r>
              <a:rPr lang="en-US" dirty="0"/>
              <a:t>Deleting an element from an array</a:t>
            </a:r>
          </a:p>
        </p:txBody>
      </p:sp>
      <p:grpSp>
        <p:nvGrpSpPr>
          <p:cNvPr id="36" name="Group 4"/>
          <p:cNvGrpSpPr>
            <a:grpSpLocks/>
          </p:cNvGrpSpPr>
          <p:nvPr/>
        </p:nvGrpSpPr>
        <p:grpSpPr bwMode="auto">
          <a:xfrm>
            <a:off x="1143000" y="1447800"/>
            <a:ext cx="6096000" cy="381000"/>
            <a:chOff x="720" y="3408"/>
            <a:chExt cx="3840" cy="240"/>
          </a:xfrm>
        </p:grpSpPr>
        <p:sp>
          <p:nvSpPr>
            <p:cNvPr id="37" name="Rectangle 5"/>
            <p:cNvSpPr>
              <a:spLocks noChangeArrowheads="1"/>
            </p:cNvSpPr>
            <p:nvPr/>
          </p:nvSpPr>
          <p:spPr bwMode="auto">
            <a:xfrm>
              <a:off x="720"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a:t>
              </a:r>
            </a:p>
          </p:txBody>
        </p:sp>
        <p:sp>
          <p:nvSpPr>
            <p:cNvPr id="38" name="Rectangle 6"/>
            <p:cNvSpPr>
              <a:spLocks noChangeArrowheads="1"/>
            </p:cNvSpPr>
            <p:nvPr/>
          </p:nvSpPr>
          <p:spPr bwMode="auto">
            <a:xfrm>
              <a:off x="1104"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3</a:t>
              </a:r>
            </a:p>
          </p:txBody>
        </p:sp>
        <p:sp>
          <p:nvSpPr>
            <p:cNvPr id="39" name="Rectangle 7"/>
            <p:cNvSpPr>
              <a:spLocks noChangeArrowheads="1"/>
            </p:cNvSpPr>
            <p:nvPr/>
          </p:nvSpPr>
          <p:spPr bwMode="auto">
            <a:xfrm>
              <a:off x="1488"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3</a:t>
              </a:r>
            </a:p>
          </p:txBody>
        </p:sp>
        <p:sp>
          <p:nvSpPr>
            <p:cNvPr id="40" name="Rectangle 8"/>
            <p:cNvSpPr>
              <a:spLocks noChangeArrowheads="1"/>
            </p:cNvSpPr>
            <p:nvPr/>
          </p:nvSpPr>
          <p:spPr bwMode="auto">
            <a:xfrm>
              <a:off x="1872"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7</a:t>
              </a:r>
            </a:p>
          </p:txBody>
        </p:sp>
        <p:sp>
          <p:nvSpPr>
            <p:cNvPr id="41" name="Rectangle 9"/>
            <p:cNvSpPr>
              <a:spLocks noChangeArrowheads="1"/>
            </p:cNvSpPr>
            <p:nvPr/>
          </p:nvSpPr>
          <p:spPr bwMode="auto">
            <a:xfrm>
              <a:off x="2256"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tx2"/>
                  </a:solidFill>
                  <a:latin typeface="+mn-lt"/>
                </a:rPr>
                <a:t>8</a:t>
              </a:r>
            </a:p>
          </p:txBody>
        </p:sp>
        <p:sp>
          <p:nvSpPr>
            <p:cNvPr id="42" name="Rectangle 10"/>
            <p:cNvSpPr>
              <a:spLocks noChangeArrowheads="1"/>
            </p:cNvSpPr>
            <p:nvPr/>
          </p:nvSpPr>
          <p:spPr bwMode="auto">
            <a:xfrm>
              <a:off x="2640"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12</a:t>
              </a:r>
            </a:p>
          </p:txBody>
        </p:sp>
        <p:sp>
          <p:nvSpPr>
            <p:cNvPr id="43" name="Rectangle 11"/>
            <p:cNvSpPr>
              <a:spLocks noChangeArrowheads="1"/>
            </p:cNvSpPr>
            <p:nvPr/>
          </p:nvSpPr>
          <p:spPr bwMode="auto">
            <a:xfrm>
              <a:off x="3024"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14</a:t>
              </a:r>
            </a:p>
          </p:txBody>
        </p:sp>
        <p:sp>
          <p:nvSpPr>
            <p:cNvPr id="44" name="Rectangle 12"/>
            <p:cNvSpPr>
              <a:spLocks noChangeArrowheads="1"/>
            </p:cNvSpPr>
            <p:nvPr/>
          </p:nvSpPr>
          <p:spPr bwMode="auto">
            <a:xfrm>
              <a:off x="3408"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17</a:t>
              </a:r>
            </a:p>
          </p:txBody>
        </p:sp>
        <p:sp>
          <p:nvSpPr>
            <p:cNvPr id="45" name="Rectangle 13"/>
            <p:cNvSpPr>
              <a:spLocks noChangeArrowheads="1"/>
            </p:cNvSpPr>
            <p:nvPr/>
          </p:nvSpPr>
          <p:spPr bwMode="auto">
            <a:xfrm>
              <a:off x="3792"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19</a:t>
              </a:r>
            </a:p>
          </p:txBody>
        </p:sp>
        <p:sp>
          <p:nvSpPr>
            <p:cNvPr id="46" name="Rectangle 14"/>
            <p:cNvSpPr>
              <a:spLocks noChangeArrowheads="1"/>
            </p:cNvSpPr>
            <p:nvPr/>
          </p:nvSpPr>
          <p:spPr bwMode="auto">
            <a:xfrm>
              <a:off x="4176"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22</a:t>
              </a:r>
            </a:p>
          </p:txBody>
        </p:sp>
      </p:grpSp>
      <p:grpSp>
        <p:nvGrpSpPr>
          <p:cNvPr id="47" name="Group 32"/>
          <p:cNvGrpSpPr>
            <a:grpSpLocks/>
          </p:cNvGrpSpPr>
          <p:nvPr/>
        </p:nvGrpSpPr>
        <p:grpSpPr bwMode="auto">
          <a:xfrm>
            <a:off x="1143000" y="1828800"/>
            <a:ext cx="6096000" cy="914400"/>
            <a:chOff x="720" y="2736"/>
            <a:chExt cx="3840" cy="576"/>
          </a:xfrm>
        </p:grpSpPr>
        <p:grpSp>
          <p:nvGrpSpPr>
            <p:cNvPr id="48" name="Group 15"/>
            <p:cNvGrpSpPr>
              <a:grpSpLocks/>
            </p:cNvGrpSpPr>
            <p:nvPr/>
          </p:nvGrpSpPr>
          <p:grpSpPr bwMode="auto">
            <a:xfrm>
              <a:off x="720" y="3072"/>
              <a:ext cx="3840" cy="240"/>
              <a:chOff x="720" y="3408"/>
              <a:chExt cx="3840" cy="240"/>
            </a:xfrm>
          </p:grpSpPr>
          <p:sp>
            <p:nvSpPr>
              <p:cNvPr id="54" name="Rectangle 16"/>
              <p:cNvSpPr>
                <a:spLocks noChangeArrowheads="1"/>
              </p:cNvSpPr>
              <p:nvPr/>
            </p:nvSpPr>
            <p:spPr bwMode="auto">
              <a:xfrm>
                <a:off x="720"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a:t>
                </a:r>
              </a:p>
            </p:txBody>
          </p:sp>
          <p:sp>
            <p:nvSpPr>
              <p:cNvPr id="55" name="Rectangle 17"/>
              <p:cNvSpPr>
                <a:spLocks noChangeArrowheads="1"/>
              </p:cNvSpPr>
              <p:nvPr/>
            </p:nvSpPr>
            <p:spPr bwMode="auto">
              <a:xfrm>
                <a:off x="1104"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3</a:t>
                </a:r>
              </a:p>
            </p:txBody>
          </p:sp>
          <p:sp>
            <p:nvSpPr>
              <p:cNvPr id="56" name="Rectangle 18"/>
              <p:cNvSpPr>
                <a:spLocks noChangeArrowheads="1"/>
              </p:cNvSpPr>
              <p:nvPr/>
            </p:nvSpPr>
            <p:spPr bwMode="auto">
              <a:xfrm>
                <a:off x="1488"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3</a:t>
                </a:r>
              </a:p>
            </p:txBody>
          </p:sp>
          <p:sp>
            <p:nvSpPr>
              <p:cNvPr id="57" name="Rectangle 19"/>
              <p:cNvSpPr>
                <a:spLocks noChangeArrowheads="1"/>
              </p:cNvSpPr>
              <p:nvPr/>
            </p:nvSpPr>
            <p:spPr bwMode="auto">
              <a:xfrm>
                <a:off x="1872"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7</a:t>
                </a:r>
              </a:p>
            </p:txBody>
          </p:sp>
          <p:sp>
            <p:nvSpPr>
              <p:cNvPr id="58" name="Rectangle 20"/>
              <p:cNvSpPr>
                <a:spLocks noChangeArrowheads="1"/>
              </p:cNvSpPr>
              <p:nvPr/>
            </p:nvSpPr>
            <p:spPr bwMode="auto">
              <a:xfrm>
                <a:off x="2256"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12</a:t>
                </a:r>
              </a:p>
            </p:txBody>
          </p:sp>
          <p:sp>
            <p:nvSpPr>
              <p:cNvPr id="59" name="Rectangle 21"/>
              <p:cNvSpPr>
                <a:spLocks noChangeArrowheads="1"/>
              </p:cNvSpPr>
              <p:nvPr/>
            </p:nvSpPr>
            <p:spPr bwMode="auto">
              <a:xfrm>
                <a:off x="2640"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14</a:t>
                </a:r>
              </a:p>
            </p:txBody>
          </p:sp>
          <p:sp>
            <p:nvSpPr>
              <p:cNvPr id="60" name="Rectangle 22"/>
              <p:cNvSpPr>
                <a:spLocks noChangeArrowheads="1"/>
              </p:cNvSpPr>
              <p:nvPr/>
            </p:nvSpPr>
            <p:spPr bwMode="auto">
              <a:xfrm>
                <a:off x="3024"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17</a:t>
                </a:r>
              </a:p>
            </p:txBody>
          </p:sp>
          <p:sp>
            <p:nvSpPr>
              <p:cNvPr id="61" name="Rectangle 23"/>
              <p:cNvSpPr>
                <a:spLocks noChangeArrowheads="1"/>
              </p:cNvSpPr>
              <p:nvPr/>
            </p:nvSpPr>
            <p:spPr bwMode="auto">
              <a:xfrm>
                <a:off x="3408"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19</a:t>
                </a:r>
              </a:p>
            </p:txBody>
          </p:sp>
          <p:sp>
            <p:nvSpPr>
              <p:cNvPr id="62" name="Rectangle 24"/>
              <p:cNvSpPr>
                <a:spLocks noChangeArrowheads="1"/>
              </p:cNvSpPr>
              <p:nvPr/>
            </p:nvSpPr>
            <p:spPr bwMode="auto">
              <a:xfrm>
                <a:off x="3792"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22</a:t>
                </a:r>
              </a:p>
            </p:txBody>
          </p:sp>
          <p:sp>
            <p:nvSpPr>
              <p:cNvPr id="63" name="Rectangle 25"/>
              <p:cNvSpPr>
                <a:spLocks noChangeArrowheads="1"/>
              </p:cNvSpPr>
              <p:nvPr/>
            </p:nvSpPr>
            <p:spPr bwMode="auto">
              <a:xfrm>
                <a:off x="4176"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a:t>
                </a:r>
              </a:p>
            </p:txBody>
          </p:sp>
        </p:grpSp>
        <p:sp>
          <p:nvSpPr>
            <p:cNvPr id="49" name="Line 27"/>
            <p:cNvSpPr>
              <a:spLocks noChangeShapeType="1"/>
            </p:cNvSpPr>
            <p:nvPr/>
          </p:nvSpPr>
          <p:spPr bwMode="auto">
            <a:xfrm flipH="1">
              <a:off x="2448" y="2736"/>
              <a:ext cx="384" cy="336"/>
            </a:xfrm>
            <a:prstGeom prst="line">
              <a:avLst/>
            </a:prstGeom>
            <a:noFill/>
            <a:ln w="28575">
              <a:solidFill>
                <a:schemeClr val="tx1"/>
              </a:solidFill>
              <a:round/>
              <a:headEnd/>
              <a:tailEnd type="triangle" w="med" len="lg"/>
            </a:ln>
            <a:effectLst/>
          </p:spPr>
          <p:txBody>
            <a:bodyPr wrap="none" anchor="ctr"/>
            <a:lstStyle/>
            <a:p>
              <a:endParaRPr lang="en-US" sz="2000" i="0">
                <a:latin typeface="+mn-lt"/>
              </a:endParaRPr>
            </a:p>
          </p:txBody>
        </p:sp>
        <p:sp>
          <p:nvSpPr>
            <p:cNvPr id="50" name="Line 28"/>
            <p:cNvSpPr>
              <a:spLocks noChangeShapeType="1"/>
            </p:cNvSpPr>
            <p:nvPr/>
          </p:nvSpPr>
          <p:spPr bwMode="auto">
            <a:xfrm flipH="1">
              <a:off x="2832" y="2736"/>
              <a:ext cx="384" cy="336"/>
            </a:xfrm>
            <a:prstGeom prst="line">
              <a:avLst/>
            </a:prstGeom>
            <a:noFill/>
            <a:ln w="28575">
              <a:solidFill>
                <a:schemeClr val="tx1"/>
              </a:solidFill>
              <a:round/>
              <a:headEnd/>
              <a:tailEnd type="triangle" w="med" len="lg"/>
            </a:ln>
            <a:effectLst/>
          </p:spPr>
          <p:txBody>
            <a:bodyPr wrap="none" anchor="ctr"/>
            <a:lstStyle/>
            <a:p>
              <a:endParaRPr lang="en-US" sz="2000" i="0">
                <a:latin typeface="+mn-lt"/>
              </a:endParaRPr>
            </a:p>
          </p:txBody>
        </p:sp>
        <p:sp>
          <p:nvSpPr>
            <p:cNvPr id="51" name="Line 29"/>
            <p:cNvSpPr>
              <a:spLocks noChangeShapeType="1"/>
            </p:cNvSpPr>
            <p:nvPr/>
          </p:nvSpPr>
          <p:spPr bwMode="auto">
            <a:xfrm flipH="1">
              <a:off x="3216" y="2736"/>
              <a:ext cx="384" cy="336"/>
            </a:xfrm>
            <a:prstGeom prst="line">
              <a:avLst/>
            </a:prstGeom>
            <a:noFill/>
            <a:ln w="28575">
              <a:solidFill>
                <a:schemeClr val="tx1"/>
              </a:solidFill>
              <a:round/>
              <a:headEnd/>
              <a:tailEnd type="triangle" w="med" len="lg"/>
            </a:ln>
            <a:effectLst/>
          </p:spPr>
          <p:txBody>
            <a:bodyPr wrap="none" anchor="ctr"/>
            <a:lstStyle/>
            <a:p>
              <a:endParaRPr lang="en-US" sz="2000" i="0">
                <a:latin typeface="+mn-lt"/>
              </a:endParaRPr>
            </a:p>
          </p:txBody>
        </p:sp>
        <p:sp>
          <p:nvSpPr>
            <p:cNvPr id="52" name="Line 30"/>
            <p:cNvSpPr>
              <a:spLocks noChangeShapeType="1"/>
            </p:cNvSpPr>
            <p:nvPr/>
          </p:nvSpPr>
          <p:spPr bwMode="auto">
            <a:xfrm flipH="1">
              <a:off x="3600" y="2736"/>
              <a:ext cx="384" cy="336"/>
            </a:xfrm>
            <a:prstGeom prst="line">
              <a:avLst/>
            </a:prstGeom>
            <a:noFill/>
            <a:ln w="28575">
              <a:solidFill>
                <a:schemeClr val="tx1"/>
              </a:solidFill>
              <a:round/>
              <a:headEnd/>
              <a:tailEnd type="triangle" w="med" len="lg"/>
            </a:ln>
            <a:effectLst/>
          </p:spPr>
          <p:txBody>
            <a:bodyPr wrap="none" anchor="ctr"/>
            <a:lstStyle/>
            <a:p>
              <a:endParaRPr lang="en-US" sz="2000" i="0">
                <a:latin typeface="+mn-lt"/>
              </a:endParaRPr>
            </a:p>
          </p:txBody>
        </p:sp>
        <p:sp>
          <p:nvSpPr>
            <p:cNvPr id="53" name="Line 31"/>
            <p:cNvSpPr>
              <a:spLocks noChangeShapeType="1"/>
            </p:cNvSpPr>
            <p:nvPr/>
          </p:nvSpPr>
          <p:spPr bwMode="auto">
            <a:xfrm flipH="1">
              <a:off x="3984" y="2736"/>
              <a:ext cx="384" cy="336"/>
            </a:xfrm>
            <a:prstGeom prst="line">
              <a:avLst/>
            </a:prstGeom>
            <a:noFill/>
            <a:ln w="28575">
              <a:solidFill>
                <a:schemeClr val="tx1"/>
              </a:solidFill>
              <a:round/>
              <a:headEnd/>
              <a:tailEnd type="triangle" w="med" len="lg"/>
            </a:ln>
            <a:effectLst/>
          </p:spPr>
          <p:txBody>
            <a:bodyPr wrap="none" anchor="ctr"/>
            <a:lstStyle/>
            <a:p>
              <a:endParaRPr lang="en-US" sz="2000" i="0">
                <a:latin typeface="+mn-lt"/>
              </a:endParaRPr>
            </a:p>
          </p:txBody>
        </p:sp>
      </p:grpSp>
    </p:spTree>
    <p:extLst>
      <p:ext uri="{BB962C8B-B14F-4D97-AF65-F5344CB8AC3E}">
        <p14:creationId xmlns:p14="http://schemas.microsoft.com/office/powerpoint/2010/main" val="1691687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1" name="Rectangle 3"/>
          <p:cNvSpPr>
            <a:spLocks noChangeArrowheads="1"/>
          </p:cNvSpPr>
          <p:nvPr/>
        </p:nvSpPr>
        <p:spPr bwMode="auto">
          <a:xfrm>
            <a:off x="76200" y="939800"/>
            <a:ext cx="8915400" cy="30813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b="0" dirty="0">
                <a:latin typeface="Times New Roman" panose="02020603050405020304" pitchFamily="18" charset="0"/>
              </a:rPr>
              <a:t>Thinking about the operations discussed in the previous section gives a clue to the application of arrays. If we have a list in which a lot of insertions and deletions are expected after the original list has been created, we should not use an array. An array is more suitable when the number of deletions and insertions is small, but a lot of searching and retrieval activities are expected.</a:t>
            </a:r>
          </a:p>
        </p:txBody>
      </p:sp>
      <p:sp>
        <p:nvSpPr>
          <p:cNvPr id="1573893" name="Rectangle 5"/>
          <p:cNvSpPr>
            <a:spLocks noChangeArrowheads="1"/>
          </p:cNvSpPr>
          <p:nvPr/>
        </p:nvSpPr>
        <p:spPr bwMode="auto">
          <a:xfrm>
            <a:off x="304800" y="4722813"/>
            <a:ext cx="8382000" cy="1449387"/>
          </a:xfrm>
          <a:prstGeom prst="rect">
            <a:avLst/>
          </a:prstGeom>
          <a:solidFill>
            <a:srgbClr val="99FF33"/>
          </a:solidFill>
          <a:ln w="76200" algn="ctr">
            <a:solidFill>
              <a:srgbClr val="00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800">
                <a:latin typeface="Times New Roman" panose="02020603050405020304" pitchFamily="18" charset="0"/>
              </a:rPr>
              <a:t>An array is a suitable structure when a small number of insertions and deletions are required, but a lot of searching and retrieval is needed.</a:t>
            </a:r>
          </a:p>
        </p:txBody>
      </p:sp>
      <p:grpSp>
        <p:nvGrpSpPr>
          <p:cNvPr id="1573894" name="Group 6"/>
          <p:cNvGrpSpPr>
            <a:grpSpLocks/>
          </p:cNvGrpSpPr>
          <p:nvPr/>
        </p:nvGrpSpPr>
        <p:grpSpPr bwMode="auto">
          <a:xfrm>
            <a:off x="304800" y="4097336"/>
            <a:ext cx="685800" cy="707689"/>
            <a:chOff x="1200" y="1217"/>
            <a:chExt cx="720" cy="439"/>
          </a:xfrm>
        </p:grpSpPr>
        <p:pic>
          <p:nvPicPr>
            <p:cNvPr id="157389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73896" name="Text Box 8"/>
            <p:cNvSpPr txBox="1">
              <a:spLocks noChangeArrowheads="1"/>
            </p:cNvSpPr>
            <p:nvPr/>
          </p:nvSpPr>
          <p:spPr bwMode="auto">
            <a:xfrm>
              <a:off x="1283" y="1217"/>
              <a:ext cx="431" cy="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solidFill>
                    <a:schemeClr val="hlink"/>
                  </a:solidFill>
                  <a:latin typeface="Franklin Gothic Demi" panose="020B0703020102020204" pitchFamily="34" charset="0"/>
                </a:rPr>
                <a:t> </a:t>
              </a:r>
              <a:r>
                <a:rPr lang="en-US" altLang="en-US" sz="4000" dirty="0" err="1">
                  <a:solidFill>
                    <a:schemeClr val="hlink"/>
                  </a:solidFill>
                  <a:latin typeface="Franklin Gothic Demi" panose="020B0703020102020204" pitchFamily="34" charset="0"/>
                </a:rPr>
                <a:t>i</a:t>
              </a:r>
              <a:endParaRPr lang="en-US" altLang="en-US" sz="4000" dirty="0">
                <a:solidFill>
                  <a:schemeClr val="hlink"/>
                </a:solidFill>
                <a:latin typeface="Franklin Gothic Demi" panose="020B0703020102020204" pitchFamily="34" charset="0"/>
              </a:endParaRPr>
            </a:p>
          </p:txBody>
        </p:sp>
      </p:grpSp>
      <p:sp>
        <p:nvSpPr>
          <p:cNvPr id="9" name="Rectangle 2"/>
          <p:cNvSpPr txBox="1">
            <a:spLocks noChangeArrowheads="1"/>
          </p:cNvSpPr>
          <p:nvPr/>
        </p:nvSpPr>
        <p:spPr>
          <a:xfrm>
            <a:off x="0" y="0"/>
            <a:ext cx="9144000" cy="838200"/>
          </a:xfrm>
          <a:prstGeom prst="rect">
            <a:avLst/>
          </a:prstGeom>
        </p:spPr>
        <p:txBody>
          <a:bodyPr anchor="ctr"/>
          <a:lstStyle>
            <a:lvl1pPr algn="l" rtl="0" eaLnBrk="0" fontAlgn="base" hangingPunct="0">
              <a:spcBef>
                <a:spcPct val="0"/>
              </a:spcBef>
              <a:spcAft>
                <a:spcPct val="0"/>
              </a:spcAft>
              <a:defRPr sz="3200" kern="1200">
                <a:solidFill>
                  <a:schemeClr val="bg1"/>
                </a:solidFill>
                <a:latin typeface="Arial" pitchFamily="34" charset="0"/>
                <a:ea typeface="MS PGothic" panose="020B0600070205080204" pitchFamily="34" charset="-128"/>
                <a:cs typeface="Arial" pitchFamily="34" charset="0"/>
              </a:defRPr>
            </a:lvl1pPr>
            <a:lvl2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2pPr>
            <a:lvl3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3pPr>
            <a:lvl4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4pPr>
            <a:lvl5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5pPr>
            <a:lvl6pPr marL="457200" algn="l" rtl="0" fontAlgn="base">
              <a:spcBef>
                <a:spcPct val="0"/>
              </a:spcBef>
              <a:spcAft>
                <a:spcPct val="0"/>
              </a:spcAft>
              <a:defRPr sz="3200">
                <a:solidFill>
                  <a:schemeClr val="bg1"/>
                </a:solidFill>
                <a:latin typeface="Arial" charset="0"/>
                <a:cs typeface="Arial" charset="0"/>
              </a:defRPr>
            </a:lvl6pPr>
            <a:lvl7pPr marL="914400" algn="l" rtl="0" fontAlgn="base">
              <a:spcBef>
                <a:spcPct val="0"/>
              </a:spcBef>
              <a:spcAft>
                <a:spcPct val="0"/>
              </a:spcAft>
              <a:defRPr sz="3200">
                <a:solidFill>
                  <a:schemeClr val="bg1"/>
                </a:solidFill>
                <a:latin typeface="Arial" charset="0"/>
                <a:cs typeface="Arial" charset="0"/>
              </a:defRPr>
            </a:lvl7pPr>
            <a:lvl8pPr marL="1371600" algn="l" rtl="0" fontAlgn="base">
              <a:spcBef>
                <a:spcPct val="0"/>
              </a:spcBef>
              <a:spcAft>
                <a:spcPct val="0"/>
              </a:spcAft>
              <a:defRPr sz="3200">
                <a:solidFill>
                  <a:schemeClr val="bg1"/>
                </a:solidFill>
                <a:latin typeface="Arial" charset="0"/>
                <a:cs typeface="Arial" charset="0"/>
              </a:defRPr>
            </a:lvl8pPr>
            <a:lvl9pPr marL="1828800" algn="l" rtl="0" fontAlgn="base">
              <a:spcBef>
                <a:spcPct val="0"/>
              </a:spcBef>
              <a:spcAft>
                <a:spcPct val="0"/>
              </a:spcAft>
              <a:defRPr sz="3200">
                <a:solidFill>
                  <a:schemeClr val="bg1"/>
                </a:solidFill>
                <a:latin typeface="Arial" charset="0"/>
                <a:cs typeface="Arial" charset="0"/>
              </a:defRPr>
            </a:lvl9pPr>
          </a:lstStyle>
          <a:p>
            <a:pPr eaLnBrk="1" hangingPunct="1"/>
            <a:r>
              <a:rPr lang="en-US" altLang="ko-KR"/>
              <a:t>Operations on the array</a:t>
            </a:r>
            <a:endParaRPr lang="en-US" altLang="ko-KR" dirty="0"/>
          </a:p>
        </p:txBody>
      </p:sp>
    </p:spTree>
    <p:extLst>
      <p:ext uri="{BB962C8B-B14F-4D97-AF65-F5344CB8AC3E}">
        <p14:creationId xmlns:p14="http://schemas.microsoft.com/office/powerpoint/2010/main" val="1337770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0" y="0"/>
            <a:ext cx="9144000" cy="838200"/>
          </a:xfrm>
        </p:spPr>
        <p:txBody>
          <a:bodyPr/>
          <a:lstStyle/>
          <a:p>
            <a:pPr eaLnBrk="1" hangingPunct="1"/>
            <a:r>
              <a:rPr lang="en-US" altLang="ko-KR" dirty="0"/>
              <a:t>Represent Matrices based on arrays</a:t>
            </a:r>
          </a:p>
        </p:txBody>
      </p:sp>
      <p:sp>
        <p:nvSpPr>
          <p:cNvPr id="167939" name="Rectangle 3"/>
          <p:cNvSpPr>
            <a:spLocks noGrp="1" noChangeArrowheads="1"/>
          </p:cNvSpPr>
          <p:nvPr>
            <p:ph type="body" idx="1"/>
          </p:nvPr>
        </p:nvSpPr>
        <p:spPr>
          <a:xfrm>
            <a:off x="0" y="838200"/>
            <a:ext cx="9144000" cy="5867400"/>
          </a:xfrm>
        </p:spPr>
        <p:txBody>
          <a:bodyPr/>
          <a:lstStyle/>
          <a:p>
            <a:pPr eaLnBrk="1" hangingPunct="1"/>
            <a:r>
              <a:rPr lang="en-US" altLang="ko-KR" sz="2100" b="1" i="1" dirty="0">
                <a:solidFill>
                  <a:srgbClr val="FF0000"/>
                </a:solidFill>
                <a:latin typeface="Times New Roman" panose="02020603050405020304" pitchFamily="18" charset="0"/>
                <a:cs typeface="Times New Roman" panose="02020603050405020304" pitchFamily="18" charset="0"/>
              </a:rPr>
              <a:t>m x n</a:t>
            </a:r>
            <a:r>
              <a:rPr lang="en-US" altLang="ko-KR" sz="2100" b="1" dirty="0">
                <a:solidFill>
                  <a:srgbClr val="FF0000"/>
                </a:solidFill>
                <a:latin typeface="Times New Roman" panose="02020603050405020304" pitchFamily="18" charset="0"/>
                <a:cs typeface="Times New Roman" panose="02020603050405020304" pitchFamily="18" charset="0"/>
              </a:rPr>
              <a:t> matrix </a:t>
            </a:r>
            <a:r>
              <a:rPr lang="en-US" altLang="ko-KR" sz="2100" dirty="0">
                <a:latin typeface="Times New Roman" panose="02020603050405020304" pitchFamily="18" charset="0"/>
                <a:cs typeface="Times New Roman" panose="02020603050405020304" pitchFamily="18" charset="0"/>
              </a:rPr>
              <a:t>is a table with </a:t>
            </a:r>
            <a:r>
              <a:rPr lang="en-US" altLang="ko-KR" sz="2100" i="1" dirty="0">
                <a:latin typeface="Times New Roman" panose="02020603050405020304" pitchFamily="18" charset="0"/>
                <a:cs typeface="Times New Roman" panose="02020603050405020304" pitchFamily="18" charset="0"/>
              </a:rPr>
              <a:t>m</a:t>
            </a:r>
            <a:r>
              <a:rPr lang="en-US" altLang="ko-KR" sz="2100" dirty="0">
                <a:latin typeface="Times New Roman" panose="02020603050405020304" pitchFamily="18" charset="0"/>
                <a:cs typeface="Times New Roman" panose="02020603050405020304" pitchFamily="18" charset="0"/>
              </a:rPr>
              <a:t> rows and </a:t>
            </a:r>
            <a:r>
              <a:rPr lang="en-US" altLang="ko-KR" sz="2100" i="1" dirty="0">
                <a:latin typeface="Times New Roman" panose="02020603050405020304" pitchFamily="18" charset="0"/>
                <a:cs typeface="Times New Roman" panose="02020603050405020304" pitchFamily="18" charset="0"/>
              </a:rPr>
              <a:t>n</a:t>
            </a:r>
            <a:r>
              <a:rPr lang="en-US" altLang="ko-KR" sz="2100" dirty="0">
                <a:latin typeface="Times New Roman" panose="02020603050405020304" pitchFamily="18" charset="0"/>
                <a:cs typeface="Times New Roman" panose="02020603050405020304" pitchFamily="18" charset="0"/>
              </a:rPr>
              <a:t> columns,</a:t>
            </a:r>
            <a:r>
              <a:rPr lang="en-US" altLang="en-US" sz="2100" dirty="0">
                <a:latin typeface="Times New Roman" panose="02020603050405020304" pitchFamily="18" charset="0"/>
                <a:cs typeface="Times New Roman" panose="02020603050405020304" pitchFamily="18" charset="0"/>
              </a:rPr>
              <a:t> but numbering begins at 1 rather than 0.</a:t>
            </a:r>
          </a:p>
          <a:p>
            <a:pPr eaLnBrk="1" hangingPunct="1"/>
            <a:r>
              <a:rPr lang="en-US" altLang="ko-KR" sz="2100" i="1" dirty="0">
                <a:latin typeface="Times New Roman" panose="02020603050405020304" pitchFamily="18" charset="0"/>
                <a:cs typeface="Times New Roman" panose="02020603050405020304" pitchFamily="18" charset="0"/>
              </a:rPr>
              <a:t>M(</a:t>
            </a:r>
            <a:r>
              <a:rPr lang="en-US" altLang="ko-KR" sz="2100" i="1" dirty="0" err="1">
                <a:latin typeface="Times New Roman" panose="02020603050405020304" pitchFamily="18" charset="0"/>
                <a:cs typeface="Times New Roman" panose="02020603050405020304" pitchFamily="18" charset="0"/>
              </a:rPr>
              <a:t>i,j</a:t>
            </a:r>
            <a:r>
              <a:rPr lang="en-US" altLang="ko-KR" sz="2100" i="1" dirty="0">
                <a:latin typeface="Times New Roman" panose="02020603050405020304" pitchFamily="18" charset="0"/>
                <a:cs typeface="Times New Roman" panose="02020603050405020304" pitchFamily="18" charset="0"/>
              </a:rPr>
              <a:t>)</a:t>
            </a:r>
            <a:r>
              <a:rPr lang="en-US" altLang="ko-KR" sz="2100" dirty="0">
                <a:latin typeface="Times New Roman" panose="02020603050405020304" pitchFamily="18" charset="0"/>
                <a:cs typeface="Times New Roman" panose="02020603050405020304" pitchFamily="18" charset="0"/>
              </a:rPr>
              <a:t> denotes the element in row </a:t>
            </a:r>
            <a:r>
              <a:rPr lang="en-US" altLang="ko-KR" sz="2100" i="1" dirty="0" err="1">
                <a:latin typeface="Times New Roman" panose="02020603050405020304" pitchFamily="18" charset="0"/>
                <a:cs typeface="Times New Roman" panose="02020603050405020304" pitchFamily="18" charset="0"/>
              </a:rPr>
              <a:t>i</a:t>
            </a:r>
            <a:r>
              <a:rPr lang="en-US" altLang="ko-KR" sz="2100" dirty="0">
                <a:latin typeface="Times New Roman" panose="02020603050405020304" pitchFamily="18" charset="0"/>
                <a:cs typeface="Times New Roman" panose="02020603050405020304" pitchFamily="18" charset="0"/>
              </a:rPr>
              <a:t> and column </a:t>
            </a:r>
            <a:r>
              <a:rPr lang="en-US" altLang="ko-KR" sz="2100" i="1" dirty="0">
                <a:latin typeface="Times New Roman" panose="02020603050405020304" pitchFamily="18" charset="0"/>
                <a:cs typeface="Times New Roman" panose="02020603050405020304" pitchFamily="18" charset="0"/>
              </a:rPr>
              <a:t>j</a:t>
            </a:r>
            <a:r>
              <a:rPr lang="en-US" altLang="ko-KR" sz="2100" dirty="0">
                <a:latin typeface="Times New Roman" panose="02020603050405020304" pitchFamily="18" charset="0"/>
                <a:cs typeface="Times New Roman" panose="02020603050405020304" pitchFamily="18" charset="0"/>
              </a:rPr>
              <a:t>.</a:t>
            </a:r>
          </a:p>
          <a:p>
            <a:pPr eaLnBrk="1" hangingPunct="1"/>
            <a:r>
              <a:rPr lang="en-US" altLang="ko-KR" sz="2100" dirty="0">
                <a:latin typeface="Times New Roman" panose="02020603050405020304" pitchFamily="18" charset="0"/>
                <a:cs typeface="Times New Roman" panose="02020603050405020304" pitchFamily="18" charset="0"/>
              </a:rPr>
              <a:t>Common matrix operations</a:t>
            </a:r>
          </a:p>
          <a:p>
            <a:pPr lvl="1" eaLnBrk="1" hangingPunct="1"/>
            <a:r>
              <a:rPr lang="en-US" altLang="ko-KR" sz="2100" dirty="0">
                <a:latin typeface="Times New Roman" panose="02020603050405020304" pitchFamily="18" charset="0"/>
                <a:cs typeface="Times New Roman" panose="02020603050405020304" pitchFamily="18" charset="0"/>
              </a:rPr>
              <a:t>transpose</a:t>
            </a:r>
          </a:p>
          <a:p>
            <a:pPr lvl="1" eaLnBrk="1" hangingPunct="1"/>
            <a:r>
              <a:rPr lang="en-US" altLang="ko-KR" sz="2100" dirty="0">
                <a:latin typeface="Times New Roman" panose="02020603050405020304" pitchFamily="18" charset="0"/>
                <a:cs typeface="Times New Roman" panose="02020603050405020304" pitchFamily="18" charset="0"/>
              </a:rPr>
              <a:t>addition</a:t>
            </a:r>
          </a:p>
          <a:p>
            <a:pPr lvl="1" eaLnBrk="1" hangingPunct="1"/>
            <a:r>
              <a:rPr lang="en-US" altLang="ko-KR" sz="2100" dirty="0">
                <a:latin typeface="Times New Roman" panose="02020603050405020304" pitchFamily="18" charset="0"/>
                <a:cs typeface="Times New Roman" panose="02020603050405020304" pitchFamily="18" charset="0"/>
              </a:rPr>
              <a:t>Multiplication</a:t>
            </a:r>
          </a:p>
          <a:p>
            <a:pPr lvl="1" eaLnBrk="1" hangingPunct="1"/>
            <a:endParaRPr lang="en-US" altLang="ko-KR" sz="2100" dirty="0">
              <a:latin typeface="Times New Roman" panose="02020603050405020304" pitchFamily="18" charset="0"/>
              <a:cs typeface="Times New Roman" panose="02020603050405020304" pitchFamily="18" charset="0"/>
            </a:endParaRPr>
          </a:p>
          <a:p>
            <a:pPr>
              <a:buClr>
                <a:schemeClr val="tx2"/>
              </a:buClr>
              <a:buFontTx/>
              <a:buChar char="•"/>
            </a:pPr>
            <a:r>
              <a:rPr lang="en-US" altLang="en-US" sz="2100" dirty="0">
                <a:latin typeface="Times New Roman" panose="02020603050405020304" pitchFamily="18" charset="0"/>
                <a:cs typeface="Times New Roman" panose="02020603050405020304" pitchFamily="18" charset="0"/>
              </a:rPr>
              <a:t>Shortcomings Of Using A 2D Array For A Matrix:</a:t>
            </a:r>
          </a:p>
          <a:p>
            <a:pPr lvl="1">
              <a:buClr>
                <a:schemeClr val="tx2"/>
              </a:buClr>
              <a:buFontTx/>
              <a:buChar char="•"/>
            </a:pPr>
            <a:r>
              <a:rPr lang="en-US" altLang="en-US" sz="2100" dirty="0">
                <a:latin typeface="Times New Roman" panose="02020603050405020304" pitchFamily="18" charset="0"/>
                <a:cs typeface="Times New Roman" panose="02020603050405020304" pitchFamily="18" charset="0"/>
              </a:rPr>
              <a:t>Indexes are off by 1.</a:t>
            </a:r>
          </a:p>
          <a:p>
            <a:pPr lvl="1">
              <a:buClr>
                <a:schemeClr val="tx2"/>
              </a:buClr>
              <a:buFontTx/>
              <a:buChar char="•"/>
            </a:pPr>
            <a:r>
              <a:rPr lang="en-US" altLang="en-US" sz="2100" dirty="0">
                <a:latin typeface="Times New Roman" panose="02020603050405020304" pitchFamily="18" charset="0"/>
                <a:cs typeface="Times New Roman" panose="02020603050405020304" pitchFamily="18" charset="0"/>
              </a:rPr>
              <a:t>C arrays do not support matrix operations such as add, transpose, multiply, and  so on.</a:t>
            </a:r>
          </a:p>
          <a:p>
            <a:pPr lvl="2">
              <a:buClr>
                <a:schemeClr val="hlink"/>
              </a:buClr>
              <a:buFontTx/>
              <a:buChar char="–"/>
            </a:pPr>
            <a:r>
              <a:rPr lang="en-US" altLang="en-US" sz="2100" dirty="0">
                <a:latin typeface="Times New Roman" panose="02020603050405020304" pitchFamily="18" charset="0"/>
                <a:cs typeface="Times New Roman" panose="02020603050405020304" pitchFamily="18" charset="0"/>
              </a:rPr>
              <a:t>Suppose that x and y are 2D arrays. Can’t do x + y, x –y, x * y, etc. in C.</a:t>
            </a:r>
          </a:p>
          <a:p>
            <a:pPr marL="914400" lvl="2" indent="0">
              <a:buClr>
                <a:schemeClr val="hlink"/>
              </a:buClr>
              <a:buNone/>
            </a:pPr>
            <a:r>
              <a:rPr lang="en-US" altLang="ko-KR" sz="2100" dirty="0">
                <a:latin typeface="Times New Roman" panose="02020603050405020304" pitchFamily="18" charset="0"/>
                <a:cs typeface="Times New Roman" panose="02020603050405020304" pitchFamily="18" charset="0"/>
                <a:sym typeface="Wingdings" panose="05000000000000000000" pitchFamily="2" charset="2"/>
              </a:rPr>
              <a:t></a:t>
            </a:r>
            <a:r>
              <a:rPr lang="en-US" altLang="ko-KR" sz="2100" dirty="0">
                <a:latin typeface="Times New Roman" panose="02020603050405020304" pitchFamily="18" charset="0"/>
                <a:cs typeface="Times New Roman" panose="02020603050405020304" pitchFamily="18" charset="0"/>
              </a:rPr>
              <a:t>We need to develop functions to support all matrix operations.</a:t>
            </a:r>
          </a:p>
          <a:p>
            <a:pPr lvl="2">
              <a:buClr>
                <a:schemeClr val="hlink"/>
              </a:buClr>
              <a:buFontTx/>
              <a:buChar char="–"/>
            </a:pPr>
            <a:endParaRPr lang="en-US" altLang="en-US" sz="2100" dirty="0">
              <a:latin typeface="Times New Roman" panose="02020603050405020304" pitchFamily="18" charset="0"/>
              <a:cs typeface="Times New Roman" panose="02020603050405020304" pitchFamily="18" charset="0"/>
            </a:endParaRPr>
          </a:p>
          <a:p>
            <a:endParaRPr lang="en-US" altLang="en-US" sz="2100" dirty="0">
              <a:latin typeface="Times New Roman" panose="02020603050405020304" pitchFamily="18" charset="0"/>
              <a:cs typeface="Times New Roman" panose="02020603050405020304" pitchFamily="18" charset="0"/>
            </a:endParaRPr>
          </a:p>
          <a:p>
            <a:endParaRPr lang="en-US" altLang="en-US" sz="2100" dirty="0">
              <a:latin typeface="Times New Roman" panose="02020603050405020304" pitchFamily="18" charset="0"/>
              <a:cs typeface="Times New Roman" panose="02020603050405020304" pitchFamily="18" charset="0"/>
            </a:endParaRPr>
          </a:p>
          <a:p>
            <a:pPr lvl="1" eaLnBrk="1" hangingPunct="1"/>
            <a:endParaRPr lang="en-US" altLang="ko-KR" sz="2100" dirty="0">
              <a:latin typeface="Times New Roman" panose="02020603050405020304" pitchFamily="18" charset="0"/>
              <a:cs typeface="Times New Roman" panose="02020603050405020304" pitchFamily="18" charset="0"/>
            </a:endParaRPr>
          </a:p>
        </p:txBody>
      </p:sp>
      <p:pic>
        <p:nvPicPr>
          <p:cNvPr id="167940" name="Picture 4"/>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741" y="1905000"/>
            <a:ext cx="4191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4551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Fig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 y="990600"/>
            <a:ext cx="6502400" cy="52006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3731" name="Object 3"/>
          <p:cNvGraphicFramePr>
            <a:graphicFrameLocks noChangeAspect="1"/>
          </p:cNvGraphicFramePr>
          <p:nvPr>
            <p:extLst>
              <p:ext uri="{D42A27DB-BD31-4B8C-83A1-F6EECF244321}">
                <p14:modId xmlns:p14="http://schemas.microsoft.com/office/powerpoint/2010/main" val="3918132654"/>
              </p:ext>
            </p:extLst>
          </p:nvPr>
        </p:nvGraphicFramePr>
        <p:xfrm>
          <a:off x="4800600" y="1682750"/>
          <a:ext cx="3200400" cy="2417763"/>
        </p:xfrm>
        <a:graphic>
          <a:graphicData uri="http://schemas.openxmlformats.org/presentationml/2006/ole">
            <mc:AlternateContent xmlns:mc="http://schemas.openxmlformats.org/markup-compatibility/2006">
              <mc:Choice xmlns:v="urn:schemas-microsoft-com:vml" Requires="v">
                <p:oleObj name="方程式" r:id="rId4" imgW="1815840" imgH="1371600" progId="Equation.3">
                  <p:embed/>
                </p:oleObj>
              </mc:Choice>
              <mc:Fallback>
                <p:oleObj name="方程式" r:id="rId4" imgW="1815840" imgH="1371600" progId="Equation.3">
                  <p:embed/>
                  <p:pic>
                    <p:nvPicPr>
                      <p:cNvPr id="7373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682750"/>
                        <a:ext cx="3200400" cy="2417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32" name="Text Box 4"/>
          <p:cNvSpPr txBox="1">
            <a:spLocks noChangeArrowheads="1"/>
          </p:cNvSpPr>
          <p:nvPr/>
        </p:nvSpPr>
        <p:spPr bwMode="auto">
          <a:xfrm>
            <a:off x="4800600" y="1454150"/>
            <a:ext cx="3152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1600">
                <a:ea typeface="新細明體" pitchFamily="18" charset="-120"/>
              </a:rPr>
              <a:t>col1   col2    col3    col4   col5   col6</a:t>
            </a:r>
          </a:p>
        </p:txBody>
      </p:sp>
      <p:sp>
        <p:nvSpPr>
          <p:cNvPr id="73733" name="Text Box 5"/>
          <p:cNvSpPr txBox="1">
            <a:spLocks noChangeArrowheads="1"/>
          </p:cNvSpPr>
          <p:nvPr/>
        </p:nvSpPr>
        <p:spPr bwMode="auto">
          <a:xfrm>
            <a:off x="4267200" y="1682750"/>
            <a:ext cx="60960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TW" sz="1400" dirty="0">
                <a:ea typeface="新細明體" pitchFamily="18" charset="-120"/>
              </a:rPr>
              <a:t>row1</a:t>
            </a:r>
          </a:p>
          <a:p>
            <a:endParaRPr kumimoji="1" lang="en-US" altLang="zh-TW" sz="1400" dirty="0">
              <a:ea typeface="新細明體" pitchFamily="18" charset="-120"/>
            </a:endParaRPr>
          </a:p>
          <a:p>
            <a:r>
              <a:rPr kumimoji="1" lang="en-US" altLang="zh-TW" sz="1400" dirty="0">
                <a:ea typeface="新細明體" pitchFamily="18" charset="-120"/>
              </a:rPr>
              <a:t>row2</a:t>
            </a:r>
          </a:p>
          <a:p>
            <a:endParaRPr kumimoji="1" lang="en-US" altLang="zh-TW" sz="1400" dirty="0">
              <a:ea typeface="新細明體" pitchFamily="18" charset="-120"/>
            </a:endParaRPr>
          </a:p>
          <a:p>
            <a:r>
              <a:rPr kumimoji="1" lang="en-US" altLang="zh-TW" sz="1400" dirty="0">
                <a:ea typeface="新細明體" pitchFamily="18" charset="-120"/>
              </a:rPr>
              <a:t>row3</a:t>
            </a:r>
          </a:p>
          <a:p>
            <a:endParaRPr kumimoji="1" lang="en-US" altLang="zh-TW" sz="1400" dirty="0">
              <a:ea typeface="新細明體" pitchFamily="18" charset="-120"/>
            </a:endParaRPr>
          </a:p>
          <a:p>
            <a:r>
              <a:rPr kumimoji="1" lang="en-US" altLang="zh-TW" sz="1400" dirty="0">
                <a:ea typeface="新細明體" pitchFamily="18" charset="-120"/>
              </a:rPr>
              <a:t>row4</a:t>
            </a:r>
          </a:p>
          <a:p>
            <a:endParaRPr kumimoji="1" lang="en-US" altLang="zh-TW" sz="1400" dirty="0">
              <a:ea typeface="新細明體" pitchFamily="18" charset="-120"/>
            </a:endParaRPr>
          </a:p>
          <a:p>
            <a:r>
              <a:rPr kumimoji="1" lang="en-US" altLang="zh-TW" sz="1400" dirty="0">
                <a:ea typeface="新細明體" pitchFamily="18" charset="-120"/>
              </a:rPr>
              <a:t>row5</a:t>
            </a:r>
          </a:p>
          <a:p>
            <a:endParaRPr kumimoji="1" lang="en-US" altLang="zh-TW" sz="1400" dirty="0">
              <a:ea typeface="新細明體" pitchFamily="18" charset="-120"/>
            </a:endParaRPr>
          </a:p>
          <a:p>
            <a:r>
              <a:rPr kumimoji="1" lang="en-US" altLang="zh-TW" sz="1400" dirty="0">
                <a:ea typeface="新細明體" pitchFamily="18" charset="-120"/>
              </a:rPr>
              <a:t>row6</a:t>
            </a:r>
            <a:endParaRPr kumimoji="1" lang="en-US" altLang="zh-TW" sz="1600" dirty="0">
              <a:ea typeface="新細明體" pitchFamily="18" charset="-120"/>
            </a:endParaRPr>
          </a:p>
        </p:txBody>
      </p:sp>
      <p:sp>
        <p:nvSpPr>
          <p:cNvPr id="73735" name="Text Box 7"/>
          <p:cNvSpPr txBox="1">
            <a:spLocks noChangeArrowheads="1"/>
          </p:cNvSpPr>
          <p:nvPr/>
        </p:nvSpPr>
        <p:spPr bwMode="auto">
          <a:xfrm>
            <a:off x="6032018" y="4495800"/>
            <a:ext cx="6735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000" dirty="0">
                <a:solidFill>
                  <a:srgbClr val="FF3300"/>
                </a:solidFill>
                <a:ea typeface="新細明體" pitchFamily="18" charset="-120"/>
              </a:rPr>
              <a:t>8/36</a:t>
            </a:r>
          </a:p>
        </p:txBody>
      </p:sp>
      <p:sp>
        <p:nvSpPr>
          <p:cNvPr id="73736" name="Text Box 8"/>
          <p:cNvSpPr txBox="1">
            <a:spLocks noChangeArrowheads="1"/>
          </p:cNvSpPr>
          <p:nvPr/>
        </p:nvSpPr>
        <p:spPr bwMode="auto">
          <a:xfrm>
            <a:off x="7976202" y="3799892"/>
            <a:ext cx="5725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000" dirty="0">
                <a:solidFill>
                  <a:srgbClr val="0033CC"/>
                </a:solidFill>
                <a:ea typeface="新細明體" pitchFamily="18" charset="-120"/>
              </a:rPr>
              <a:t>6*6</a:t>
            </a:r>
          </a:p>
        </p:txBody>
      </p:sp>
      <p:sp>
        <p:nvSpPr>
          <p:cNvPr id="73737" name="Text Box 9"/>
          <p:cNvSpPr txBox="1">
            <a:spLocks noChangeArrowheads="1"/>
          </p:cNvSpPr>
          <p:nvPr/>
        </p:nvSpPr>
        <p:spPr bwMode="auto">
          <a:xfrm>
            <a:off x="2838769" y="3799892"/>
            <a:ext cx="5725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000" dirty="0">
                <a:solidFill>
                  <a:srgbClr val="0033CC"/>
                </a:solidFill>
                <a:ea typeface="新細明體" pitchFamily="18" charset="-120"/>
              </a:rPr>
              <a:t>5*3</a:t>
            </a:r>
          </a:p>
        </p:txBody>
      </p:sp>
      <p:sp>
        <p:nvSpPr>
          <p:cNvPr id="73738" name="Text Box 10"/>
          <p:cNvSpPr txBox="1">
            <a:spLocks noChangeArrowheads="1"/>
          </p:cNvSpPr>
          <p:nvPr/>
        </p:nvSpPr>
        <p:spPr bwMode="auto">
          <a:xfrm>
            <a:off x="1371600" y="4613275"/>
            <a:ext cx="8034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000" dirty="0">
                <a:solidFill>
                  <a:srgbClr val="FF3300"/>
                </a:solidFill>
                <a:ea typeface="新細明體" pitchFamily="18" charset="-120"/>
              </a:rPr>
              <a:t>15/15</a:t>
            </a:r>
          </a:p>
        </p:txBody>
      </p:sp>
      <p:sp>
        <p:nvSpPr>
          <p:cNvPr id="73740" name="Line 12"/>
          <p:cNvSpPr>
            <a:spLocks noChangeShapeType="1"/>
          </p:cNvSpPr>
          <p:nvPr/>
        </p:nvSpPr>
        <p:spPr bwMode="auto">
          <a:xfrm flipV="1">
            <a:off x="6367993" y="487680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741" name="Text Box 13"/>
          <p:cNvSpPr txBox="1">
            <a:spLocks noChangeArrowheads="1"/>
          </p:cNvSpPr>
          <p:nvPr/>
        </p:nvSpPr>
        <p:spPr bwMode="auto">
          <a:xfrm>
            <a:off x="5675297" y="5345083"/>
            <a:ext cx="15885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TW" sz="2000" dirty="0">
                <a:solidFill>
                  <a:srgbClr val="006699"/>
                </a:solidFill>
                <a:ea typeface="新細明體" pitchFamily="18" charset="-120"/>
              </a:rPr>
              <a:t>sparse matrix</a:t>
            </a:r>
          </a:p>
        </p:txBody>
      </p:sp>
      <p:sp>
        <p:nvSpPr>
          <p:cNvPr id="73742" name="Text Box 14"/>
          <p:cNvSpPr txBox="1">
            <a:spLocks noChangeArrowheads="1"/>
          </p:cNvSpPr>
          <p:nvPr/>
        </p:nvSpPr>
        <p:spPr bwMode="auto">
          <a:xfrm>
            <a:off x="5486400" y="5680075"/>
            <a:ext cx="17774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TW" sz="2000">
                <a:solidFill>
                  <a:srgbClr val="FF3300"/>
                </a:solidFill>
                <a:ea typeface="新細明體" pitchFamily="18" charset="-120"/>
              </a:rPr>
              <a:t>data structure?</a:t>
            </a:r>
          </a:p>
        </p:txBody>
      </p:sp>
      <p:sp>
        <p:nvSpPr>
          <p:cNvPr id="14" name="Rectangle 2"/>
          <p:cNvSpPr txBox="1">
            <a:spLocks noChangeArrowheads="1"/>
          </p:cNvSpPr>
          <p:nvPr/>
        </p:nvSpPr>
        <p:spPr>
          <a:xfrm>
            <a:off x="0" y="0"/>
            <a:ext cx="9144000" cy="838200"/>
          </a:xfrm>
          <a:prstGeom prst="rect">
            <a:avLst/>
          </a:prstGeom>
        </p:spPr>
        <p:txBody>
          <a:bodyPr anchor="ctr"/>
          <a:lstStyle>
            <a:lvl1pPr algn="l" rtl="0" eaLnBrk="0" fontAlgn="base" hangingPunct="0">
              <a:spcBef>
                <a:spcPct val="0"/>
              </a:spcBef>
              <a:spcAft>
                <a:spcPct val="0"/>
              </a:spcAft>
              <a:defRPr sz="3200" kern="1200">
                <a:solidFill>
                  <a:schemeClr val="bg1"/>
                </a:solidFill>
                <a:latin typeface="Arial" pitchFamily="34" charset="0"/>
                <a:ea typeface="MS PGothic" panose="020B0600070205080204" pitchFamily="34" charset="-128"/>
                <a:cs typeface="Arial" pitchFamily="34" charset="0"/>
              </a:defRPr>
            </a:lvl1pPr>
            <a:lvl2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2pPr>
            <a:lvl3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3pPr>
            <a:lvl4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4pPr>
            <a:lvl5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5pPr>
            <a:lvl6pPr marL="457200" algn="l" rtl="0" fontAlgn="base">
              <a:spcBef>
                <a:spcPct val="0"/>
              </a:spcBef>
              <a:spcAft>
                <a:spcPct val="0"/>
              </a:spcAft>
              <a:defRPr sz="3200">
                <a:solidFill>
                  <a:schemeClr val="bg1"/>
                </a:solidFill>
                <a:latin typeface="Arial" charset="0"/>
                <a:cs typeface="Arial" charset="0"/>
              </a:defRPr>
            </a:lvl6pPr>
            <a:lvl7pPr marL="914400" algn="l" rtl="0" fontAlgn="base">
              <a:spcBef>
                <a:spcPct val="0"/>
              </a:spcBef>
              <a:spcAft>
                <a:spcPct val="0"/>
              </a:spcAft>
              <a:defRPr sz="3200">
                <a:solidFill>
                  <a:schemeClr val="bg1"/>
                </a:solidFill>
                <a:latin typeface="Arial" charset="0"/>
                <a:cs typeface="Arial" charset="0"/>
              </a:defRPr>
            </a:lvl7pPr>
            <a:lvl8pPr marL="1371600" algn="l" rtl="0" fontAlgn="base">
              <a:spcBef>
                <a:spcPct val="0"/>
              </a:spcBef>
              <a:spcAft>
                <a:spcPct val="0"/>
              </a:spcAft>
              <a:defRPr sz="3200">
                <a:solidFill>
                  <a:schemeClr val="bg1"/>
                </a:solidFill>
                <a:latin typeface="Arial" charset="0"/>
                <a:cs typeface="Arial" charset="0"/>
              </a:defRPr>
            </a:lvl8pPr>
            <a:lvl9pPr marL="1828800" algn="l" rtl="0" fontAlgn="base">
              <a:spcBef>
                <a:spcPct val="0"/>
              </a:spcBef>
              <a:spcAft>
                <a:spcPct val="0"/>
              </a:spcAft>
              <a:defRPr sz="3200">
                <a:solidFill>
                  <a:schemeClr val="bg1"/>
                </a:solidFill>
                <a:latin typeface="Arial" charset="0"/>
                <a:cs typeface="Arial" charset="0"/>
              </a:defRPr>
            </a:lvl9pPr>
          </a:lstStyle>
          <a:p>
            <a:pPr eaLnBrk="1" hangingPunct="1"/>
            <a:r>
              <a:rPr lang="en-US" altLang="ko-KR" dirty="0"/>
              <a:t>Sparse Matrix</a:t>
            </a:r>
          </a:p>
        </p:txBody>
      </p:sp>
    </p:spTree>
    <p:extLst>
      <p:ext uri="{BB962C8B-B14F-4D97-AF65-F5344CB8AC3E}">
        <p14:creationId xmlns:p14="http://schemas.microsoft.com/office/powerpoint/2010/main" val="13951342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0" y="0"/>
            <a:ext cx="9144000" cy="838200"/>
          </a:xfrm>
        </p:spPr>
        <p:txBody>
          <a:bodyPr/>
          <a:lstStyle/>
          <a:p>
            <a:pPr eaLnBrk="1" hangingPunct="1"/>
            <a:r>
              <a:rPr lang="en-US" altLang="ko-KR" dirty="0"/>
              <a:t>Sparse Matrix</a:t>
            </a:r>
          </a:p>
        </p:txBody>
      </p:sp>
      <p:sp>
        <p:nvSpPr>
          <p:cNvPr id="167939" name="Rectangle 3"/>
          <p:cNvSpPr>
            <a:spLocks noGrp="1" noChangeArrowheads="1"/>
          </p:cNvSpPr>
          <p:nvPr>
            <p:ph type="body" idx="1"/>
          </p:nvPr>
        </p:nvSpPr>
        <p:spPr>
          <a:xfrm>
            <a:off x="0" y="838200"/>
            <a:ext cx="9144000" cy="4648200"/>
          </a:xfrm>
        </p:spPr>
        <p:txBody>
          <a:bodyPr/>
          <a:lstStyle/>
          <a:p>
            <a:pPr marL="0" indent="0">
              <a:buNone/>
            </a:pPr>
            <a:r>
              <a:rPr kumimoji="1" lang="en-US" altLang="zh-TW" sz="2100" dirty="0">
                <a:latin typeface="Times" panose="02020603050405020304" pitchFamily="18" charset="0"/>
                <a:ea typeface="新細明體" pitchFamily="18" charset="-120"/>
                <a:cs typeface="Times" panose="02020603050405020304" pitchFamily="18" charset="0"/>
              </a:rPr>
              <a:t>(1)	Represented by a two-dimensional array (e.g. </a:t>
            </a:r>
            <a:r>
              <a:rPr kumimoji="1" lang="en-US" altLang="zh-TW" sz="2100" dirty="0" err="1">
                <a:latin typeface="Courier New" panose="02070309020205020404" pitchFamily="49" charset="0"/>
                <a:ea typeface="新細明體" pitchFamily="18" charset="-120"/>
                <a:cs typeface="Courier New" panose="02070309020205020404" pitchFamily="49" charset="0"/>
              </a:rPr>
              <a:t>int</a:t>
            </a:r>
            <a:r>
              <a:rPr kumimoji="1" lang="en-US" altLang="zh-TW" sz="2100" dirty="0">
                <a:latin typeface="Courier New" panose="02070309020205020404" pitchFamily="49" charset="0"/>
                <a:ea typeface="新細明體" pitchFamily="18" charset="-120"/>
                <a:cs typeface="Courier New" panose="02070309020205020404" pitchFamily="49" charset="0"/>
              </a:rPr>
              <a:t> M[6][6]</a:t>
            </a:r>
            <a:r>
              <a:rPr kumimoji="1" lang="en-US" altLang="zh-TW" sz="2100" dirty="0">
                <a:latin typeface="Times" panose="02020603050405020304" pitchFamily="18" charset="0"/>
                <a:ea typeface="新細明體" pitchFamily="18" charset="-120"/>
                <a:cs typeface="Times" panose="02020603050405020304" pitchFamily="18" charset="0"/>
              </a:rPr>
              <a:t>;)</a:t>
            </a:r>
          </a:p>
          <a:p>
            <a:r>
              <a:rPr kumimoji="1" lang="en-US" altLang="zh-TW" sz="2100" dirty="0">
                <a:latin typeface="Times" panose="02020603050405020304" pitchFamily="18" charset="0"/>
                <a:ea typeface="新細明體" pitchFamily="18" charset="-120"/>
                <a:cs typeface="Times" panose="02020603050405020304" pitchFamily="18" charset="0"/>
              </a:rPr>
              <a:t>Sparse matrix wastes space.</a:t>
            </a:r>
          </a:p>
          <a:p>
            <a:pPr marL="0" indent="0">
              <a:buNone/>
            </a:pPr>
            <a:r>
              <a:rPr kumimoji="1" lang="en-US" altLang="zh-TW" sz="2100" dirty="0">
                <a:latin typeface="Times" panose="02020603050405020304" pitchFamily="18" charset="0"/>
                <a:ea typeface="新細明體" pitchFamily="18" charset="-120"/>
                <a:cs typeface="Times" panose="02020603050405020304" pitchFamily="18" charset="0"/>
              </a:rPr>
              <a:t>(2)	Each element is characterized by</a:t>
            </a:r>
            <a:r>
              <a:rPr kumimoji="1" lang="en-US" altLang="zh-TW" sz="2100" dirty="0">
                <a:solidFill>
                  <a:schemeClr val="tx2"/>
                </a:solidFill>
                <a:latin typeface="Times" panose="02020603050405020304" pitchFamily="18" charset="0"/>
                <a:ea typeface="新細明體" pitchFamily="18" charset="-120"/>
                <a:cs typeface="Times" panose="02020603050405020304" pitchFamily="18" charset="0"/>
              </a:rPr>
              <a:t> </a:t>
            </a:r>
            <a:r>
              <a:rPr kumimoji="1" lang="en-US" altLang="zh-TW" sz="2100" dirty="0">
                <a:solidFill>
                  <a:srgbClr val="FF3300"/>
                </a:solidFill>
                <a:latin typeface="Times" panose="02020603050405020304" pitchFamily="18" charset="0"/>
                <a:ea typeface="新細明體" pitchFamily="18" charset="-120"/>
                <a:cs typeface="Times" panose="02020603050405020304" pitchFamily="18" charset="0"/>
              </a:rPr>
              <a:t>&lt;row, col, value&gt;.</a:t>
            </a:r>
          </a:p>
          <a:p>
            <a:r>
              <a:rPr lang="en-US" altLang="en-US" sz="2100" dirty="0">
                <a:latin typeface="Times" panose="02020603050405020304" pitchFamily="18" charset="0"/>
                <a:cs typeface="Times" panose="02020603050405020304" pitchFamily="18" charset="0"/>
              </a:rPr>
              <a:t>The terms in A should be ordered based on &lt;row, col&gt;</a:t>
            </a:r>
          </a:p>
          <a:p>
            <a:endParaRPr kumimoji="1" lang="en-US" altLang="zh-TW" sz="2100" dirty="0">
              <a:latin typeface="Times" panose="02020603050405020304" pitchFamily="18" charset="0"/>
              <a:ea typeface="新細明體" pitchFamily="18" charset="-120"/>
              <a:cs typeface="Times" panose="02020603050405020304" pitchFamily="18" charset="0"/>
            </a:endParaRPr>
          </a:p>
          <a:p>
            <a:endParaRPr kumimoji="1" lang="en-US" altLang="zh-TW" sz="2100" dirty="0">
              <a:latin typeface="Times" panose="02020603050405020304" pitchFamily="18" charset="0"/>
              <a:ea typeface="新細明體" pitchFamily="18" charset="-120"/>
              <a:cs typeface="Times" panose="02020603050405020304" pitchFamily="18" charset="0"/>
            </a:endParaRPr>
          </a:p>
        </p:txBody>
      </p:sp>
      <p:grpSp>
        <p:nvGrpSpPr>
          <p:cNvPr id="2" name="Group 1"/>
          <p:cNvGrpSpPr/>
          <p:nvPr/>
        </p:nvGrpSpPr>
        <p:grpSpPr>
          <a:xfrm>
            <a:off x="76200" y="2342321"/>
            <a:ext cx="4281595" cy="2745852"/>
            <a:chOff x="304800" y="2971800"/>
            <a:chExt cx="4281595" cy="2745852"/>
          </a:xfrm>
        </p:grpSpPr>
        <p:graphicFrame>
          <p:nvGraphicFramePr>
            <p:cNvPr id="6" name="Object 3"/>
            <p:cNvGraphicFramePr>
              <a:graphicFrameLocks noChangeAspect="1"/>
            </p:cNvGraphicFramePr>
            <p:nvPr>
              <p:extLst>
                <p:ext uri="{D42A27DB-BD31-4B8C-83A1-F6EECF244321}">
                  <p14:modId xmlns:p14="http://schemas.microsoft.com/office/powerpoint/2010/main" val="3114073539"/>
                </p:ext>
              </p:extLst>
            </p:nvPr>
          </p:nvGraphicFramePr>
          <p:xfrm>
            <a:off x="838200" y="3200400"/>
            <a:ext cx="3200400" cy="2417763"/>
          </p:xfrm>
          <a:graphic>
            <a:graphicData uri="http://schemas.openxmlformats.org/presentationml/2006/ole">
              <mc:AlternateContent xmlns:mc="http://schemas.openxmlformats.org/markup-compatibility/2006">
                <mc:Choice xmlns:v="urn:schemas-microsoft-com:vml" Requires="v">
                  <p:oleObj name="方程式" r:id="rId2" imgW="1815840" imgH="1371600" progId="Equation.3">
                    <p:embed/>
                  </p:oleObj>
                </mc:Choice>
                <mc:Fallback>
                  <p:oleObj name="方程式" r:id="rId2" imgW="1815840" imgH="1371600" progId="Equation.3">
                    <p:embed/>
                    <p:pic>
                      <p:nvPicPr>
                        <p:cNvPr id="6"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200400"/>
                          <a:ext cx="3200400" cy="2417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4"/>
            <p:cNvSpPr txBox="1">
              <a:spLocks noChangeArrowheads="1"/>
            </p:cNvSpPr>
            <p:nvPr/>
          </p:nvSpPr>
          <p:spPr bwMode="auto">
            <a:xfrm>
              <a:off x="838200" y="2971800"/>
              <a:ext cx="3152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1600" dirty="0">
                  <a:ea typeface="新細明體" pitchFamily="18" charset="-120"/>
                </a:rPr>
                <a:t>col1   col2    col3    col4   col5   col6</a:t>
              </a:r>
            </a:p>
          </p:txBody>
        </p:sp>
        <p:sp>
          <p:nvSpPr>
            <p:cNvPr id="8" name="Text Box 5"/>
            <p:cNvSpPr txBox="1">
              <a:spLocks noChangeArrowheads="1"/>
            </p:cNvSpPr>
            <p:nvPr/>
          </p:nvSpPr>
          <p:spPr bwMode="auto">
            <a:xfrm>
              <a:off x="304800" y="3200400"/>
              <a:ext cx="60960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TW" sz="1400" dirty="0">
                  <a:ea typeface="新細明體" pitchFamily="18" charset="-120"/>
                </a:rPr>
                <a:t>row1</a:t>
              </a:r>
            </a:p>
            <a:p>
              <a:endParaRPr kumimoji="1" lang="en-US" altLang="zh-TW" sz="1400" dirty="0">
                <a:ea typeface="新細明體" pitchFamily="18" charset="-120"/>
              </a:endParaRPr>
            </a:p>
            <a:p>
              <a:r>
                <a:rPr kumimoji="1" lang="en-US" altLang="zh-TW" sz="1400" dirty="0">
                  <a:ea typeface="新細明體" pitchFamily="18" charset="-120"/>
                </a:rPr>
                <a:t>row2</a:t>
              </a:r>
            </a:p>
            <a:p>
              <a:endParaRPr kumimoji="1" lang="en-US" altLang="zh-TW" sz="1400" dirty="0">
                <a:ea typeface="新細明體" pitchFamily="18" charset="-120"/>
              </a:endParaRPr>
            </a:p>
            <a:p>
              <a:r>
                <a:rPr kumimoji="1" lang="en-US" altLang="zh-TW" sz="1400" dirty="0">
                  <a:ea typeface="新細明體" pitchFamily="18" charset="-120"/>
                </a:rPr>
                <a:t>row3</a:t>
              </a:r>
            </a:p>
            <a:p>
              <a:endParaRPr kumimoji="1" lang="en-US" altLang="zh-TW" sz="1400" dirty="0">
                <a:ea typeface="新細明體" pitchFamily="18" charset="-120"/>
              </a:endParaRPr>
            </a:p>
            <a:p>
              <a:r>
                <a:rPr kumimoji="1" lang="en-US" altLang="zh-TW" sz="1400" dirty="0">
                  <a:ea typeface="新細明體" pitchFamily="18" charset="-120"/>
                </a:rPr>
                <a:t>row4</a:t>
              </a:r>
            </a:p>
            <a:p>
              <a:endParaRPr kumimoji="1" lang="en-US" altLang="zh-TW" sz="1400" dirty="0">
                <a:ea typeface="新細明體" pitchFamily="18" charset="-120"/>
              </a:endParaRPr>
            </a:p>
            <a:p>
              <a:r>
                <a:rPr kumimoji="1" lang="en-US" altLang="zh-TW" sz="1400" dirty="0">
                  <a:ea typeface="新細明體" pitchFamily="18" charset="-120"/>
                </a:rPr>
                <a:t>row5</a:t>
              </a:r>
            </a:p>
            <a:p>
              <a:endParaRPr kumimoji="1" lang="en-US" altLang="zh-TW" sz="1400" dirty="0">
                <a:ea typeface="新細明體" pitchFamily="18" charset="-120"/>
              </a:endParaRPr>
            </a:p>
            <a:p>
              <a:r>
                <a:rPr kumimoji="1" lang="en-US" altLang="zh-TW" sz="1400" dirty="0">
                  <a:ea typeface="新細明體" pitchFamily="18" charset="-120"/>
                </a:rPr>
                <a:t>row6</a:t>
              </a:r>
              <a:endParaRPr kumimoji="1" lang="en-US" altLang="zh-TW" sz="1600" dirty="0">
                <a:ea typeface="新細明體" pitchFamily="18" charset="-120"/>
              </a:endParaRPr>
            </a:p>
          </p:txBody>
        </p:sp>
        <p:sp>
          <p:nvSpPr>
            <p:cNvPr id="9" name="Text Box 8"/>
            <p:cNvSpPr txBox="1">
              <a:spLocks noChangeArrowheads="1"/>
            </p:cNvSpPr>
            <p:nvPr/>
          </p:nvSpPr>
          <p:spPr bwMode="auto">
            <a:xfrm>
              <a:off x="4013802" y="5317542"/>
              <a:ext cx="5725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000" dirty="0">
                  <a:solidFill>
                    <a:srgbClr val="0033CC"/>
                  </a:solidFill>
                  <a:ea typeface="新細明體" pitchFamily="18" charset="-120"/>
                </a:rPr>
                <a:t>6*6</a:t>
              </a:r>
            </a:p>
          </p:txBody>
        </p:sp>
      </p:grpSp>
      <p:sp>
        <p:nvSpPr>
          <p:cNvPr id="11" name="Rectangle 4"/>
          <p:cNvSpPr>
            <a:spLocks noChangeArrowheads="1"/>
          </p:cNvSpPr>
          <p:nvPr/>
        </p:nvSpPr>
        <p:spPr bwMode="auto">
          <a:xfrm>
            <a:off x="4343400" y="1981200"/>
            <a:ext cx="6523038"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sz="4000" i="1">
                <a:solidFill>
                  <a:schemeClr val="hlink"/>
                </a:solidFill>
                <a:latin typeface="Georgia" panose="02040502050405020303" pitchFamily="18" charset="0"/>
              </a:defRPr>
            </a:lvl1pPr>
            <a:lvl2pPr>
              <a:defRPr sz="4000" i="1">
                <a:solidFill>
                  <a:schemeClr val="hlink"/>
                </a:solidFill>
                <a:latin typeface="Georgia" panose="02040502050405020303" pitchFamily="18" charset="0"/>
              </a:defRPr>
            </a:lvl2pPr>
            <a:lvl3pPr>
              <a:defRPr sz="4000" i="1">
                <a:solidFill>
                  <a:schemeClr val="hlink"/>
                </a:solidFill>
                <a:latin typeface="Georgia" panose="02040502050405020303" pitchFamily="18" charset="0"/>
              </a:defRPr>
            </a:lvl3pPr>
            <a:lvl4pPr>
              <a:defRPr sz="4000" i="1">
                <a:solidFill>
                  <a:schemeClr val="hlink"/>
                </a:solidFill>
                <a:latin typeface="Georgia" panose="02040502050405020303" pitchFamily="18" charset="0"/>
              </a:defRPr>
            </a:lvl4pPr>
            <a:lvl5pPr>
              <a:defRPr sz="4000" i="1">
                <a:solidFill>
                  <a:schemeClr val="hlink"/>
                </a:solidFill>
                <a:latin typeface="Georgia" panose="02040502050405020303" pitchFamily="18" charset="0"/>
              </a:defRPr>
            </a:lvl5pPr>
            <a:lvl6pPr marL="457200" fontAlgn="base">
              <a:spcBef>
                <a:spcPct val="0"/>
              </a:spcBef>
              <a:spcAft>
                <a:spcPct val="0"/>
              </a:spcAft>
              <a:defRPr sz="4000" i="1">
                <a:solidFill>
                  <a:schemeClr val="hlink"/>
                </a:solidFill>
                <a:latin typeface="Georgia" panose="02040502050405020303" pitchFamily="18" charset="0"/>
              </a:defRPr>
            </a:lvl6pPr>
            <a:lvl7pPr marL="914400" fontAlgn="base">
              <a:spcBef>
                <a:spcPct val="0"/>
              </a:spcBef>
              <a:spcAft>
                <a:spcPct val="0"/>
              </a:spcAft>
              <a:defRPr sz="4000" i="1">
                <a:solidFill>
                  <a:schemeClr val="hlink"/>
                </a:solidFill>
                <a:latin typeface="Georgia" panose="02040502050405020303" pitchFamily="18" charset="0"/>
              </a:defRPr>
            </a:lvl7pPr>
            <a:lvl8pPr marL="1371600" fontAlgn="base">
              <a:spcBef>
                <a:spcPct val="0"/>
              </a:spcBef>
              <a:spcAft>
                <a:spcPct val="0"/>
              </a:spcAft>
              <a:defRPr sz="4000" i="1">
                <a:solidFill>
                  <a:schemeClr val="hlink"/>
                </a:solidFill>
                <a:latin typeface="Georgia" panose="02040502050405020303" pitchFamily="18" charset="0"/>
              </a:defRPr>
            </a:lvl8pPr>
            <a:lvl9pPr marL="1828800" fontAlgn="base">
              <a:spcBef>
                <a:spcPct val="0"/>
              </a:spcBef>
              <a:spcAft>
                <a:spcPct val="0"/>
              </a:spcAft>
              <a:defRPr sz="4000" i="1">
                <a:solidFill>
                  <a:schemeClr val="hlink"/>
                </a:solidFill>
                <a:latin typeface="Georgia" panose="02040502050405020303" pitchFamily="18" charset="0"/>
              </a:defRPr>
            </a:lvl9pPr>
          </a:lstStyle>
          <a:p>
            <a:r>
              <a:rPr lang="en-US" altLang="zh-TW" sz="2000" dirty="0">
                <a:latin typeface="Times" panose="02020603050405020304" pitchFamily="18" charset="0"/>
                <a:ea typeface="新細明體" pitchFamily="18" charset="-120"/>
                <a:cs typeface="Times" panose="02020603050405020304" pitchFamily="18" charset="0"/>
              </a:rPr>
              <a:t>                  row  col  value                            </a:t>
            </a:r>
            <a:br>
              <a:rPr lang="en-US" altLang="zh-TW" sz="2000" dirty="0">
                <a:latin typeface="Times" panose="02020603050405020304" pitchFamily="18" charset="0"/>
                <a:ea typeface="新細明體" pitchFamily="18" charset="-120"/>
                <a:cs typeface="Times" panose="02020603050405020304" pitchFamily="18" charset="0"/>
              </a:rPr>
            </a:br>
            <a:r>
              <a:rPr lang="en-US" altLang="zh-TW" sz="2000" dirty="0">
                <a:latin typeface="Times" panose="02020603050405020304" pitchFamily="18" charset="0"/>
                <a:ea typeface="新細明體" pitchFamily="18" charset="-120"/>
                <a:cs typeface="Times" panose="02020603050405020304" pitchFamily="18" charset="0"/>
              </a:rPr>
              <a:t>A </a:t>
            </a:r>
            <a:r>
              <a:rPr lang="en-US" altLang="zh-TW" sz="2000" i="0" dirty="0">
                <a:latin typeface="Times" panose="02020603050405020304" pitchFamily="18" charset="0"/>
                <a:ea typeface="新細明體" pitchFamily="18" charset="-120"/>
                <a:cs typeface="Times" panose="02020603050405020304" pitchFamily="18" charset="0"/>
              </a:rPr>
              <a:t>[0]</a:t>
            </a:r>
            <a:r>
              <a:rPr lang="en-US" altLang="zh-TW" sz="2000" dirty="0">
                <a:latin typeface="Times" panose="02020603050405020304" pitchFamily="18" charset="0"/>
                <a:ea typeface="新細明體" pitchFamily="18" charset="-120"/>
                <a:cs typeface="Times" panose="02020603050405020304" pitchFamily="18" charset="0"/>
              </a:rPr>
              <a:t>          </a:t>
            </a:r>
            <a:r>
              <a:rPr lang="en-US" altLang="zh-TW" sz="2000" i="0" dirty="0">
                <a:latin typeface="Times" panose="02020603050405020304" pitchFamily="18" charset="0"/>
                <a:ea typeface="新細明體" pitchFamily="18" charset="-120"/>
                <a:cs typeface="Times" panose="02020603050405020304" pitchFamily="18" charset="0"/>
              </a:rPr>
              <a:t> 1     1       15                    	     	</a:t>
            </a:r>
            <a:br>
              <a:rPr lang="en-US" altLang="zh-TW" sz="2000" i="0" dirty="0">
                <a:latin typeface="Times" panose="02020603050405020304" pitchFamily="18" charset="0"/>
                <a:ea typeface="新細明體" pitchFamily="18" charset="-120"/>
                <a:cs typeface="Times" panose="02020603050405020304" pitchFamily="18" charset="0"/>
              </a:rPr>
            </a:br>
            <a:r>
              <a:rPr lang="en-US" altLang="zh-TW" sz="2000" i="0" dirty="0">
                <a:latin typeface="Times" panose="02020603050405020304" pitchFamily="18" charset="0"/>
                <a:ea typeface="新細明體" pitchFamily="18" charset="-120"/>
                <a:cs typeface="Times" panose="02020603050405020304" pitchFamily="18" charset="0"/>
              </a:rPr>
              <a:t>   [1]            1    4        22                    	      	</a:t>
            </a:r>
            <a:br>
              <a:rPr lang="en-US" altLang="zh-TW" sz="2000" i="0" dirty="0">
                <a:latin typeface="Times" panose="02020603050405020304" pitchFamily="18" charset="0"/>
                <a:ea typeface="新細明體" pitchFamily="18" charset="-120"/>
                <a:cs typeface="Times" panose="02020603050405020304" pitchFamily="18" charset="0"/>
              </a:rPr>
            </a:br>
            <a:r>
              <a:rPr lang="en-US" altLang="zh-TW" sz="2000" i="0" dirty="0">
                <a:latin typeface="Times" panose="02020603050405020304" pitchFamily="18" charset="0"/>
                <a:ea typeface="新細明體" pitchFamily="18" charset="-120"/>
                <a:cs typeface="Times" panose="02020603050405020304" pitchFamily="18" charset="0"/>
              </a:rPr>
              <a:t>   [2]            1    6       -15                     	     	</a:t>
            </a:r>
            <a:br>
              <a:rPr lang="en-US" altLang="zh-TW" sz="2000" i="0" dirty="0">
                <a:latin typeface="Times" panose="02020603050405020304" pitchFamily="18" charset="0"/>
                <a:ea typeface="新細明體" pitchFamily="18" charset="-120"/>
                <a:cs typeface="Times" panose="02020603050405020304" pitchFamily="18" charset="0"/>
              </a:rPr>
            </a:br>
            <a:r>
              <a:rPr lang="en-US" altLang="zh-TW" sz="2000" i="0" dirty="0">
                <a:latin typeface="Times" panose="02020603050405020304" pitchFamily="18" charset="0"/>
                <a:ea typeface="新細明體" pitchFamily="18" charset="-120"/>
                <a:cs typeface="Times" panose="02020603050405020304" pitchFamily="18" charset="0"/>
              </a:rPr>
              <a:t>   [3]            2    2        11             	       	      	</a:t>
            </a:r>
            <a:br>
              <a:rPr lang="en-US" altLang="zh-TW" sz="2000" i="0" dirty="0">
                <a:latin typeface="Times" panose="02020603050405020304" pitchFamily="18" charset="0"/>
                <a:ea typeface="新細明體" pitchFamily="18" charset="-120"/>
                <a:cs typeface="Times" panose="02020603050405020304" pitchFamily="18" charset="0"/>
              </a:rPr>
            </a:br>
            <a:r>
              <a:rPr lang="en-US" altLang="zh-TW" sz="2000" i="0" dirty="0">
                <a:latin typeface="Times" panose="02020603050405020304" pitchFamily="18" charset="0"/>
                <a:ea typeface="新細明體" pitchFamily="18" charset="-120"/>
                <a:cs typeface="Times" panose="02020603050405020304" pitchFamily="18" charset="0"/>
              </a:rPr>
              <a:t>   [4]            2    3         3                    	      	</a:t>
            </a:r>
            <a:br>
              <a:rPr lang="en-US" altLang="zh-TW" sz="2000" i="0" dirty="0">
                <a:latin typeface="Times" panose="02020603050405020304" pitchFamily="18" charset="0"/>
                <a:ea typeface="新細明體" pitchFamily="18" charset="-120"/>
                <a:cs typeface="Times" panose="02020603050405020304" pitchFamily="18" charset="0"/>
              </a:rPr>
            </a:br>
            <a:r>
              <a:rPr lang="en-US" altLang="zh-TW" sz="2000" i="0" dirty="0">
                <a:latin typeface="Times" panose="02020603050405020304" pitchFamily="18" charset="0"/>
                <a:ea typeface="新細明體" pitchFamily="18" charset="-120"/>
                <a:cs typeface="Times" panose="02020603050405020304" pitchFamily="18" charset="0"/>
              </a:rPr>
              <a:t>   [5]            3    4        -6                     	    	</a:t>
            </a:r>
            <a:br>
              <a:rPr lang="en-US" altLang="zh-TW" sz="2000" i="0" dirty="0">
                <a:latin typeface="Times" panose="02020603050405020304" pitchFamily="18" charset="0"/>
                <a:ea typeface="新細明體" pitchFamily="18" charset="-120"/>
                <a:cs typeface="Times" panose="02020603050405020304" pitchFamily="18" charset="0"/>
              </a:rPr>
            </a:br>
            <a:r>
              <a:rPr lang="en-US" altLang="zh-TW" sz="2000" i="0" dirty="0">
                <a:latin typeface="Times" panose="02020603050405020304" pitchFamily="18" charset="0"/>
                <a:ea typeface="新細明體" pitchFamily="18" charset="-120"/>
                <a:cs typeface="Times" panose="02020603050405020304" pitchFamily="18" charset="0"/>
              </a:rPr>
              <a:t>   [6]            5    1       91                    	      	</a:t>
            </a:r>
            <a:br>
              <a:rPr lang="en-US" altLang="zh-TW" sz="2000" i="0" dirty="0">
                <a:latin typeface="Times" panose="02020603050405020304" pitchFamily="18" charset="0"/>
                <a:ea typeface="新細明體" pitchFamily="18" charset="-120"/>
                <a:cs typeface="Times" panose="02020603050405020304" pitchFamily="18" charset="0"/>
              </a:rPr>
            </a:br>
            <a:r>
              <a:rPr lang="en-US" altLang="zh-TW" sz="2000" i="0" dirty="0">
                <a:latin typeface="Times" panose="02020603050405020304" pitchFamily="18" charset="0"/>
                <a:ea typeface="新細明體" pitchFamily="18" charset="-120"/>
                <a:cs typeface="Times" panose="02020603050405020304" pitchFamily="18" charset="0"/>
              </a:rPr>
              <a:t>   [7]            6    2       28                    	      	</a:t>
            </a:r>
          </a:p>
        </p:txBody>
      </p:sp>
      <p:sp>
        <p:nvSpPr>
          <p:cNvPr id="4" name="TextBox 3"/>
          <p:cNvSpPr txBox="1"/>
          <p:nvPr/>
        </p:nvSpPr>
        <p:spPr>
          <a:xfrm>
            <a:off x="7540904" y="2593505"/>
            <a:ext cx="2119205" cy="830997"/>
          </a:xfrm>
          <a:prstGeom prst="rect">
            <a:avLst/>
          </a:prstGeom>
          <a:noFill/>
        </p:spPr>
        <p:txBody>
          <a:bodyPr wrap="square" rtlCol="0">
            <a:spAutoFit/>
          </a:bodyPr>
          <a:lstStyle/>
          <a:p>
            <a:r>
              <a:rPr lang="en-US" sz="1600" dirty="0">
                <a:solidFill>
                  <a:srgbClr val="FF0000"/>
                </a:solidFill>
                <a:latin typeface="Courier New" panose="02070309020205020404" pitchFamily="49" charset="0"/>
                <a:cs typeface="Courier New" panose="02070309020205020404" pitchFamily="49" charset="0"/>
              </a:rPr>
              <a:t>A[0][0] = 1;</a:t>
            </a:r>
          </a:p>
          <a:p>
            <a:r>
              <a:rPr lang="en-US" sz="1600" dirty="0">
                <a:solidFill>
                  <a:srgbClr val="FF0000"/>
                </a:solidFill>
                <a:latin typeface="Courier New" panose="02070309020205020404" pitchFamily="49" charset="0"/>
                <a:cs typeface="Courier New" panose="02070309020205020404" pitchFamily="49" charset="0"/>
              </a:rPr>
              <a:t>A[0][1] = 1;</a:t>
            </a:r>
          </a:p>
          <a:p>
            <a:r>
              <a:rPr lang="en-US" sz="1600" dirty="0">
                <a:solidFill>
                  <a:srgbClr val="FF0000"/>
                </a:solidFill>
                <a:latin typeface="Courier New" panose="02070309020205020404" pitchFamily="49" charset="0"/>
                <a:cs typeface="Courier New" panose="02070309020205020404" pitchFamily="49" charset="0"/>
              </a:rPr>
              <a:t>A[0][2] = 15 </a:t>
            </a:r>
          </a:p>
        </p:txBody>
      </p:sp>
      <p:sp>
        <p:nvSpPr>
          <p:cNvPr id="5" name="Rounded Rectangle 4"/>
          <p:cNvSpPr/>
          <p:nvPr/>
        </p:nvSpPr>
        <p:spPr>
          <a:xfrm>
            <a:off x="4343400" y="2698750"/>
            <a:ext cx="2895600" cy="2730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5297" y="5291043"/>
            <a:ext cx="7529405" cy="1569660"/>
          </a:xfrm>
          <a:prstGeom prst="rect">
            <a:avLst/>
          </a:prstGeom>
          <a:noFill/>
        </p:spPr>
        <p:txBody>
          <a:bodyPr wrap="square" rtlCol="0">
            <a:spAutoFit/>
          </a:bodyPr>
          <a:lstStyle/>
          <a:p>
            <a:r>
              <a:rPr lang="en-US" sz="1600" dirty="0"/>
              <a:t> /* Array representation of sparse matrix </a:t>
            </a:r>
          </a:p>
          <a:p>
            <a:r>
              <a:rPr lang="en-US" sz="1600" dirty="0"/>
              <a:t>    //[ ][0] represents row </a:t>
            </a:r>
          </a:p>
          <a:p>
            <a:r>
              <a:rPr lang="en-US" sz="1600" dirty="0"/>
              <a:t>    //[ ][1] represents col </a:t>
            </a:r>
          </a:p>
          <a:p>
            <a:r>
              <a:rPr lang="en-US" sz="1600" dirty="0"/>
              <a:t>    //[ ][2] represents value */</a:t>
            </a:r>
          </a:p>
          <a:p>
            <a:r>
              <a:rPr lang="en-US" sz="1600" dirty="0">
                <a:solidFill>
                  <a:srgbClr val="FF0000"/>
                </a:solidFill>
                <a:latin typeface="Courier New" panose="02070309020205020404" pitchFamily="49" charset="0"/>
                <a:cs typeface="Courier New" panose="02070309020205020404" pitchFamily="49" charset="0"/>
              </a:rPr>
              <a:t>  </a:t>
            </a:r>
            <a:r>
              <a:rPr lang="en-US" sz="1600" dirty="0" err="1">
                <a:solidFill>
                  <a:srgbClr val="FF0000"/>
                </a:solidFill>
                <a:latin typeface="Courier New" panose="02070309020205020404" pitchFamily="49" charset="0"/>
                <a:cs typeface="Courier New" panose="02070309020205020404" pitchFamily="49" charset="0"/>
              </a:rPr>
              <a:t>int</a:t>
            </a:r>
            <a:r>
              <a:rPr lang="en-US" sz="1600" dirty="0">
                <a:solidFill>
                  <a:srgbClr val="FF0000"/>
                </a:solidFill>
                <a:latin typeface="Courier New" panose="02070309020205020404" pitchFamily="49" charset="0"/>
                <a:cs typeface="Courier New" panose="02070309020205020404" pitchFamily="49" charset="0"/>
              </a:rPr>
              <a:t> MAX = 8; //number of elements != 0 in sparse matrix</a:t>
            </a:r>
          </a:p>
          <a:p>
            <a:r>
              <a:rPr lang="en-US" sz="1600" dirty="0">
                <a:solidFill>
                  <a:srgbClr val="FF0000"/>
                </a:solidFill>
                <a:latin typeface="Courier New" panose="02070309020205020404" pitchFamily="49" charset="0"/>
                <a:cs typeface="Courier New" panose="02070309020205020404" pitchFamily="49" charset="0"/>
              </a:rPr>
              <a:t>  </a:t>
            </a:r>
            <a:r>
              <a:rPr lang="en-US" sz="1600" dirty="0" err="1">
                <a:solidFill>
                  <a:srgbClr val="FF0000"/>
                </a:solidFill>
                <a:latin typeface="Courier New" panose="02070309020205020404" pitchFamily="49" charset="0"/>
                <a:cs typeface="Courier New" panose="02070309020205020404" pitchFamily="49" charset="0"/>
              </a:rPr>
              <a:t>int</a:t>
            </a:r>
            <a:r>
              <a:rPr lang="en-US" sz="1600" dirty="0">
                <a:solidFill>
                  <a:srgbClr val="FF0000"/>
                </a:solidFill>
                <a:latin typeface="Courier New" panose="02070309020205020404" pitchFamily="49" charset="0"/>
                <a:cs typeface="Courier New" panose="02070309020205020404" pitchFamily="49" charset="0"/>
              </a:rPr>
              <a:t> A[MAX][3]; </a:t>
            </a:r>
          </a:p>
        </p:txBody>
      </p:sp>
      <p:sp>
        <p:nvSpPr>
          <p:cNvPr id="14" name="Rounded Rectangle 13"/>
          <p:cNvSpPr/>
          <p:nvPr/>
        </p:nvSpPr>
        <p:spPr>
          <a:xfrm>
            <a:off x="4343400" y="4222750"/>
            <a:ext cx="2895600" cy="2730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315200" y="4114800"/>
            <a:ext cx="2119205" cy="830997"/>
          </a:xfrm>
          <a:prstGeom prst="rect">
            <a:avLst/>
          </a:prstGeom>
          <a:noFill/>
        </p:spPr>
        <p:txBody>
          <a:bodyPr wrap="square" rtlCol="0">
            <a:spAutoFit/>
          </a:bodyPr>
          <a:lstStyle/>
          <a:p>
            <a:r>
              <a:rPr lang="en-US" sz="1600" dirty="0">
                <a:solidFill>
                  <a:srgbClr val="FF0000"/>
                </a:solidFill>
                <a:latin typeface="Courier New" panose="02070309020205020404" pitchFamily="49" charset="0"/>
                <a:cs typeface="Courier New" panose="02070309020205020404" pitchFamily="49" charset="0"/>
              </a:rPr>
              <a:t>A[5][0] = 3;</a:t>
            </a:r>
          </a:p>
          <a:p>
            <a:r>
              <a:rPr lang="en-US" sz="1600" dirty="0">
                <a:solidFill>
                  <a:srgbClr val="FF0000"/>
                </a:solidFill>
                <a:latin typeface="Courier New" panose="02070309020205020404" pitchFamily="49" charset="0"/>
                <a:cs typeface="Courier New" panose="02070309020205020404" pitchFamily="49" charset="0"/>
              </a:rPr>
              <a:t>A[5][1] = 4;</a:t>
            </a:r>
          </a:p>
          <a:p>
            <a:r>
              <a:rPr lang="en-US" sz="1600" dirty="0">
                <a:solidFill>
                  <a:srgbClr val="FF0000"/>
                </a:solidFill>
                <a:latin typeface="Courier New" panose="02070309020205020404" pitchFamily="49" charset="0"/>
                <a:cs typeface="Courier New" panose="02070309020205020404" pitchFamily="49" charset="0"/>
              </a:rPr>
              <a:t>A[5][2] = -6; </a:t>
            </a:r>
          </a:p>
        </p:txBody>
      </p:sp>
    </p:spTree>
    <p:extLst>
      <p:ext uri="{BB962C8B-B14F-4D97-AF65-F5344CB8AC3E}">
        <p14:creationId xmlns:p14="http://schemas.microsoft.com/office/powerpoint/2010/main" val="284804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5" grpId="0" animBg="1"/>
      <p:bldP spid="14" grpId="0" animBg="1"/>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0" y="0"/>
            <a:ext cx="9144000" cy="838200"/>
          </a:xfrm>
        </p:spPr>
        <p:txBody>
          <a:bodyPr/>
          <a:lstStyle/>
          <a:p>
            <a:pPr eaLnBrk="1" hangingPunct="1"/>
            <a:r>
              <a:rPr lang="en-US" altLang="en-US" dirty="0"/>
              <a:t>Diagonal Matrix</a:t>
            </a:r>
            <a:endParaRPr lang="en-US" altLang="ko-KR" dirty="0"/>
          </a:p>
        </p:txBody>
      </p:sp>
      <p:sp>
        <p:nvSpPr>
          <p:cNvPr id="167939" name="Rectangle 3"/>
          <p:cNvSpPr>
            <a:spLocks noGrp="1" noChangeArrowheads="1"/>
          </p:cNvSpPr>
          <p:nvPr>
            <p:ph type="body" idx="1"/>
          </p:nvPr>
        </p:nvSpPr>
        <p:spPr>
          <a:xfrm>
            <a:off x="228600" y="3124200"/>
            <a:ext cx="8839200" cy="3124200"/>
          </a:xfrm>
        </p:spPr>
        <p:txBody>
          <a:bodyPr/>
          <a:lstStyle/>
          <a:p>
            <a:r>
              <a:rPr lang="en-US" altLang="en-US" sz="2400" dirty="0">
                <a:latin typeface="Times New Roman" panose="02020603050405020304" pitchFamily="18" charset="0"/>
                <a:cs typeface="Times New Roman" panose="02020603050405020304" pitchFamily="18" charset="0"/>
              </a:rPr>
              <a:t>An </a:t>
            </a:r>
            <a:r>
              <a:rPr lang="en-US" altLang="en-US" sz="2400" b="1" i="1" dirty="0">
                <a:solidFill>
                  <a:srgbClr val="FF0000"/>
                </a:solidFill>
                <a:latin typeface="Times New Roman" panose="02020603050405020304" pitchFamily="18" charset="0"/>
                <a:cs typeface="Times New Roman" panose="02020603050405020304" pitchFamily="18" charset="0"/>
              </a:rPr>
              <a:t>n</a:t>
            </a:r>
            <a:r>
              <a:rPr lang="en-US" altLang="en-US" sz="2400" b="1" dirty="0">
                <a:solidFill>
                  <a:srgbClr val="FF0000"/>
                </a:solidFill>
                <a:latin typeface="Times New Roman" panose="02020603050405020304" pitchFamily="18" charset="0"/>
                <a:cs typeface="Times New Roman" panose="02020603050405020304" pitchFamily="18" charset="0"/>
              </a:rPr>
              <a:t> x </a:t>
            </a:r>
            <a:r>
              <a:rPr lang="en-US" altLang="en-US" sz="2400" b="1" i="1" dirty="0">
                <a:solidFill>
                  <a:srgbClr val="FF0000"/>
                </a:solidFill>
                <a:latin typeface="Times New Roman" panose="02020603050405020304" pitchFamily="18" charset="0"/>
                <a:cs typeface="Times New Roman" panose="02020603050405020304" pitchFamily="18" charset="0"/>
              </a:rPr>
              <a:t>n</a:t>
            </a:r>
            <a:r>
              <a:rPr lang="en-US" altLang="en-US" sz="2400" dirty="0">
                <a:latin typeface="Times New Roman" panose="02020603050405020304" pitchFamily="18" charset="0"/>
                <a:cs typeface="Times New Roman" panose="02020603050405020304" pitchFamily="18" charset="0"/>
              </a:rPr>
              <a:t> matrix in which all nonzero terms are on the diagonal.</a:t>
            </a:r>
          </a:p>
          <a:p>
            <a:pPr lvl="1">
              <a:buClr>
                <a:schemeClr val="tx2"/>
              </a:buClr>
              <a:buFontTx/>
              <a:buChar char="•"/>
            </a:pPr>
            <a:r>
              <a:rPr lang="en-US" altLang="en-US" dirty="0">
                <a:latin typeface="Times New Roman" panose="02020603050405020304" pitchFamily="18" charset="0"/>
                <a:cs typeface="Times New Roman" panose="02020603050405020304" pitchFamily="18" charset="0"/>
              </a:rPr>
              <a:t>M(</a:t>
            </a:r>
            <a:r>
              <a:rPr lang="en-US" altLang="en-US" i="1" dirty="0" err="1">
                <a:latin typeface="Times New Roman" panose="02020603050405020304" pitchFamily="18" charset="0"/>
                <a:cs typeface="Times New Roman" panose="02020603050405020304" pitchFamily="18" charset="0"/>
              </a:rPr>
              <a:t>i</a:t>
            </a:r>
            <a:r>
              <a:rPr lang="en-US" altLang="en-US"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j</a:t>
            </a:r>
            <a:r>
              <a:rPr lang="en-US" altLang="en-US" dirty="0">
                <a:latin typeface="Times New Roman" panose="02020603050405020304" pitchFamily="18" charset="0"/>
                <a:cs typeface="Times New Roman" panose="02020603050405020304" pitchFamily="18" charset="0"/>
              </a:rPr>
              <a:t>) is on diagonal </a:t>
            </a:r>
            <a:r>
              <a:rPr lang="en-US" altLang="en-US" dirty="0" err="1">
                <a:latin typeface="Times New Roman" panose="02020603050405020304" pitchFamily="18" charset="0"/>
                <a:cs typeface="Times New Roman" panose="02020603050405020304" pitchFamily="18" charset="0"/>
              </a:rPr>
              <a:t>iff</a:t>
            </a:r>
            <a:r>
              <a:rPr lang="en-US" altLang="en-US" dirty="0">
                <a:latin typeface="Times New Roman" panose="02020603050405020304" pitchFamily="18" charset="0"/>
                <a:cs typeface="Times New Roman" panose="02020603050405020304" pitchFamily="18" charset="0"/>
              </a:rPr>
              <a:t> </a:t>
            </a:r>
            <a:r>
              <a:rPr lang="en-US" altLang="en-US" i="1" dirty="0" err="1">
                <a:latin typeface="Times New Roman" panose="02020603050405020304" pitchFamily="18" charset="0"/>
                <a:cs typeface="Times New Roman" panose="02020603050405020304" pitchFamily="18" charset="0"/>
              </a:rPr>
              <a:t>i</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j</a:t>
            </a:r>
          </a:p>
          <a:p>
            <a:pPr lvl="1">
              <a:buClr>
                <a:schemeClr val="tx2"/>
              </a:buClr>
              <a:buFontTx/>
              <a:buChar char="•"/>
            </a:pPr>
            <a:r>
              <a:rPr lang="en-US" altLang="en-US" sz="2000" dirty="0">
                <a:latin typeface="Times New Roman" panose="02020603050405020304" pitchFamily="18" charset="0"/>
                <a:cs typeface="Times New Roman" panose="02020603050405020304" pitchFamily="18" charset="0"/>
              </a:rPr>
              <a:t>number of diagonal elements in an </a:t>
            </a:r>
            <a:r>
              <a:rPr lang="en-US" altLang="en-US" sz="2000" i="1" dirty="0">
                <a:latin typeface="Times New Roman" panose="02020603050405020304" pitchFamily="18" charset="0"/>
                <a:cs typeface="Times New Roman" panose="02020603050405020304" pitchFamily="18" charset="0"/>
              </a:rPr>
              <a:t>n</a:t>
            </a:r>
            <a:r>
              <a:rPr lang="en-US" altLang="en-US" sz="2000" dirty="0">
                <a:latin typeface="Times New Roman" panose="02020603050405020304" pitchFamily="18" charset="0"/>
                <a:cs typeface="Times New Roman" panose="02020603050405020304" pitchFamily="18" charset="0"/>
              </a:rPr>
              <a:t> x </a:t>
            </a:r>
            <a:r>
              <a:rPr lang="en-US" altLang="en-US" sz="2000" i="1" dirty="0">
                <a:latin typeface="Times New Roman" panose="02020603050405020304" pitchFamily="18" charset="0"/>
                <a:cs typeface="Times New Roman" panose="02020603050405020304" pitchFamily="18" charset="0"/>
              </a:rPr>
              <a:t>n</a:t>
            </a:r>
            <a:r>
              <a:rPr lang="en-US" altLang="en-US" sz="2000" dirty="0">
                <a:latin typeface="Times New Roman" panose="02020603050405020304" pitchFamily="18" charset="0"/>
                <a:cs typeface="Times New Roman" panose="02020603050405020304" pitchFamily="18" charset="0"/>
              </a:rPr>
              <a:t> matrix is </a:t>
            </a:r>
            <a:r>
              <a:rPr lang="en-US" altLang="en-US" sz="2000" i="1" dirty="0">
                <a:latin typeface="Times New Roman" panose="02020603050405020304" pitchFamily="18" charset="0"/>
                <a:cs typeface="Times New Roman" panose="02020603050405020304" pitchFamily="18" charset="0"/>
              </a:rPr>
              <a:t>n</a:t>
            </a:r>
          </a:p>
          <a:p>
            <a:pPr lvl="1">
              <a:buClr>
                <a:schemeClr val="tx2"/>
              </a:buClr>
              <a:buFontTx/>
              <a:buChar char="•"/>
            </a:pPr>
            <a:r>
              <a:rPr lang="en-US" altLang="en-US" sz="2000" dirty="0">
                <a:latin typeface="Times New Roman" panose="02020603050405020304" pitchFamily="18" charset="0"/>
                <a:cs typeface="Times New Roman" panose="02020603050405020304" pitchFamily="18" charset="0"/>
              </a:rPr>
              <a:t>non diagonal elements are zero</a:t>
            </a:r>
          </a:p>
          <a:p>
            <a:pPr>
              <a:buClr>
                <a:schemeClr val="tx2"/>
              </a:buClr>
              <a:buFontTx/>
              <a:buChar char="•"/>
            </a:pPr>
            <a:r>
              <a:rPr lang="en-US" altLang="en-US" sz="2400" dirty="0">
                <a:latin typeface="Times New Roman" panose="02020603050405020304" pitchFamily="18" charset="0"/>
                <a:cs typeface="Times New Roman" panose="02020603050405020304" pitchFamily="18" charset="0"/>
              </a:rPr>
              <a:t>Store diagonal only vs </a:t>
            </a:r>
            <a:r>
              <a:rPr lang="en-US" altLang="en-US" sz="2400" i="1" dirty="0">
                <a:latin typeface="Times New Roman" panose="02020603050405020304" pitchFamily="18" charset="0"/>
                <a:cs typeface="Times New Roman" panose="02020603050405020304" pitchFamily="18" charset="0"/>
              </a:rPr>
              <a:t>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 whole:</a:t>
            </a:r>
          </a:p>
          <a:p>
            <a:pPr lvl="1">
              <a:buClr>
                <a:schemeClr val="tx2"/>
              </a:buClr>
              <a:buFontTx/>
              <a:buChar char="•"/>
            </a:pPr>
            <a:r>
              <a:rPr lang="en-US" altLang="en-US" sz="2000" dirty="0" err="1">
                <a:solidFill>
                  <a:srgbClr val="FF0000"/>
                </a:solidFill>
                <a:latin typeface="Courier New" panose="02070309020205020404" pitchFamily="49" charset="0"/>
                <a:cs typeface="Courier New" panose="02070309020205020404" pitchFamily="49" charset="0"/>
              </a:rPr>
              <a:t>int</a:t>
            </a:r>
            <a:r>
              <a:rPr lang="en-US" altLang="en-US" sz="2000" dirty="0">
                <a:solidFill>
                  <a:srgbClr val="FF0000"/>
                </a:solidFill>
                <a:latin typeface="Courier New" panose="02070309020205020404" pitchFamily="49" charset="0"/>
                <a:cs typeface="Courier New" panose="02070309020205020404" pitchFamily="49" charset="0"/>
              </a:rPr>
              <a:t> M[5];</a:t>
            </a:r>
          </a:p>
          <a:p>
            <a:pPr lvl="1">
              <a:buClr>
                <a:schemeClr val="tx2"/>
              </a:buClr>
              <a:buFontTx/>
              <a:buChar char="•"/>
            </a:pPr>
            <a:r>
              <a:rPr lang="en-US" altLang="en-US" sz="2000" dirty="0" err="1">
                <a:solidFill>
                  <a:srgbClr val="FF0000"/>
                </a:solidFill>
                <a:latin typeface="Courier New" panose="02070309020205020404" pitchFamily="49" charset="0"/>
                <a:cs typeface="Courier New" panose="02070309020205020404" pitchFamily="49" charset="0"/>
              </a:rPr>
              <a:t>int</a:t>
            </a:r>
            <a:r>
              <a:rPr lang="en-US" altLang="en-US" sz="2000" dirty="0">
                <a:solidFill>
                  <a:srgbClr val="FF0000"/>
                </a:solidFill>
                <a:latin typeface="Courier New" panose="02070309020205020404" pitchFamily="49" charset="0"/>
                <a:cs typeface="Courier New" panose="02070309020205020404" pitchFamily="49" charset="0"/>
              </a:rPr>
              <a:t> M[5][5];</a:t>
            </a:r>
          </a:p>
          <a:p>
            <a:endParaRPr lang="en-US" altLang="en-US" sz="2400" dirty="0">
              <a:latin typeface="Times New Roman" panose="02020603050405020304" pitchFamily="18" charset="0"/>
              <a:cs typeface="Times New Roman" panose="02020603050405020304" pitchFamily="18" charset="0"/>
            </a:endParaRPr>
          </a:p>
          <a:p>
            <a:endParaRPr lang="en-US" altLang="en-US" sz="2400" dirty="0">
              <a:latin typeface="Times New Roman" panose="02020603050405020304" pitchFamily="18" charset="0"/>
              <a:cs typeface="Times New Roman" panose="02020603050405020304" pitchFamily="18" charset="0"/>
            </a:endParaRPr>
          </a:p>
        </p:txBody>
      </p:sp>
      <p:sp>
        <p:nvSpPr>
          <p:cNvPr id="2" name="Rectangle 1"/>
          <p:cNvSpPr/>
          <p:nvPr/>
        </p:nvSpPr>
        <p:spPr>
          <a:xfrm>
            <a:off x="3581400" y="914400"/>
            <a:ext cx="4572000" cy="1938992"/>
          </a:xfrm>
          <a:prstGeom prst="rect">
            <a:avLst/>
          </a:prstGeom>
        </p:spPr>
        <p:txBody>
          <a:bodyPr>
            <a:spAutoFit/>
          </a:bodyPr>
          <a:lstStyle/>
          <a:p>
            <a:pPr marL="342900" indent="-342900"/>
            <a:r>
              <a:rPr lang="en-US" altLang="en-US" sz="3000" dirty="0">
                <a:solidFill>
                  <a:schemeClr val="hlink"/>
                </a:solidFill>
              </a:rPr>
              <a:t>1 0 0 0</a:t>
            </a:r>
          </a:p>
          <a:p>
            <a:pPr marL="342900" indent="-342900"/>
            <a:r>
              <a:rPr lang="en-US" altLang="en-US" sz="3000" dirty="0">
                <a:solidFill>
                  <a:schemeClr val="hlink"/>
                </a:solidFill>
              </a:rPr>
              <a:t>0 2 0 0</a:t>
            </a:r>
          </a:p>
          <a:p>
            <a:pPr marL="342900" indent="-342900"/>
            <a:r>
              <a:rPr lang="en-US" altLang="en-US" sz="3000" dirty="0">
                <a:solidFill>
                  <a:schemeClr val="hlink"/>
                </a:solidFill>
              </a:rPr>
              <a:t>0 0 3 0</a:t>
            </a:r>
          </a:p>
          <a:p>
            <a:pPr marL="342900" indent="-342900"/>
            <a:r>
              <a:rPr lang="en-US" altLang="en-US" sz="3000" dirty="0">
                <a:solidFill>
                  <a:schemeClr val="hlink"/>
                </a:solidFill>
              </a:rPr>
              <a:t>0 0 0 4</a:t>
            </a:r>
          </a:p>
        </p:txBody>
      </p:sp>
      <p:sp>
        <p:nvSpPr>
          <p:cNvPr id="6" name="Line 4"/>
          <p:cNvSpPr>
            <a:spLocks noChangeShapeType="1"/>
          </p:cNvSpPr>
          <p:nvPr/>
        </p:nvSpPr>
        <p:spPr bwMode="auto">
          <a:xfrm>
            <a:off x="3695700" y="1083796"/>
            <a:ext cx="952500" cy="1583204"/>
          </a:xfrm>
          <a:prstGeom prst="line">
            <a:avLst/>
          </a:prstGeom>
          <a:noFill/>
          <a:ln w="38100">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34315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67939">
                                            <p:txEl>
                                              <p:pRg st="0" end="0"/>
                                            </p:txEl>
                                          </p:spTgt>
                                        </p:tgtEl>
                                        <p:attrNameLst>
                                          <p:attrName>style.visibility</p:attrName>
                                        </p:attrNameLst>
                                      </p:cBhvr>
                                      <p:to>
                                        <p:strVal val="visible"/>
                                      </p:to>
                                    </p:set>
                                    <p:anim calcmode="lin" valueType="num">
                                      <p:cBhvr additive="base">
                                        <p:cTn id="12" dur="500" fill="hold"/>
                                        <p:tgtEl>
                                          <p:spTgt spid="167939">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67939">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167939">
                                            <p:txEl>
                                              <p:pRg st="1" end="1"/>
                                            </p:txEl>
                                          </p:spTgt>
                                        </p:tgtEl>
                                        <p:attrNameLst>
                                          <p:attrName>style.visibility</p:attrName>
                                        </p:attrNameLst>
                                      </p:cBhvr>
                                      <p:to>
                                        <p:strVal val="visible"/>
                                      </p:to>
                                    </p:set>
                                    <p:anim calcmode="lin" valueType="num">
                                      <p:cBhvr additive="base">
                                        <p:cTn id="16" dur="500" fill="hold"/>
                                        <p:tgtEl>
                                          <p:spTgt spid="167939">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67939">
                                            <p:txEl>
                                              <p:pRg st="1" end="1"/>
                                            </p:txEl>
                                          </p:spTgt>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67939">
                                            <p:txEl>
                                              <p:pRg st="2" end="2"/>
                                            </p:txEl>
                                          </p:spTgt>
                                        </p:tgtEl>
                                        <p:attrNameLst>
                                          <p:attrName>style.visibility</p:attrName>
                                        </p:attrNameLst>
                                      </p:cBhvr>
                                      <p:to>
                                        <p:strVal val="visible"/>
                                      </p:to>
                                    </p:set>
                                    <p:anim calcmode="lin" valueType="num">
                                      <p:cBhvr additive="base">
                                        <p:cTn id="20" dur="500" fill="hold"/>
                                        <p:tgtEl>
                                          <p:spTgt spid="167939">
                                            <p:txEl>
                                              <p:pRg st="2" end="2"/>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67939">
                                            <p:txEl>
                                              <p:pRg st="2" end="2"/>
                                            </p:txEl>
                                          </p:spTgt>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167939">
                                            <p:txEl>
                                              <p:pRg st="3" end="3"/>
                                            </p:txEl>
                                          </p:spTgt>
                                        </p:tgtEl>
                                        <p:attrNameLst>
                                          <p:attrName>style.visibility</p:attrName>
                                        </p:attrNameLst>
                                      </p:cBhvr>
                                      <p:to>
                                        <p:strVal val="visible"/>
                                      </p:to>
                                    </p:set>
                                    <p:anim calcmode="lin" valueType="num">
                                      <p:cBhvr additive="base">
                                        <p:cTn id="24" dur="500" fill="hold"/>
                                        <p:tgtEl>
                                          <p:spTgt spid="167939">
                                            <p:txEl>
                                              <p:pRg st="3" end="3"/>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679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67939">
                                            <p:txEl>
                                              <p:pRg st="4" end="4"/>
                                            </p:txEl>
                                          </p:spTgt>
                                        </p:tgtEl>
                                        <p:attrNameLst>
                                          <p:attrName>style.visibility</p:attrName>
                                        </p:attrNameLst>
                                      </p:cBhvr>
                                      <p:to>
                                        <p:strVal val="visible"/>
                                      </p:to>
                                    </p:set>
                                    <p:anim calcmode="lin" valueType="num">
                                      <p:cBhvr additive="base">
                                        <p:cTn id="30" dur="500" fill="hold"/>
                                        <p:tgtEl>
                                          <p:spTgt spid="167939">
                                            <p:txEl>
                                              <p:pRg st="4" end="4"/>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67939">
                                            <p:txEl>
                                              <p:pRg st="4" end="4"/>
                                            </p:txEl>
                                          </p:spTgt>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67939">
                                            <p:txEl>
                                              <p:pRg st="5" end="5"/>
                                            </p:txEl>
                                          </p:spTgt>
                                        </p:tgtEl>
                                        <p:attrNameLst>
                                          <p:attrName>style.visibility</p:attrName>
                                        </p:attrNameLst>
                                      </p:cBhvr>
                                      <p:to>
                                        <p:strVal val="visible"/>
                                      </p:to>
                                    </p:set>
                                    <p:anim calcmode="lin" valueType="num">
                                      <p:cBhvr additive="base">
                                        <p:cTn id="34" dur="500" fill="hold"/>
                                        <p:tgtEl>
                                          <p:spTgt spid="167939">
                                            <p:txEl>
                                              <p:pRg st="5" end="5"/>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167939">
                                            <p:txEl>
                                              <p:pRg st="5" end="5"/>
                                            </p:txEl>
                                          </p:spTgt>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167939">
                                            <p:txEl>
                                              <p:pRg st="6" end="6"/>
                                            </p:txEl>
                                          </p:spTgt>
                                        </p:tgtEl>
                                        <p:attrNameLst>
                                          <p:attrName>style.visibility</p:attrName>
                                        </p:attrNameLst>
                                      </p:cBhvr>
                                      <p:to>
                                        <p:strVal val="visible"/>
                                      </p:to>
                                    </p:set>
                                    <p:anim calcmode="lin" valueType="num">
                                      <p:cBhvr additive="base">
                                        <p:cTn id="38" dur="500" fill="hold"/>
                                        <p:tgtEl>
                                          <p:spTgt spid="167939">
                                            <p:txEl>
                                              <p:pRg st="6" end="6"/>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67939">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build="p" autoUpdateAnimBg="0"/>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0" y="0"/>
            <a:ext cx="9144000" cy="838200"/>
          </a:xfrm>
        </p:spPr>
        <p:txBody>
          <a:bodyPr/>
          <a:lstStyle/>
          <a:p>
            <a:pPr eaLnBrk="1" hangingPunct="1"/>
            <a:r>
              <a:rPr lang="en-US" altLang="en-US" dirty="0"/>
              <a:t>Triangular Matrix</a:t>
            </a:r>
            <a:endParaRPr lang="en-US" altLang="ko-KR" dirty="0"/>
          </a:p>
        </p:txBody>
      </p:sp>
      <p:sp>
        <p:nvSpPr>
          <p:cNvPr id="167939" name="Rectangle 3"/>
          <p:cNvSpPr>
            <a:spLocks noGrp="1" noChangeArrowheads="1"/>
          </p:cNvSpPr>
          <p:nvPr>
            <p:ph type="body" idx="1"/>
          </p:nvPr>
        </p:nvSpPr>
        <p:spPr>
          <a:xfrm>
            <a:off x="228600" y="3124200"/>
            <a:ext cx="8839200" cy="3124200"/>
          </a:xfrm>
        </p:spPr>
        <p:txBody>
          <a:bodyPr/>
          <a:lstStyle/>
          <a:p>
            <a:r>
              <a:rPr lang="en-US" altLang="en-US" sz="2000" dirty="0">
                <a:latin typeface="Times New Roman" panose="02020603050405020304" pitchFamily="18" charset="0"/>
                <a:cs typeface="Times New Roman" panose="02020603050405020304" pitchFamily="18" charset="0"/>
              </a:rPr>
              <a:t>An </a:t>
            </a:r>
            <a:r>
              <a:rPr lang="en-US" altLang="en-US" sz="2000" i="1" dirty="0">
                <a:latin typeface="Times New Roman" panose="02020603050405020304" pitchFamily="18" charset="0"/>
                <a:cs typeface="Times New Roman" panose="02020603050405020304" pitchFamily="18" charset="0"/>
              </a:rPr>
              <a:t>n</a:t>
            </a:r>
            <a:r>
              <a:rPr lang="en-US" altLang="en-US" sz="2000" dirty="0">
                <a:latin typeface="Times New Roman" panose="02020603050405020304" pitchFamily="18" charset="0"/>
                <a:cs typeface="Times New Roman" panose="02020603050405020304" pitchFamily="18" charset="0"/>
              </a:rPr>
              <a:t> x </a:t>
            </a:r>
            <a:r>
              <a:rPr lang="en-US" altLang="en-US" sz="2000" i="1" dirty="0">
                <a:latin typeface="Times New Roman" panose="02020603050405020304" pitchFamily="18" charset="0"/>
                <a:cs typeface="Times New Roman" panose="02020603050405020304" pitchFamily="18" charset="0"/>
              </a:rPr>
              <a:t>n</a:t>
            </a:r>
            <a:r>
              <a:rPr lang="en-US" altLang="en-US" sz="2000" dirty="0">
                <a:latin typeface="Times New Roman" panose="02020603050405020304" pitchFamily="18" charset="0"/>
                <a:cs typeface="Times New Roman" panose="02020603050405020304" pitchFamily="18" charset="0"/>
              </a:rPr>
              <a:t> matrix in which all nonzero terms are either on or below the diagonal.</a:t>
            </a:r>
          </a:p>
          <a:p>
            <a:pPr lvl="1"/>
            <a:r>
              <a:rPr lang="en-US" altLang="en-US" sz="2000" dirty="0">
                <a:latin typeface="Times New Roman" panose="02020603050405020304" pitchFamily="18" charset="0"/>
                <a:cs typeface="Times New Roman" panose="02020603050405020304" pitchFamily="18" charset="0"/>
              </a:rPr>
              <a:t>M(</a:t>
            </a:r>
            <a:r>
              <a:rPr lang="en-US" altLang="en-US" sz="2000" i="1" dirty="0" err="1">
                <a:latin typeface="Times New Roman" panose="02020603050405020304" pitchFamily="18" charset="0"/>
                <a:cs typeface="Times New Roman" panose="02020603050405020304" pitchFamily="18" charset="0"/>
              </a:rPr>
              <a:t>i</a:t>
            </a:r>
            <a:r>
              <a:rPr lang="en-US" altLang="en-US" sz="2000" dirty="0" err="1">
                <a:latin typeface="Times New Roman" panose="02020603050405020304" pitchFamily="18" charset="0"/>
                <a:cs typeface="Times New Roman" panose="02020603050405020304" pitchFamily="18" charset="0"/>
              </a:rPr>
              <a:t>,</a:t>
            </a:r>
            <a:r>
              <a:rPr lang="en-US" altLang="en-US" sz="2000" i="1" dirty="0" err="1">
                <a:latin typeface="Times New Roman" panose="02020603050405020304" pitchFamily="18" charset="0"/>
                <a:cs typeface="Times New Roman" panose="02020603050405020304" pitchFamily="18" charset="0"/>
              </a:rPr>
              <a:t>j</a:t>
            </a:r>
            <a:r>
              <a:rPr lang="en-US" altLang="en-US" sz="2000" dirty="0">
                <a:latin typeface="Times New Roman" panose="02020603050405020304" pitchFamily="18" charset="0"/>
                <a:cs typeface="Times New Roman" panose="02020603050405020304" pitchFamily="18" charset="0"/>
              </a:rPr>
              <a:t>) is part of lower triangle </a:t>
            </a:r>
            <a:r>
              <a:rPr lang="en-US" altLang="en-US" sz="2000" dirty="0" err="1">
                <a:latin typeface="Times New Roman" panose="02020603050405020304" pitchFamily="18" charset="0"/>
                <a:cs typeface="Times New Roman" panose="02020603050405020304" pitchFamily="18" charset="0"/>
              </a:rPr>
              <a:t>iff</a:t>
            </a:r>
            <a:r>
              <a:rPr lang="en-US" altLang="en-US" sz="2000" dirty="0">
                <a:latin typeface="Times New Roman" panose="02020603050405020304" pitchFamily="18" charset="0"/>
                <a:cs typeface="Times New Roman" panose="02020603050405020304" pitchFamily="18" charset="0"/>
              </a:rPr>
              <a:t>  </a:t>
            </a:r>
            <a:r>
              <a:rPr lang="en-US" altLang="en-US" sz="2000" i="1" dirty="0" err="1">
                <a:latin typeface="Times New Roman" panose="02020603050405020304" pitchFamily="18" charset="0"/>
                <a:cs typeface="Times New Roman" panose="02020603050405020304" pitchFamily="18" charset="0"/>
              </a:rPr>
              <a:t>i</a:t>
            </a:r>
            <a:r>
              <a:rPr lang="en-US" altLang="en-US" sz="2000" dirty="0">
                <a:latin typeface="Times New Roman" panose="02020603050405020304" pitchFamily="18" charset="0"/>
                <a:cs typeface="Times New Roman" panose="02020603050405020304" pitchFamily="18" charset="0"/>
              </a:rPr>
              <a:t> &gt;= </a:t>
            </a:r>
            <a:r>
              <a:rPr lang="en-US" altLang="en-US" sz="2000" i="1" dirty="0">
                <a:latin typeface="Times New Roman" panose="02020603050405020304" pitchFamily="18" charset="0"/>
                <a:cs typeface="Times New Roman" panose="02020603050405020304" pitchFamily="18" charset="0"/>
              </a:rPr>
              <a:t>j</a:t>
            </a:r>
            <a:endParaRPr lang="en-US" altLang="en-US" sz="2000" dirty="0">
              <a:latin typeface="Times New Roman" panose="02020603050405020304" pitchFamily="18" charset="0"/>
              <a:cs typeface="Times New Roman" panose="02020603050405020304" pitchFamily="18" charset="0"/>
            </a:endParaRPr>
          </a:p>
          <a:p>
            <a:pPr lvl="1">
              <a:buClr>
                <a:schemeClr val="tx2"/>
              </a:buClr>
              <a:buFontTx/>
              <a:buChar char="•"/>
            </a:pPr>
            <a:r>
              <a:rPr lang="en-US" altLang="en-US" sz="2000" dirty="0">
                <a:latin typeface="Times New Roman" panose="02020603050405020304" pitchFamily="18" charset="0"/>
                <a:cs typeface="Times New Roman" panose="02020603050405020304" pitchFamily="18" charset="0"/>
              </a:rPr>
              <a:t>Number of elements in lower triangle is</a:t>
            </a:r>
          </a:p>
          <a:p>
            <a:pPr marL="457200" lvl="1" indent="0">
              <a:buClr>
                <a:schemeClr val="tx2"/>
              </a:buClr>
              <a:buNone/>
            </a:pPr>
            <a:r>
              <a:rPr lang="en-US" altLang="en-US" sz="2000" dirty="0">
                <a:latin typeface="Times New Roman" panose="02020603050405020304" pitchFamily="18" charset="0"/>
                <a:cs typeface="Times New Roman" panose="02020603050405020304" pitchFamily="18" charset="0"/>
              </a:rPr>
              <a:t>                    1 + 2 + … + </a:t>
            </a:r>
            <a:r>
              <a:rPr lang="en-US" altLang="en-US" sz="2000" i="1" dirty="0">
                <a:latin typeface="Times New Roman" panose="02020603050405020304" pitchFamily="18" charset="0"/>
                <a:cs typeface="Times New Roman" panose="02020603050405020304" pitchFamily="18" charset="0"/>
              </a:rPr>
              <a:t>n</a:t>
            </a:r>
            <a:r>
              <a:rPr lang="en-US" altLang="en-US" sz="2000" dirty="0">
                <a:latin typeface="Times New Roman" panose="02020603050405020304" pitchFamily="18" charset="0"/>
                <a:cs typeface="Times New Roman" panose="02020603050405020304" pitchFamily="18" charset="0"/>
              </a:rPr>
              <a:t> = </a:t>
            </a:r>
            <a:r>
              <a:rPr lang="en-US" altLang="en-US" sz="2000" i="1" dirty="0">
                <a:latin typeface="Times New Roman" panose="02020603050405020304" pitchFamily="18" charset="0"/>
                <a:cs typeface="Times New Roman" panose="02020603050405020304" pitchFamily="18" charset="0"/>
              </a:rPr>
              <a:t>n</a:t>
            </a:r>
            <a:r>
              <a:rPr lang="en-US" altLang="en-US" sz="2000" dirty="0">
                <a:latin typeface="Times New Roman" panose="02020603050405020304" pitchFamily="18" charset="0"/>
                <a:cs typeface="Times New Roman" panose="02020603050405020304" pitchFamily="18" charset="0"/>
              </a:rPr>
              <a:t>(</a:t>
            </a:r>
            <a:r>
              <a:rPr lang="en-US" altLang="en-US" sz="2000" i="1" dirty="0">
                <a:latin typeface="Times New Roman" panose="02020603050405020304" pitchFamily="18" charset="0"/>
                <a:cs typeface="Times New Roman" panose="02020603050405020304" pitchFamily="18" charset="0"/>
              </a:rPr>
              <a:t>n</a:t>
            </a:r>
            <a:r>
              <a:rPr lang="en-US" altLang="en-US" sz="2000" dirty="0">
                <a:latin typeface="Times New Roman" panose="02020603050405020304" pitchFamily="18" charset="0"/>
                <a:cs typeface="Times New Roman" panose="02020603050405020304" pitchFamily="18" charset="0"/>
              </a:rPr>
              <a:t>+1)/2</a:t>
            </a:r>
          </a:p>
          <a:p>
            <a:pPr>
              <a:buClr>
                <a:schemeClr val="tx2"/>
              </a:buClr>
              <a:buFontTx/>
              <a:buChar char="•"/>
            </a:pPr>
            <a:r>
              <a:rPr lang="en-US" altLang="en-US" sz="2000" dirty="0">
                <a:latin typeface="Times New Roman" panose="02020603050405020304" pitchFamily="18" charset="0"/>
                <a:cs typeface="Times New Roman" panose="02020603050405020304" pitchFamily="18" charset="0"/>
              </a:rPr>
              <a:t>Store </a:t>
            </a:r>
            <a:r>
              <a:rPr lang="en-US" altLang="en-US" sz="2000" i="1" dirty="0">
                <a:latin typeface="Times New Roman" panose="02020603050405020304" pitchFamily="18" charset="0"/>
                <a:cs typeface="Times New Roman" panose="02020603050405020304" pitchFamily="18" charset="0"/>
              </a:rPr>
              <a:t>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whole vs only the lower triangle:</a:t>
            </a:r>
          </a:p>
          <a:p>
            <a:pPr lvl="1">
              <a:buClr>
                <a:schemeClr val="tx2"/>
              </a:buClr>
              <a:buFontTx/>
              <a:buChar char="•"/>
            </a:pPr>
            <a:r>
              <a:rPr lang="en-US" altLang="en-US" sz="2000" dirty="0">
                <a:latin typeface="Times New Roman" panose="02020603050405020304" pitchFamily="18" charset="0"/>
                <a:cs typeface="Times New Roman" panose="02020603050405020304" pitchFamily="18" charset="0"/>
              </a:rPr>
              <a:t>Store </a:t>
            </a:r>
            <a:r>
              <a:rPr lang="en-US" altLang="en-US" sz="2000" i="1" dirty="0">
                <a:latin typeface="Times New Roman" panose="02020603050405020304" pitchFamily="18" charset="0"/>
                <a:cs typeface="Times New Roman" panose="02020603050405020304" pitchFamily="18" charset="0"/>
              </a:rPr>
              <a:t>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whole: </a:t>
            </a:r>
          </a:p>
          <a:p>
            <a:pPr lvl="2">
              <a:buClr>
                <a:schemeClr val="tx2"/>
              </a:buClr>
              <a:buFontTx/>
              <a:buChar char="•"/>
            </a:pPr>
            <a:r>
              <a:rPr lang="en-US" altLang="en-US" sz="2000" dirty="0">
                <a:latin typeface="Times New Roman" panose="02020603050405020304" pitchFamily="18" charset="0"/>
                <a:cs typeface="Times New Roman" panose="02020603050405020304" pitchFamily="18" charset="0"/>
              </a:rPr>
              <a:t>Use 2D array A[</a:t>
            </a:r>
            <a:r>
              <a:rPr lang="en-US" altLang="en-US" sz="2000" i="1" dirty="0">
                <a:latin typeface="Times New Roman" panose="02020603050405020304" pitchFamily="18" charset="0"/>
                <a:cs typeface="Times New Roman" panose="02020603050405020304" pitchFamily="18" charset="0"/>
              </a:rPr>
              <a:t>n</a:t>
            </a:r>
            <a:r>
              <a:rPr lang="en-US" altLang="en-US" sz="2000" dirty="0">
                <a:latin typeface="Times New Roman" panose="02020603050405020304" pitchFamily="18" charset="0"/>
                <a:cs typeface="Times New Roman" panose="02020603050405020304" pitchFamily="18" charset="0"/>
              </a:rPr>
              <a:t>][</a:t>
            </a:r>
            <a:r>
              <a:rPr lang="en-US" altLang="en-US" sz="2000" i="1" dirty="0">
                <a:latin typeface="Times New Roman" panose="02020603050405020304" pitchFamily="18" charset="0"/>
                <a:cs typeface="Times New Roman" panose="02020603050405020304" pitchFamily="18" charset="0"/>
              </a:rPr>
              <a:t>n</a:t>
            </a:r>
            <a:r>
              <a:rPr lang="en-US" altLang="en-US" sz="2000" dirty="0">
                <a:latin typeface="Times New Roman" panose="02020603050405020304" pitchFamily="18" charset="0"/>
                <a:cs typeface="Times New Roman" panose="02020603050405020304" pitchFamily="18" charset="0"/>
              </a:rPr>
              <a:t>]</a:t>
            </a:r>
          </a:p>
          <a:p>
            <a:pPr lvl="1">
              <a:buClr>
                <a:schemeClr val="tx2"/>
              </a:buClr>
              <a:buFontTx/>
              <a:buChar char="•"/>
            </a:pPr>
            <a:r>
              <a:rPr lang="en-US" altLang="en-US" sz="2000" dirty="0">
                <a:latin typeface="Times New Roman" panose="02020603050405020304" pitchFamily="18" charset="0"/>
                <a:cs typeface="Times New Roman" panose="02020603050405020304" pitchFamily="18" charset="0"/>
              </a:rPr>
              <a:t>Store only the lower triangle by: </a:t>
            </a:r>
          </a:p>
          <a:p>
            <a:pPr lvl="2">
              <a:buClr>
                <a:schemeClr val="tx2"/>
              </a:buClr>
              <a:buFontTx/>
              <a:buChar char="•"/>
            </a:pPr>
            <a:r>
              <a:rPr lang="en-US" altLang="en-US" sz="2000" dirty="0">
                <a:latin typeface="Times New Roman" panose="02020603050405020304" pitchFamily="18" charset="0"/>
                <a:cs typeface="Times New Roman" panose="02020603050405020304" pitchFamily="18" charset="0"/>
              </a:rPr>
              <a:t>Option 1: Map lower triangular into a 1D array</a:t>
            </a:r>
          </a:p>
          <a:p>
            <a:pPr lvl="2">
              <a:buClr>
                <a:schemeClr val="tx2"/>
              </a:buClr>
              <a:buFontTx/>
              <a:buChar char="•"/>
            </a:pPr>
            <a:r>
              <a:rPr lang="en-US" altLang="en-US" sz="2000" dirty="0">
                <a:latin typeface="Times New Roman" panose="02020603050405020304" pitchFamily="18" charset="0"/>
                <a:cs typeface="Times New Roman" panose="02020603050405020304" pitchFamily="18" charset="0"/>
              </a:rPr>
              <a:t>Option 2: Irregular 2D array</a:t>
            </a:r>
          </a:p>
          <a:p>
            <a:endParaRPr lang="en-US" altLang="en-US" sz="2000" dirty="0">
              <a:latin typeface="Times New Roman" panose="02020603050405020304" pitchFamily="18" charset="0"/>
              <a:cs typeface="Times New Roman" panose="02020603050405020304" pitchFamily="18" charset="0"/>
            </a:endParaRPr>
          </a:p>
          <a:p>
            <a:endParaRPr lang="en-US" altLang="en-US" sz="2000" dirty="0">
              <a:latin typeface="Times New Roman" panose="02020603050405020304" pitchFamily="18" charset="0"/>
              <a:cs typeface="Times New Roman" panose="02020603050405020304" pitchFamily="18" charset="0"/>
            </a:endParaRPr>
          </a:p>
          <a:p>
            <a:endParaRPr lang="en-US" altLang="en-US" sz="2000" dirty="0">
              <a:latin typeface="Times New Roman" panose="02020603050405020304" pitchFamily="18" charset="0"/>
              <a:cs typeface="Times New Roman" panose="02020603050405020304" pitchFamily="18" charset="0"/>
            </a:endParaRPr>
          </a:p>
          <a:p>
            <a:endParaRPr lang="en-US" altLang="en-US" sz="2000" dirty="0">
              <a:latin typeface="Times New Roman" panose="02020603050405020304" pitchFamily="18" charset="0"/>
              <a:cs typeface="Times New Roman" panose="02020603050405020304" pitchFamily="18" charset="0"/>
            </a:endParaRPr>
          </a:p>
          <a:p>
            <a:endParaRPr lang="en-US" altLang="en-US" sz="2000" dirty="0">
              <a:latin typeface="Times New Roman" panose="02020603050405020304" pitchFamily="18" charset="0"/>
              <a:cs typeface="Times New Roman" panose="02020603050405020304" pitchFamily="18" charset="0"/>
            </a:endParaRPr>
          </a:p>
        </p:txBody>
      </p:sp>
      <p:sp>
        <p:nvSpPr>
          <p:cNvPr id="7" name="Text Box 5"/>
          <p:cNvSpPr txBox="1">
            <a:spLocks noChangeArrowheads="1"/>
          </p:cNvSpPr>
          <p:nvPr/>
        </p:nvSpPr>
        <p:spPr bwMode="auto">
          <a:xfrm>
            <a:off x="1295400" y="838200"/>
            <a:ext cx="5867400" cy="278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pPr>
            <a:r>
              <a:rPr lang="en-US" altLang="en-US" sz="3200" dirty="0">
                <a:solidFill>
                  <a:schemeClr val="hlink"/>
                </a:solidFill>
              </a:rPr>
              <a:t>1 0 0  0</a:t>
            </a:r>
          </a:p>
          <a:p>
            <a:pPr algn="ctr">
              <a:spcBef>
                <a:spcPct val="20000"/>
              </a:spcBef>
            </a:pPr>
            <a:r>
              <a:rPr lang="en-US" altLang="en-US" sz="3200" dirty="0">
                <a:solidFill>
                  <a:schemeClr val="hlink"/>
                </a:solidFill>
              </a:rPr>
              <a:t>2 3 0  0</a:t>
            </a:r>
          </a:p>
          <a:p>
            <a:pPr algn="ctr">
              <a:spcBef>
                <a:spcPct val="20000"/>
              </a:spcBef>
            </a:pPr>
            <a:r>
              <a:rPr lang="en-US" altLang="en-US" sz="3200" dirty="0">
                <a:solidFill>
                  <a:schemeClr val="hlink"/>
                </a:solidFill>
              </a:rPr>
              <a:t>4 5 6  0</a:t>
            </a:r>
          </a:p>
          <a:p>
            <a:pPr algn="ctr">
              <a:spcBef>
                <a:spcPct val="20000"/>
              </a:spcBef>
            </a:pPr>
            <a:r>
              <a:rPr lang="en-US" altLang="en-US" sz="3200" dirty="0">
                <a:solidFill>
                  <a:schemeClr val="hlink"/>
                </a:solidFill>
              </a:rPr>
              <a:t>7 8 9 10</a:t>
            </a:r>
          </a:p>
          <a:p>
            <a:pPr>
              <a:spcBef>
                <a:spcPct val="50000"/>
              </a:spcBef>
            </a:pPr>
            <a:endParaRPr lang="en-US" altLang="en-US" dirty="0"/>
          </a:p>
        </p:txBody>
      </p:sp>
    </p:spTree>
    <p:extLst>
      <p:ext uri="{BB962C8B-B14F-4D97-AF65-F5344CB8AC3E}">
        <p14:creationId xmlns:p14="http://schemas.microsoft.com/office/powerpoint/2010/main" val="18497257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1"/>
            <a:ext cx="8915400" cy="838200"/>
          </a:xfrm>
          <a:noFill/>
        </p:spPr>
        <p:txBody>
          <a:bodyPr lIns="92075" tIns="46038" rIns="92075" bIns="46038" anchor="ctr"/>
          <a:lstStyle/>
          <a:p>
            <a:pPr eaLnBrk="1" hangingPunct="1"/>
            <a:r>
              <a:rPr lang="en-US" altLang="en-US" sz="2800" dirty="0"/>
              <a:t>Option 1: Map Lower Triangular Array into a 1D array</a:t>
            </a:r>
            <a:endParaRPr lang="en-US" altLang="ko-KR" sz="2800" dirty="0"/>
          </a:p>
        </p:txBody>
      </p:sp>
      <p:sp>
        <p:nvSpPr>
          <p:cNvPr id="250915" name="Rectangle 35"/>
          <p:cNvSpPr>
            <a:spLocks noChangeArrowheads="1"/>
          </p:cNvSpPr>
          <p:nvPr/>
        </p:nvSpPr>
        <p:spPr bwMode="auto">
          <a:xfrm>
            <a:off x="0" y="838200"/>
            <a:ext cx="9144000"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r>
              <a:rPr lang="en-US" altLang="en-US" sz="3200" dirty="0">
                <a:solidFill>
                  <a:srgbClr val="0033CC"/>
                </a:solidFill>
              </a:rPr>
              <a:t>Use row-major order, but omit terms that are not part </a:t>
            </a:r>
          </a:p>
          <a:p>
            <a:r>
              <a:rPr lang="en-US" altLang="en-US" sz="3200" dirty="0">
                <a:solidFill>
                  <a:srgbClr val="0033CC"/>
                </a:solidFill>
              </a:rPr>
              <a:t>of the lower triangle.</a:t>
            </a:r>
          </a:p>
          <a:p>
            <a:endParaRPr lang="en-US" altLang="en-US" sz="3200" dirty="0">
              <a:solidFill>
                <a:srgbClr val="0033CC"/>
              </a:solidFill>
            </a:endParaRPr>
          </a:p>
          <a:p>
            <a:r>
              <a:rPr lang="en-US" altLang="en-US" sz="3200" dirty="0">
                <a:solidFill>
                  <a:srgbClr val="0033CC"/>
                </a:solidFill>
              </a:rPr>
              <a:t>For the matrix</a:t>
            </a:r>
          </a:p>
          <a:p>
            <a:pPr lvl="1"/>
            <a:r>
              <a:rPr lang="en-US" altLang="en-US" sz="2800" dirty="0">
                <a:solidFill>
                  <a:srgbClr val="0033CC"/>
                </a:solidFill>
              </a:rPr>
              <a:t>              </a:t>
            </a:r>
            <a:r>
              <a:rPr lang="en-US" altLang="en-US" sz="3200" dirty="0">
                <a:solidFill>
                  <a:srgbClr val="0033CC"/>
                </a:solidFill>
              </a:rPr>
              <a:t>1 0  0  0</a:t>
            </a:r>
          </a:p>
          <a:p>
            <a:pPr lvl="1"/>
            <a:r>
              <a:rPr lang="en-US" altLang="en-US" sz="3200" dirty="0">
                <a:solidFill>
                  <a:srgbClr val="0033CC"/>
                </a:solidFill>
              </a:rPr>
              <a:t>            2 3  0  0</a:t>
            </a:r>
          </a:p>
          <a:p>
            <a:pPr lvl="1"/>
            <a:r>
              <a:rPr lang="en-US" altLang="en-US" sz="3200" dirty="0">
                <a:solidFill>
                  <a:srgbClr val="0033CC"/>
                </a:solidFill>
              </a:rPr>
              <a:t>            4 5  6  0</a:t>
            </a:r>
          </a:p>
          <a:p>
            <a:pPr lvl="1"/>
            <a:r>
              <a:rPr lang="en-US" altLang="en-US" sz="3200" dirty="0">
                <a:solidFill>
                  <a:srgbClr val="0033CC"/>
                </a:solidFill>
              </a:rPr>
              <a:t>            7 8 9 10</a:t>
            </a:r>
          </a:p>
          <a:p>
            <a:r>
              <a:rPr lang="en-US" altLang="en-US" sz="3200" dirty="0">
                <a:solidFill>
                  <a:srgbClr val="0033CC"/>
                </a:solidFill>
              </a:rPr>
              <a:t>we get 1D array:</a:t>
            </a:r>
          </a:p>
          <a:p>
            <a:pPr lvl="1"/>
            <a:r>
              <a:rPr lang="en-US" altLang="en-US" sz="3200" dirty="0">
                <a:solidFill>
                  <a:srgbClr val="0033CC"/>
                </a:solidFill>
              </a:rPr>
              <a:t>1, 2, 3, 4, 5, 6, 7, 8, 9, 10</a:t>
            </a:r>
          </a:p>
          <a:p>
            <a:r>
              <a:rPr lang="en-US" altLang="en-US" sz="3200" dirty="0">
                <a:solidFill>
                  <a:srgbClr val="0033CC"/>
                </a:solidFill>
              </a:rPr>
              <a:t>          </a:t>
            </a:r>
          </a:p>
        </p:txBody>
      </p:sp>
    </p:spTree>
    <p:extLst>
      <p:ext uri="{BB962C8B-B14F-4D97-AF65-F5344CB8AC3E}">
        <p14:creationId xmlns:p14="http://schemas.microsoft.com/office/powerpoint/2010/main" val="236625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66ADB-02B0-4606-90B7-1C88DEA214E2}"/>
              </a:ext>
            </a:extLst>
          </p:cNvPr>
          <p:cNvSpPr>
            <a:spLocks noGrp="1"/>
          </p:cNvSpPr>
          <p:nvPr>
            <p:ph type="title"/>
          </p:nvPr>
        </p:nvSpPr>
        <p:spPr/>
        <p:txBody>
          <a:bodyPr/>
          <a:lstStyle/>
          <a:p>
            <a:r>
              <a:rPr lang="en-US" dirty="0"/>
              <a:t>Variable assignment</a:t>
            </a:r>
          </a:p>
        </p:txBody>
      </p:sp>
      <p:sp>
        <p:nvSpPr>
          <p:cNvPr id="3" name="Text Placeholder 2">
            <a:extLst>
              <a:ext uri="{FF2B5EF4-FFF2-40B4-BE49-F238E27FC236}">
                <a16:creationId xmlns:a16="http://schemas.microsoft.com/office/drawing/2014/main" id="{BD98A236-4DAF-4584-A0BA-0F16FBFB81D2}"/>
              </a:ext>
            </a:extLst>
          </p:cNvPr>
          <p:cNvSpPr>
            <a:spLocks noGrp="1"/>
          </p:cNvSpPr>
          <p:nvPr>
            <p:ph type="body" sz="half" idx="1"/>
          </p:nvPr>
        </p:nvSpPr>
        <p:spPr>
          <a:xfrm>
            <a:off x="685800" y="1206500"/>
            <a:ext cx="8001000" cy="4960938"/>
          </a:xfrm>
        </p:spPr>
        <p:txBody>
          <a:bodyPr/>
          <a:lstStyle/>
          <a:p>
            <a:pPr marL="0" indent="0">
              <a:buNone/>
            </a:pPr>
            <a:r>
              <a:rPr lang="en-US" sz="2000" dirty="0"/>
              <a:t>#include &lt;</a:t>
            </a:r>
            <a:r>
              <a:rPr lang="en-US" sz="2000" dirty="0" err="1"/>
              <a:t>stdio.h</a:t>
            </a:r>
            <a:r>
              <a:rPr lang="en-US" sz="2000" dirty="0"/>
              <a:t>&gt;</a:t>
            </a:r>
          </a:p>
          <a:p>
            <a:pPr marL="0" indent="0">
              <a:buNone/>
            </a:pPr>
            <a:r>
              <a:rPr lang="en-US" sz="2000" dirty="0"/>
              <a:t>#include &lt;</a:t>
            </a:r>
            <a:r>
              <a:rPr lang="en-US" sz="2000" dirty="0" err="1"/>
              <a:t>stdlib.h</a:t>
            </a:r>
            <a:r>
              <a:rPr lang="en-US" sz="2000" dirty="0"/>
              <a:t>&gt;</a:t>
            </a:r>
          </a:p>
          <a:p>
            <a:pPr marL="0" indent="0">
              <a:buNone/>
            </a:pPr>
            <a:r>
              <a:rPr lang="en-US" sz="2000" dirty="0"/>
              <a:t>	</a:t>
            </a:r>
          </a:p>
          <a:p>
            <a:pPr marL="0" indent="0">
              <a:buNone/>
            </a:pPr>
            <a:endParaRPr lang="en-US" sz="2000" dirty="0"/>
          </a:p>
          <a:p>
            <a:pPr marL="0" indent="0">
              <a:buNone/>
            </a:pPr>
            <a:endParaRPr lang="en-US" sz="2000" dirty="0"/>
          </a:p>
          <a:p>
            <a:pPr marL="0" indent="0">
              <a:buNone/>
            </a:pPr>
            <a:r>
              <a:rPr lang="en-US" sz="2000" dirty="0"/>
              <a:t>int main(){</a:t>
            </a:r>
          </a:p>
          <a:p>
            <a:pPr marL="0" indent="0">
              <a:buNone/>
            </a:pPr>
            <a:r>
              <a:rPr lang="en-US" sz="2000" dirty="0"/>
              <a:t>  int var1;</a:t>
            </a:r>
          </a:p>
          <a:p>
            <a:pPr marL="0" indent="0">
              <a:buNone/>
            </a:pPr>
            <a:r>
              <a:rPr lang="en-US" sz="2000" dirty="0"/>
              <a:t>   int var2;</a:t>
            </a:r>
          </a:p>
          <a:p>
            <a:pPr marL="0" indent="0">
              <a:buNone/>
            </a:pPr>
            <a:r>
              <a:rPr lang="en-US" sz="2000" dirty="0"/>
              <a:t>   var1 = 16;</a:t>
            </a:r>
          </a:p>
          <a:p>
            <a:pPr marL="0" indent="0">
              <a:buNone/>
            </a:pPr>
            <a:r>
              <a:rPr lang="en-US" sz="2000" dirty="0"/>
              <a:t>   var2= var1;</a:t>
            </a:r>
          </a:p>
          <a:p>
            <a:pPr marL="0" indent="0">
              <a:buNone/>
            </a:pPr>
            <a:r>
              <a:rPr lang="en-US" sz="2000" dirty="0"/>
              <a:t>  printf("</a:t>
            </a:r>
            <a:r>
              <a:rPr lang="en-US" sz="2000" dirty="0" err="1"/>
              <a:t>addr</a:t>
            </a:r>
            <a:r>
              <a:rPr lang="en-US" sz="2000" dirty="0"/>
              <a:t> var1 %8u, value var1 %d, value var2 %d\n",</a:t>
            </a:r>
          </a:p>
          <a:p>
            <a:pPr marL="0" indent="0">
              <a:buNone/>
            </a:pPr>
            <a:r>
              <a:rPr lang="en-US" sz="2000" dirty="0"/>
              <a:t>  &amp;var1,var1,var2);</a:t>
            </a:r>
          </a:p>
          <a:p>
            <a:pPr marL="0" indent="0">
              <a:buNone/>
            </a:pPr>
            <a:r>
              <a:rPr lang="en-US" sz="2000" dirty="0"/>
              <a:t>}</a:t>
            </a:r>
          </a:p>
        </p:txBody>
      </p:sp>
      <p:sp>
        <p:nvSpPr>
          <p:cNvPr id="4" name="Content Placeholder 3">
            <a:extLst>
              <a:ext uri="{FF2B5EF4-FFF2-40B4-BE49-F238E27FC236}">
                <a16:creationId xmlns:a16="http://schemas.microsoft.com/office/drawing/2014/main" id="{A46F9F69-9E00-4FF5-8DB3-8273DF703B0F}"/>
              </a:ext>
            </a:extLst>
          </p:cNvPr>
          <p:cNvSpPr>
            <a:spLocks noGrp="1"/>
          </p:cNvSpPr>
          <p:nvPr>
            <p:ph sz="half" idx="2"/>
          </p:nvPr>
        </p:nvSpPr>
        <p:spPr/>
        <p:txBody>
          <a:bodyPr/>
          <a:lstStyle/>
          <a:p>
            <a:r>
              <a:rPr lang="en-US" sz="2400" dirty="0"/>
              <a:t>This program (basic3.c) copies the value stored in memory cells starting at </a:t>
            </a:r>
            <a:r>
              <a:rPr lang="en-US" sz="2400" dirty="0" err="1"/>
              <a:t>addr</a:t>
            </a:r>
            <a:r>
              <a:rPr lang="en-US" sz="2400" dirty="0"/>
              <a:t> var1 into memory cells starting at the </a:t>
            </a:r>
            <a:r>
              <a:rPr lang="en-US" sz="2400" dirty="0" err="1"/>
              <a:t>addr</a:t>
            </a:r>
            <a:r>
              <a:rPr lang="en-US" sz="2400" dirty="0"/>
              <a:t> of var2</a:t>
            </a:r>
          </a:p>
        </p:txBody>
      </p:sp>
      <p:sp>
        <p:nvSpPr>
          <p:cNvPr id="5" name="Slide Number Placeholder 4">
            <a:extLst>
              <a:ext uri="{FF2B5EF4-FFF2-40B4-BE49-F238E27FC236}">
                <a16:creationId xmlns:a16="http://schemas.microsoft.com/office/drawing/2014/main" id="{16274526-52CE-43B3-8E92-168D31D076FD}"/>
              </a:ext>
            </a:extLst>
          </p:cNvPr>
          <p:cNvSpPr>
            <a:spLocks noGrp="1"/>
          </p:cNvSpPr>
          <p:nvPr>
            <p:ph type="sldNum" sz="quarter" idx="12"/>
          </p:nvPr>
        </p:nvSpPr>
        <p:spPr/>
        <p:txBody>
          <a:bodyPr/>
          <a:lstStyle/>
          <a:p>
            <a:fld id="{08B733AC-6E70-40F1-B27A-78482D673915}" type="slidenum">
              <a:rPr lang="zh-TW" altLang="en-US" smtClean="0"/>
              <a:pPr/>
              <a:t>5</a:t>
            </a:fld>
            <a:endParaRPr lang="en-US" altLang="zh-TW"/>
          </a:p>
        </p:txBody>
      </p:sp>
    </p:spTree>
    <p:extLst>
      <p:ext uri="{BB962C8B-B14F-4D97-AF65-F5344CB8AC3E}">
        <p14:creationId xmlns:p14="http://schemas.microsoft.com/office/powerpoint/2010/main" val="152266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1"/>
            <a:ext cx="8915400" cy="838200"/>
          </a:xfrm>
          <a:noFill/>
        </p:spPr>
        <p:txBody>
          <a:bodyPr lIns="92075" tIns="46038" rIns="92075" bIns="46038" anchor="ctr"/>
          <a:lstStyle/>
          <a:p>
            <a:pPr eaLnBrk="1" hangingPunct="1"/>
            <a:r>
              <a:rPr lang="en-US" altLang="en-US" dirty="0"/>
              <a:t>Index of element M(</a:t>
            </a:r>
            <a:r>
              <a:rPr lang="en-US" altLang="en-US" dirty="0" err="1"/>
              <a:t>i,j</a:t>
            </a:r>
            <a:r>
              <a:rPr lang="en-US" altLang="en-US" dirty="0"/>
              <a:t>) in 1D array</a:t>
            </a:r>
            <a:endParaRPr lang="en-US" altLang="ko-KR" sz="3200" dirty="0"/>
          </a:p>
        </p:txBody>
      </p:sp>
      <p:sp>
        <p:nvSpPr>
          <p:cNvPr id="250915" name="Rectangle 35"/>
          <p:cNvSpPr>
            <a:spLocks noChangeArrowheads="1"/>
          </p:cNvSpPr>
          <p:nvPr/>
        </p:nvSpPr>
        <p:spPr bwMode="auto">
          <a:xfrm>
            <a:off x="0" y="838200"/>
            <a:ext cx="9067800" cy="548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r>
              <a:rPr lang="en-US" altLang="en-US" sz="2200" dirty="0">
                <a:solidFill>
                  <a:srgbClr val="0033CC"/>
                </a:solidFill>
              </a:rPr>
              <a:t>For the matrix M</a:t>
            </a:r>
            <a:r>
              <a:rPr lang="en-US" altLang="en-US" sz="2200" baseline="-25000" dirty="0">
                <a:solidFill>
                  <a:srgbClr val="0033CC"/>
                </a:solidFill>
              </a:rPr>
              <a:t>4x4</a:t>
            </a:r>
          </a:p>
          <a:p>
            <a:pPr lvl="1"/>
            <a:r>
              <a:rPr lang="en-US" altLang="en-US" sz="2200" dirty="0">
                <a:solidFill>
                  <a:srgbClr val="0033CC"/>
                </a:solidFill>
              </a:rPr>
              <a:t>              1 0  0  0</a:t>
            </a:r>
          </a:p>
          <a:p>
            <a:pPr lvl="1"/>
            <a:r>
              <a:rPr lang="en-US" altLang="en-US" sz="2200" dirty="0">
                <a:solidFill>
                  <a:srgbClr val="0033CC"/>
                </a:solidFill>
              </a:rPr>
              <a:t>              2 3  0  0</a:t>
            </a:r>
          </a:p>
          <a:p>
            <a:pPr lvl="1"/>
            <a:r>
              <a:rPr lang="en-US" altLang="en-US" sz="2200" dirty="0">
                <a:solidFill>
                  <a:srgbClr val="0033CC"/>
                </a:solidFill>
              </a:rPr>
              <a:t>              4 5  6  0</a:t>
            </a:r>
          </a:p>
          <a:p>
            <a:pPr lvl="1"/>
            <a:r>
              <a:rPr lang="en-US" altLang="en-US" sz="2200" dirty="0">
                <a:solidFill>
                  <a:srgbClr val="0033CC"/>
                </a:solidFill>
              </a:rPr>
              <a:t>              7 8 9 10</a:t>
            </a:r>
          </a:p>
          <a:p>
            <a:r>
              <a:rPr lang="en-US" altLang="en-US" sz="2200" dirty="0">
                <a:solidFill>
                  <a:srgbClr val="0033CC"/>
                </a:solidFill>
              </a:rPr>
              <a:t>we get 1D array:</a:t>
            </a:r>
          </a:p>
          <a:p>
            <a:pPr lvl="1"/>
            <a:r>
              <a:rPr lang="en-US" altLang="en-US" sz="2200" dirty="0">
                <a:solidFill>
                  <a:srgbClr val="0033CC"/>
                </a:solidFill>
              </a:rPr>
              <a:t>1, 2, 3, 4, 5, 6, 7, 8, 9, 10</a:t>
            </a:r>
          </a:p>
          <a:p>
            <a:pPr>
              <a:buClr>
                <a:schemeClr val="tx2"/>
              </a:buClr>
              <a:buFontTx/>
              <a:buChar char="•"/>
            </a:pPr>
            <a:endParaRPr lang="en-US" altLang="en-US" sz="2200" dirty="0">
              <a:solidFill>
                <a:srgbClr val="0033CC"/>
              </a:solidFill>
            </a:endParaRPr>
          </a:p>
          <a:p>
            <a:pPr>
              <a:buClr>
                <a:schemeClr val="tx2"/>
              </a:buClr>
              <a:buFontTx/>
              <a:buChar char="•"/>
            </a:pPr>
            <a:endParaRPr lang="en-US" altLang="en-US" sz="2200" dirty="0">
              <a:solidFill>
                <a:srgbClr val="0033CC"/>
              </a:solidFill>
            </a:endParaRPr>
          </a:p>
          <a:p>
            <a:pPr>
              <a:buClr>
                <a:schemeClr val="tx2"/>
              </a:buClr>
              <a:buFontTx/>
              <a:buChar char="•"/>
            </a:pPr>
            <a:endParaRPr lang="en-US" altLang="en-US" sz="2200" dirty="0">
              <a:solidFill>
                <a:srgbClr val="0033CC"/>
              </a:solidFill>
            </a:endParaRPr>
          </a:p>
          <a:p>
            <a:pPr>
              <a:buClr>
                <a:schemeClr val="tx2"/>
              </a:buClr>
              <a:buFontTx/>
              <a:buChar char="•"/>
            </a:pPr>
            <a:r>
              <a:rPr lang="en-US" altLang="en-US" sz="2200" dirty="0">
                <a:solidFill>
                  <a:srgbClr val="0033CC"/>
                </a:solidFill>
              </a:rPr>
              <a:t>Order is: row 1, row 2, row 3, …</a:t>
            </a:r>
          </a:p>
          <a:p>
            <a:pPr lvl="1">
              <a:buClr>
                <a:schemeClr val="tx2"/>
              </a:buClr>
              <a:buFontTx/>
              <a:buChar char="•"/>
            </a:pPr>
            <a:r>
              <a:rPr lang="en-US" altLang="en-US" sz="2200" dirty="0">
                <a:solidFill>
                  <a:srgbClr val="0033CC"/>
                </a:solidFill>
              </a:rPr>
              <a:t>Row </a:t>
            </a:r>
            <a:r>
              <a:rPr lang="en-US" altLang="en-US" sz="2200" i="1" dirty="0" err="1">
                <a:solidFill>
                  <a:srgbClr val="0033CC"/>
                </a:solidFill>
              </a:rPr>
              <a:t>i</a:t>
            </a:r>
            <a:r>
              <a:rPr lang="en-US" altLang="en-US" sz="2200" dirty="0">
                <a:solidFill>
                  <a:srgbClr val="0033CC"/>
                </a:solidFill>
              </a:rPr>
              <a:t> is preceded by rows 1, 2, …, </a:t>
            </a:r>
            <a:r>
              <a:rPr lang="en-US" altLang="en-US" sz="2200" i="1" dirty="0">
                <a:solidFill>
                  <a:srgbClr val="0033CC"/>
                </a:solidFill>
              </a:rPr>
              <a:t>i</a:t>
            </a:r>
            <a:r>
              <a:rPr lang="en-US" altLang="en-US" sz="2200" dirty="0">
                <a:solidFill>
                  <a:srgbClr val="0033CC"/>
                </a:solidFill>
              </a:rPr>
              <a:t>-1</a:t>
            </a:r>
          </a:p>
          <a:p>
            <a:pPr>
              <a:buClr>
                <a:schemeClr val="tx2"/>
              </a:buClr>
              <a:buFontTx/>
              <a:buChar char="•"/>
            </a:pPr>
            <a:r>
              <a:rPr lang="en-US" altLang="en-US" sz="2200" dirty="0">
                <a:solidFill>
                  <a:srgbClr val="0033CC"/>
                </a:solidFill>
              </a:rPr>
              <a:t>Size of row </a:t>
            </a:r>
            <a:r>
              <a:rPr lang="en-US" altLang="en-US" sz="2200" i="1" dirty="0" err="1">
                <a:solidFill>
                  <a:srgbClr val="0033CC"/>
                </a:solidFill>
              </a:rPr>
              <a:t>i</a:t>
            </a:r>
            <a:r>
              <a:rPr lang="en-US" altLang="en-US" sz="2200" dirty="0">
                <a:solidFill>
                  <a:srgbClr val="0033CC"/>
                </a:solidFill>
              </a:rPr>
              <a:t> (number of elements in row </a:t>
            </a:r>
            <a:r>
              <a:rPr lang="en-US" altLang="en-US" sz="2200" i="1" dirty="0" err="1">
                <a:solidFill>
                  <a:srgbClr val="0033CC"/>
                </a:solidFill>
              </a:rPr>
              <a:t>i</a:t>
            </a:r>
            <a:r>
              <a:rPr lang="en-US" altLang="en-US" sz="2200" dirty="0">
                <a:solidFill>
                  <a:srgbClr val="0033CC"/>
                </a:solidFill>
              </a:rPr>
              <a:t> ) is </a:t>
            </a:r>
            <a:r>
              <a:rPr lang="en-US" altLang="en-US" sz="2200" i="1" dirty="0" err="1">
                <a:solidFill>
                  <a:srgbClr val="0033CC"/>
                </a:solidFill>
              </a:rPr>
              <a:t>i</a:t>
            </a:r>
            <a:endParaRPr lang="en-US" altLang="en-US" sz="2200" dirty="0">
              <a:solidFill>
                <a:srgbClr val="0033CC"/>
              </a:solidFill>
            </a:endParaRPr>
          </a:p>
          <a:p>
            <a:pPr>
              <a:buClr>
                <a:schemeClr val="tx2"/>
              </a:buClr>
              <a:buFontTx/>
              <a:buChar char="•"/>
            </a:pPr>
            <a:r>
              <a:rPr lang="en-US" altLang="en-US" sz="2200" dirty="0">
                <a:solidFill>
                  <a:srgbClr val="0033CC"/>
                </a:solidFill>
              </a:rPr>
              <a:t>Number of elements that precede row </a:t>
            </a:r>
            <a:r>
              <a:rPr lang="en-US" altLang="en-US" sz="2200" i="1" dirty="0" err="1">
                <a:solidFill>
                  <a:srgbClr val="0033CC"/>
                </a:solidFill>
              </a:rPr>
              <a:t>i</a:t>
            </a:r>
            <a:r>
              <a:rPr lang="en-US" altLang="en-US" sz="2200" dirty="0">
                <a:solidFill>
                  <a:srgbClr val="0033CC"/>
                </a:solidFill>
              </a:rPr>
              <a:t> is</a:t>
            </a:r>
          </a:p>
          <a:p>
            <a:pPr lvl="1"/>
            <a:r>
              <a:rPr lang="en-US" altLang="en-US" sz="2200" dirty="0">
                <a:solidFill>
                  <a:srgbClr val="0033CC"/>
                </a:solidFill>
              </a:rPr>
              <a:t>1 + 2 + 3 + … + </a:t>
            </a:r>
            <a:r>
              <a:rPr lang="en-US" altLang="en-US" sz="2200" i="1" dirty="0">
                <a:solidFill>
                  <a:srgbClr val="0033CC"/>
                </a:solidFill>
              </a:rPr>
              <a:t>i</a:t>
            </a:r>
            <a:r>
              <a:rPr lang="en-US" altLang="en-US" sz="2200" dirty="0">
                <a:solidFill>
                  <a:srgbClr val="0033CC"/>
                </a:solidFill>
              </a:rPr>
              <a:t>-1 = </a:t>
            </a:r>
            <a:r>
              <a:rPr lang="en-US" altLang="en-US" sz="2200" i="1" dirty="0" err="1">
                <a:solidFill>
                  <a:srgbClr val="0033CC"/>
                </a:solidFill>
              </a:rPr>
              <a:t>i</a:t>
            </a:r>
            <a:r>
              <a:rPr lang="en-US" altLang="en-US" sz="2200" dirty="0">
                <a:solidFill>
                  <a:srgbClr val="0033CC"/>
                </a:solidFill>
              </a:rPr>
              <a:t>(</a:t>
            </a:r>
            <a:r>
              <a:rPr lang="en-US" altLang="en-US" sz="2200" i="1" dirty="0">
                <a:solidFill>
                  <a:srgbClr val="0033CC"/>
                </a:solidFill>
              </a:rPr>
              <a:t>i</a:t>
            </a:r>
            <a:r>
              <a:rPr lang="en-US" altLang="en-US" sz="2200" dirty="0">
                <a:solidFill>
                  <a:srgbClr val="0033CC"/>
                </a:solidFill>
              </a:rPr>
              <a:t>-1)/2</a:t>
            </a:r>
          </a:p>
          <a:p>
            <a:pPr marL="0" indent="0">
              <a:buClr>
                <a:schemeClr val="tx2"/>
              </a:buClr>
            </a:pPr>
            <a:r>
              <a:rPr lang="en-US" altLang="en-US" sz="2200" dirty="0">
                <a:solidFill>
                  <a:srgbClr val="0033CC"/>
                </a:solidFill>
                <a:sym typeface="Wingdings" panose="05000000000000000000" pitchFamily="2" charset="2"/>
              </a:rPr>
              <a:t> </a:t>
            </a:r>
            <a:r>
              <a:rPr lang="en-US" altLang="en-US" sz="2200" dirty="0">
                <a:solidFill>
                  <a:srgbClr val="0033CC"/>
                </a:solidFill>
              </a:rPr>
              <a:t>So element M(</a:t>
            </a:r>
            <a:r>
              <a:rPr lang="en-US" altLang="en-US" sz="2200" i="1" dirty="0" err="1">
                <a:solidFill>
                  <a:srgbClr val="0033CC"/>
                </a:solidFill>
              </a:rPr>
              <a:t>i</a:t>
            </a:r>
            <a:r>
              <a:rPr lang="en-US" altLang="en-US" sz="2200" dirty="0">
                <a:solidFill>
                  <a:srgbClr val="0033CC"/>
                </a:solidFill>
              </a:rPr>
              <a:t>, </a:t>
            </a:r>
            <a:r>
              <a:rPr lang="en-US" altLang="en-US" sz="2200" i="1" dirty="0">
                <a:solidFill>
                  <a:srgbClr val="0033CC"/>
                </a:solidFill>
              </a:rPr>
              <a:t>j</a:t>
            </a:r>
            <a:r>
              <a:rPr lang="en-US" altLang="en-US" sz="2200" dirty="0">
                <a:solidFill>
                  <a:srgbClr val="0033CC"/>
                </a:solidFill>
              </a:rPr>
              <a:t>) is at position </a:t>
            </a:r>
            <a:r>
              <a:rPr lang="en-US" altLang="en-US" sz="2200" i="1" dirty="0" err="1">
                <a:solidFill>
                  <a:srgbClr val="0033CC"/>
                </a:solidFill>
              </a:rPr>
              <a:t>i</a:t>
            </a:r>
            <a:r>
              <a:rPr lang="en-US" altLang="en-US" sz="2200" dirty="0">
                <a:solidFill>
                  <a:srgbClr val="0033CC"/>
                </a:solidFill>
              </a:rPr>
              <a:t>(</a:t>
            </a:r>
            <a:r>
              <a:rPr lang="en-US" altLang="en-US" sz="2200" i="1" dirty="0">
                <a:solidFill>
                  <a:srgbClr val="0033CC"/>
                </a:solidFill>
              </a:rPr>
              <a:t>i</a:t>
            </a:r>
            <a:r>
              <a:rPr lang="en-US" altLang="en-US" sz="2200" dirty="0">
                <a:solidFill>
                  <a:srgbClr val="0033CC"/>
                </a:solidFill>
              </a:rPr>
              <a:t>-1)/2 + </a:t>
            </a:r>
            <a:r>
              <a:rPr lang="en-US" altLang="en-US" sz="2200" i="1" dirty="0">
                <a:solidFill>
                  <a:srgbClr val="0033CC"/>
                </a:solidFill>
              </a:rPr>
              <a:t>j</a:t>
            </a:r>
            <a:r>
              <a:rPr lang="en-US" altLang="en-US" sz="2200" dirty="0">
                <a:solidFill>
                  <a:srgbClr val="0033CC"/>
                </a:solidFill>
              </a:rPr>
              <a:t>-1 of the 1D array</a:t>
            </a:r>
          </a:p>
          <a:p>
            <a:pPr lvl="1">
              <a:buClr>
                <a:schemeClr val="tx2"/>
              </a:buClr>
              <a:buFontTx/>
              <a:buChar char="•"/>
            </a:pPr>
            <a:r>
              <a:rPr lang="en-US" altLang="en-US" sz="2200" dirty="0">
                <a:solidFill>
                  <a:srgbClr val="0033CC"/>
                </a:solidFill>
              </a:rPr>
              <a:t>Example: M(3, 2) is at position 3(3-1)/2 + 2-1 = 4</a:t>
            </a:r>
          </a:p>
        </p:txBody>
      </p:sp>
      <p:grpSp>
        <p:nvGrpSpPr>
          <p:cNvPr id="4" name="Group 22"/>
          <p:cNvGrpSpPr>
            <a:grpSpLocks/>
          </p:cNvGrpSpPr>
          <p:nvPr/>
        </p:nvGrpSpPr>
        <p:grpSpPr bwMode="auto">
          <a:xfrm>
            <a:off x="1143000" y="3251200"/>
            <a:ext cx="5854700" cy="787400"/>
            <a:chOff x="912" y="1056"/>
            <a:chExt cx="3688" cy="496"/>
          </a:xfrm>
        </p:grpSpPr>
        <p:grpSp>
          <p:nvGrpSpPr>
            <p:cNvPr id="5" name="Group 17"/>
            <p:cNvGrpSpPr>
              <a:grpSpLocks/>
            </p:cNvGrpSpPr>
            <p:nvPr/>
          </p:nvGrpSpPr>
          <p:grpSpPr bwMode="auto">
            <a:xfrm>
              <a:off x="960" y="1296"/>
              <a:ext cx="3640" cy="256"/>
              <a:chOff x="960" y="908"/>
              <a:chExt cx="3640" cy="256"/>
            </a:xfrm>
          </p:grpSpPr>
          <p:sp>
            <p:nvSpPr>
              <p:cNvPr id="10" name="Rectangle 5"/>
              <p:cNvSpPr>
                <a:spLocks noChangeArrowheads="1"/>
              </p:cNvSpPr>
              <p:nvPr/>
            </p:nvSpPr>
            <p:spPr bwMode="auto">
              <a:xfrm>
                <a:off x="960" y="916"/>
                <a:ext cx="280" cy="236"/>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11" name="Rectangle 6"/>
              <p:cNvSpPr>
                <a:spLocks noChangeArrowheads="1"/>
              </p:cNvSpPr>
              <p:nvPr/>
            </p:nvSpPr>
            <p:spPr bwMode="auto">
              <a:xfrm>
                <a:off x="960" y="912"/>
                <a:ext cx="2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ltLang="en-US" sz="2000"/>
                  <a:t>r 1</a:t>
                </a:r>
              </a:p>
            </p:txBody>
          </p:sp>
          <p:sp>
            <p:nvSpPr>
              <p:cNvPr id="12" name="Rectangle 7"/>
              <p:cNvSpPr>
                <a:spLocks noChangeArrowheads="1"/>
              </p:cNvSpPr>
              <p:nvPr/>
            </p:nvSpPr>
            <p:spPr bwMode="auto">
              <a:xfrm>
                <a:off x="1248" y="912"/>
                <a:ext cx="288" cy="23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13" name="Rectangle 8"/>
              <p:cNvSpPr>
                <a:spLocks noChangeArrowheads="1"/>
              </p:cNvSpPr>
              <p:nvPr/>
            </p:nvSpPr>
            <p:spPr bwMode="auto">
              <a:xfrm>
                <a:off x="1248" y="912"/>
                <a:ext cx="2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ltLang="en-US" sz="2000"/>
                  <a:t>r2</a:t>
                </a:r>
              </a:p>
            </p:txBody>
          </p:sp>
          <p:sp>
            <p:nvSpPr>
              <p:cNvPr id="14" name="Rectangle 9"/>
              <p:cNvSpPr>
                <a:spLocks noChangeArrowheads="1"/>
              </p:cNvSpPr>
              <p:nvPr/>
            </p:nvSpPr>
            <p:spPr bwMode="auto">
              <a:xfrm>
                <a:off x="1536" y="912"/>
                <a:ext cx="384" cy="23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15" name="Rectangle 10"/>
              <p:cNvSpPr>
                <a:spLocks noChangeArrowheads="1"/>
              </p:cNvSpPr>
              <p:nvPr/>
            </p:nvSpPr>
            <p:spPr bwMode="auto">
              <a:xfrm>
                <a:off x="1584" y="912"/>
                <a:ext cx="2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ltLang="en-US" sz="2000"/>
                  <a:t>r3</a:t>
                </a:r>
              </a:p>
            </p:txBody>
          </p:sp>
          <p:sp>
            <p:nvSpPr>
              <p:cNvPr id="16" name="Rectangle 11"/>
              <p:cNvSpPr>
                <a:spLocks noChangeArrowheads="1"/>
              </p:cNvSpPr>
              <p:nvPr/>
            </p:nvSpPr>
            <p:spPr bwMode="auto">
              <a:xfrm>
                <a:off x="1920" y="912"/>
                <a:ext cx="664" cy="23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17" name="Rectangle 12"/>
              <p:cNvSpPr>
                <a:spLocks noChangeArrowheads="1"/>
              </p:cNvSpPr>
              <p:nvPr/>
            </p:nvSpPr>
            <p:spPr bwMode="auto">
              <a:xfrm>
                <a:off x="2108" y="908"/>
                <a:ext cx="62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ltLang="en-US" sz="2000"/>
                  <a:t>…</a:t>
                </a:r>
              </a:p>
            </p:txBody>
          </p:sp>
          <p:sp>
            <p:nvSpPr>
              <p:cNvPr id="18" name="Rectangle 13"/>
              <p:cNvSpPr>
                <a:spLocks noChangeArrowheads="1"/>
              </p:cNvSpPr>
              <p:nvPr/>
            </p:nvSpPr>
            <p:spPr bwMode="auto">
              <a:xfrm>
                <a:off x="2592" y="912"/>
                <a:ext cx="664" cy="23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19" name="Rectangle 14"/>
              <p:cNvSpPr>
                <a:spLocks noChangeArrowheads="1"/>
              </p:cNvSpPr>
              <p:nvPr/>
            </p:nvSpPr>
            <p:spPr bwMode="auto">
              <a:xfrm>
                <a:off x="2684" y="908"/>
                <a:ext cx="62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ltLang="en-US" sz="2000"/>
                  <a:t>row i</a:t>
                </a:r>
              </a:p>
            </p:txBody>
          </p:sp>
          <p:sp>
            <p:nvSpPr>
              <p:cNvPr id="20" name="Rectangle 15"/>
              <p:cNvSpPr>
                <a:spLocks noChangeArrowheads="1"/>
              </p:cNvSpPr>
              <p:nvPr/>
            </p:nvSpPr>
            <p:spPr bwMode="auto">
              <a:xfrm>
                <a:off x="3264" y="912"/>
                <a:ext cx="664" cy="23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1" name="Rectangle 16"/>
              <p:cNvSpPr>
                <a:spLocks noChangeArrowheads="1"/>
              </p:cNvSpPr>
              <p:nvPr/>
            </p:nvSpPr>
            <p:spPr bwMode="auto">
              <a:xfrm>
                <a:off x="3936" y="912"/>
                <a:ext cx="664" cy="23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sp>
          <p:nvSpPr>
            <p:cNvPr id="6" name="Text Box 18"/>
            <p:cNvSpPr txBox="1">
              <a:spLocks noChangeArrowheads="1"/>
            </p:cNvSpPr>
            <p:nvPr/>
          </p:nvSpPr>
          <p:spPr bwMode="auto">
            <a:xfrm>
              <a:off x="912" y="1056"/>
              <a:ext cx="1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0</a:t>
              </a:r>
            </a:p>
          </p:txBody>
        </p:sp>
        <p:sp>
          <p:nvSpPr>
            <p:cNvPr id="7" name="Text Box 19"/>
            <p:cNvSpPr txBox="1">
              <a:spLocks noChangeArrowheads="1"/>
            </p:cNvSpPr>
            <p:nvPr/>
          </p:nvSpPr>
          <p:spPr bwMode="auto">
            <a:xfrm>
              <a:off x="1200" y="1056"/>
              <a:ext cx="1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1</a:t>
              </a:r>
            </a:p>
          </p:txBody>
        </p:sp>
        <p:sp>
          <p:nvSpPr>
            <p:cNvPr id="8" name="Text Box 20"/>
            <p:cNvSpPr txBox="1">
              <a:spLocks noChangeArrowheads="1"/>
            </p:cNvSpPr>
            <p:nvPr/>
          </p:nvSpPr>
          <p:spPr bwMode="auto">
            <a:xfrm>
              <a:off x="1488" y="1056"/>
              <a:ext cx="1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3</a:t>
              </a:r>
            </a:p>
          </p:txBody>
        </p:sp>
        <p:sp>
          <p:nvSpPr>
            <p:cNvPr id="9" name="Text Box 21"/>
            <p:cNvSpPr txBox="1">
              <a:spLocks noChangeArrowheads="1"/>
            </p:cNvSpPr>
            <p:nvPr/>
          </p:nvSpPr>
          <p:spPr bwMode="auto">
            <a:xfrm>
              <a:off x="1872" y="1056"/>
              <a:ext cx="1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6</a:t>
              </a:r>
            </a:p>
          </p:txBody>
        </p:sp>
      </p:grpSp>
      <p:cxnSp>
        <p:nvCxnSpPr>
          <p:cNvPr id="3" name="Straight Arrow Connector 2"/>
          <p:cNvCxnSpPr/>
          <p:nvPr/>
        </p:nvCxnSpPr>
        <p:spPr>
          <a:xfrm>
            <a:off x="2514600" y="1371600"/>
            <a:ext cx="609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24200" y="1171545"/>
            <a:ext cx="1042039" cy="400110"/>
          </a:xfrm>
          <a:prstGeom prst="rect">
            <a:avLst/>
          </a:prstGeom>
          <a:noFill/>
        </p:spPr>
        <p:txBody>
          <a:bodyPr wrap="square" rtlCol="0">
            <a:spAutoFit/>
          </a:bodyPr>
          <a:lstStyle/>
          <a:p>
            <a:r>
              <a:rPr lang="en-US" sz="2000" dirty="0"/>
              <a:t>Row 1</a:t>
            </a:r>
          </a:p>
        </p:txBody>
      </p:sp>
    </p:spTree>
    <p:extLst>
      <p:ext uri="{BB962C8B-B14F-4D97-AF65-F5344CB8AC3E}">
        <p14:creationId xmlns:p14="http://schemas.microsoft.com/office/powerpoint/2010/main" val="271443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0"/>
            <a:ext cx="8915400" cy="831851"/>
          </a:xfrm>
          <a:noFill/>
        </p:spPr>
        <p:txBody>
          <a:bodyPr lIns="92075" tIns="46038" rIns="92075" bIns="46038" anchor="ctr"/>
          <a:lstStyle/>
          <a:p>
            <a:pPr eaLnBrk="1" hangingPunct="1"/>
            <a:r>
              <a:rPr lang="en-US" altLang="ko-KR" sz="2400" dirty="0"/>
              <a:t>Option 2: </a:t>
            </a:r>
            <a:r>
              <a:rPr lang="en-US" altLang="en-US" sz="2400" dirty="0"/>
              <a:t>Map Lower Triangular Array into </a:t>
            </a:r>
            <a:r>
              <a:rPr lang="en-US" altLang="ko-KR" sz="2400" dirty="0"/>
              <a:t>Irregular 2D Arrays</a:t>
            </a:r>
          </a:p>
        </p:txBody>
      </p:sp>
      <p:sp>
        <p:nvSpPr>
          <p:cNvPr id="248835" name="Rectangle 3"/>
          <p:cNvSpPr>
            <a:spLocks noGrp="1" noChangeArrowheads="1"/>
          </p:cNvSpPr>
          <p:nvPr>
            <p:ph type="body" idx="1"/>
          </p:nvPr>
        </p:nvSpPr>
        <p:spPr>
          <a:xfrm>
            <a:off x="14428" y="4578349"/>
            <a:ext cx="8991600" cy="944564"/>
          </a:xfrm>
          <a:noFill/>
        </p:spPr>
        <p:txBody>
          <a:bodyPr lIns="92075" tIns="46038" rIns="92075" bIns="46038"/>
          <a:lstStyle/>
          <a:p>
            <a:pPr eaLnBrk="1" hangingPunct="1">
              <a:buFont typeface="Wingdings" panose="05000000000000000000" pitchFamily="2" charset="2"/>
              <a:buNone/>
            </a:pPr>
            <a:endParaRPr lang="en-US" altLang="ko-KR" sz="2200" dirty="0">
              <a:solidFill>
                <a:schemeClr val="bg2"/>
              </a:solidFill>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en-US" altLang="ko-KR" sz="2200" dirty="0">
                <a:solidFill>
                  <a:srgbClr val="0000FF"/>
                </a:solidFill>
                <a:latin typeface="Times New Roman" panose="02020603050405020304" pitchFamily="18" charset="0"/>
                <a:cs typeface="Times New Roman" panose="02020603050405020304" pitchFamily="18" charset="0"/>
              </a:rPr>
              <a:t>Irregular 2-D array</a:t>
            </a:r>
            <a:r>
              <a:rPr lang="en-US" altLang="ko-KR" sz="2200" dirty="0">
                <a:solidFill>
                  <a:schemeClr val="bg2"/>
                </a:solidFill>
                <a:latin typeface="Times New Roman" panose="02020603050405020304" pitchFamily="18" charset="0"/>
                <a:cs typeface="Times New Roman" panose="02020603050405020304" pitchFamily="18" charset="0"/>
              </a:rPr>
              <a:t>: </a:t>
            </a:r>
            <a:r>
              <a:rPr lang="en-US" altLang="ko-KR" sz="2200" dirty="0">
                <a:solidFill>
                  <a:srgbClr val="FF3300"/>
                </a:solidFill>
                <a:latin typeface="Times New Roman" panose="02020603050405020304" pitchFamily="18" charset="0"/>
                <a:cs typeface="Times New Roman" panose="02020603050405020304" pitchFamily="18" charset="0"/>
              </a:rPr>
              <a:t>the length of rows is not required to be the same.</a:t>
            </a:r>
          </a:p>
        </p:txBody>
      </p:sp>
      <p:grpSp>
        <p:nvGrpSpPr>
          <p:cNvPr id="2" name="Group 4"/>
          <p:cNvGrpSpPr>
            <a:grpSpLocks/>
          </p:cNvGrpSpPr>
          <p:nvPr/>
        </p:nvGrpSpPr>
        <p:grpSpPr bwMode="auto">
          <a:xfrm>
            <a:off x="1301750" y="1295400"/>
            <a:ext cx="3025775" cy="3194050"/>
            <a:chOff x="820" y="816"/>
            <a:chExt cx="1906" cy="2012"/>
          </a:xfrm>
        </p:grpSpPr>
        <p:sp>
          <p:nvSpPr>
            <p:cNvPr id="20485" name="Rectangle 5"/>
            <p:cNvSpPr>
              <a:spLocks noChangeArrowheads="1"/>
            </p:cNvSpPr>
            <p:nvPr/>
          </p:nvSpPr>
          <p:spPr bwMode="auto">
            <a:xfrm>
              <a:off x="820" y="1108"/>
              <a:ext cx="424" cy="424"/>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486" name="Rectangle 6"/>
            <p:cNvSpPr>
              <a:spLocks noChangeArrowheads="1"/>
            </p:cNvSpPr>
            <p:nvPr/>
          </p:nvSpPr>
          <p:spPr bwMode="auto">
            <a:xfrm>
              <a:off x="820" y="1540"/>
              <a:ext cx="424" cy="424"/>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487" name="Rectangle 7"/>
            <p:cNvSpPr>
              <a:spLocks noChangeArrowheads="1"/>
            </p:cNvSpPr>
            <p:nvPr/>
          </p:nvSpPr>
          <p:spPr bwMode="auto">
            <a:xfrm>
              <a:off x="820" y="1972"/>
              <a:ext cx="424" cy="424"/>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488" name="Rectangle 8"/>
            <p:cNvSpPr>
              <a:spLocks noChangeArrowheads="1"/>
            </p:cNvSpPr>
            <p:nvPr/>
          </p:nvSpPr>
          <p:spPr bwMode="auto">
            <a:xfrm>
              <a:off x="1732" y="1204"/>
              <a:ext cx="232" cy="232"/>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489" name="Rectangle 9"/>
            <p:cNvSpPr>
              <a:spLocks noChangeArrowheads="1"/>
            </p:cNvSpPr>
            <p:nvPr/>
          </p:nvSpPr>
          <p:spPr bwMode="auto">
            <a:xfrm>
              <a:off x="1732" y="1588"/>
              <a:ext cx="232" cy="232"/>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490" name="Rectangle 10"/>
            <p:cNvSpPr>
              <a:spLocks noChangeArrowheads="1"/>
            </p:cNvSpPr>
            <p:nvPr/>
          </p:nvSpPr>
          <p:spPr bwMode="auto">
            <a:xfrm>
              <a:off x="1972" y="1588"/>
              <a:ext cx="232" cy="232"/>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491" name="Rectangle 11"/>
            <p:cNvSpPr>
              <a:spLocks noChangeArrowheads="1"/>
            </p:cNvSpPr>
            <p:nvPr/>
          </p:nvSpPr>
          <p:spPr bwMode="auto">
            <a:xfrm>
              <a:off x="1732" y="2068"/>
              <a:ext cx="232" cy="232"/>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492" name="Rectangle 12"/>
            <p:cNvSpPr>
              <a:spLocks noChangeArrowheads="1"/>
            </p:cNvSpPr>
            <p:nvPr/>
          </p:nvSpPr>
          <p:spPr bwMode="auto">
            <a:xfrm>
              <a:off x="1972" y="2068"/>
              <a:ext cx="232" cy="232"/>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493" name="Rectangle 13"/>
            <p:cNvSpPr>
              <a:spLocks noChangeArrowheads="1"/>
            </p:cNvSpPr>
            <p:nvPr/>
          </p:nvSpPr>
          <p:spPr bwMode="auto">
            <a:xfrm>
              <a:off x="2212" y="2068"/>
              <a:ext cx="232" cy="232"/>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494" name="Line 14"/>
            <p:cNvSpPr>
              <a:spLocks noChangeShapeType="1"/>
            </p:cNvSpPr>
            <p:nvPr/>
          </p:nvSpPr>
          <p:spPr bwMode="auto">
            <a:xfrm>
              <a:off x="1056" y="1344"/>
              <a:ext cx="672"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0495" name="Line 15"/>
            <p:cNvSpPr>
              <a:spLocks noChangeShapeType="1"/>
            </p:cNvSpPr>
            <p:nvPr/>
          </p:nvSpPr>
          <p:spPr bwMode="auto">
            <a:xfrm>
              <a:off x="1056" y="1680"/>
              <a:ext cx="672"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0496" name="Line 16"/>
            <p:cNvSpPr>
              <a:spLocks noChangeShapeType="1"/>
            </p:cNvSpPr>
            <p:nvPr/>
          </p:nvSpPr>
          <p:spPr bwMode="auto">
            <a:xfrm>
              <a:off x="1056" y="2160"/>
              <a:ext cx="672"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0497" name="Rectangle 17"/>
            <p:cNvSpPr>
              <a:spLocks noChangeArrowheads="1"/>
            </p:cNvSpPr>
            <p:nvPr/>
          </p:nvSpPr>
          <p:spPr bwMode="auto">
            <a:xfrm>
              <a:off x="1766" y="117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1</a:t>
              </a:r>
            </a:p>
          </p:txBody>
        </p:sp>
        <p:sp>
          <p:nvSpPr>
            <p:cNvPr id="20498" name="Rectangle 18"/>
            <p:cNvSpPr>
              <a:spLocks noChangeArrowheads="1"/>
            </p:cNvSpPr>
            <p:nvPr/>
          </p:nvSpPr>
          <p:spPr bwMode="auto">
            <a:xfrm>
              <a:off x="1766" y="155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2</a:t>
              </a:r>
            </a:p>
          </p:txBody>
        </p:sp>
        <p:sp>
          <p:nvSpPr>
            <p:cNvPr id="20499" name="Rectangle 19"/>
            <p:cNvSpPr>
              <a:spLocks noChangeArrowheads="1"/>
            </p:cNvSpPr>
            <p:nvPr/>
          </p:nvSpPr>
          <p:spPr bwMode="auto">
            <a:xfrm>
              <a:off x="2006" y="155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3</a:t>
              </a:r>
            </a:p>
          </p:txBody>
        </p:sp>
        <p:sp>
          <p:nvSpPr>
            <p:cNvPr id="20500" name="Rectangle 20"/>
            <p:cNvSpPr>
              <a:spLocks noChangeArrowheads="1"/>
            </p:cNvSpPr>
            <p:nvPr/>
          </p:nvSpPr>
          <p:spPr bwMode="auto">
            <a:xfrm>
              <a:off x="1766" y="2083"/>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4</a:t>
              </a:r>
            </a:p>
          </p:txBody>
        </p:sp>
        <p:sp>
          <p:nvSpPr>
            <p:cNvPr id="20501" name="Rectangle 21"/>
            <p:cNvSpPr>
              <a:spLocks noChangeArrowheads="1"/>
            </p:cNvSpPr>
            <p:nvPr/>
          </p:nvSpPr>
          <p:spPr bwMode="auto">
            <a:xfrm>
              <a:off x="2006" y="2083"/>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5</a:t>
              </a:r>
            </a:p>
          </p:txBody>
        </p:sp>
        <p:sp>
          <p:nvSpPr>
            <p:cNvPr id="20502" name="Rectangle 22"/>
            <p:cNvSpPr>
              <a:spLocks noChangeArrowheads="1"/>
            </p:cNvSpPr>
            <p:nvPr/>
          </p:nvSpPr>
          <p:spPr bwMode="auto">
            <a:xfrm>
              <a:off x="2246" y="2083"/>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6</a:t>
              </a:r>
            </a:p>
          </p:txBody>
        </p:sp>
        <p:sp>
          <p:nvSpPr>
            <p:cNvPr id="20503" name="Rectangle 23"/>
            <p:cNvSpPr>
              <a:spLocks noChangeArrowheads="1"/>
            </p:cNvSpPr>
            <p:nvPr/>
          </p:nvSpPr>
          <p:spPr bwMode="auto">
            <a:xfrm>
              <a:off x="912" y="816"/>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spcBef>
                  <a:spcPct val="50000"/>
                </a:spcBef>
              </a:pPr>
              <a:r>
                <a:rPr kumimoji="0" lang="en-US" altLang="ko-KR" sz="2000">
                  <a:solidFill>
                    <a:srgbClr val="FF3300"/>
                  </a:solidFill>
                </a:rPr>
                <a:t>x[]</a:t>
              </a:r>
            </a:p>
          </p:txBody>
        </p:sp>
        <p:sp>
          <p:nvSpPr>
            <p:cNvPr id="20504" name="Rectangle 24"/>
            <p:cNvSpPr>
              <a:spLocks noChangeArrowheads="1"/>
            </p:cNvSpPr>
            <p:nvPr/>
          </p:nvSpPr>
          <p:spPr bwMode="auto">
            <a:xfrm>
              <a:off x="820" y="2404"/>
              <a:ext cx="424" cy="424"/>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505" name="Rectangle 25"/>
            <p:cNvSpPr>
              <a:spLocks noChangeArrowheads="1"/>
            </p:cNvSpPr>
            <p:nvPr/>
          </p:nvSpPr>
          <p:spPr bwMode="auto">
            <a:xfrm>
              <a:off x="1732" y="2500"/>
              <a:ext cx="232" cy="232"/>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506" name="Rectangle 26"/>
            <p:cNvSpPr>
              <a:spLocks noChangeArrowheads="1"/>
            </p:cNvSpPr>
            <p:nvPr/>
          </p:nvSpPr>
          <p:spPr bwMode="auto">
            <a:xfrm>
              <a:off x="1972" y="2500"/>
              <a:ext cx="232" cy="232"/>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507" name="Rectangle 27"/>
            <p:cNvSpPr>
              <a:spLocks noChangeArrowheads="1"/>
            </p:cNvSpPr>
            <p:nvPr/>
          </p:nvSpPr>
          <p:spPr bwMode="auto">
            <a:xfrm>
              <a:off x="2212" y="2500"/>
              <a:ext cx="232" cy="232"/>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508" name="Rectangle 28"/>
            <p:cNvSpPr>
              <a:spLocks noChangeArrowheads="1"/>
            </p:cNvSpPr>
            <p:nvPr/>
          </p:nvSpPr>
          <p:spPr bwMode="auto">
            <a:xfrm>
              <a:off x="2452" y="2500"/>
              <a:ext cx="232" cy="232"/>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509" name="Line 29"/>
            <p:cNvSpPr>
              <a:spLocks noChangeShapeType="1"/>
            </p:cNvSpPr>
            <p:nvPr/>
          </p:nvSpPr>
          <p:spPr bwMode="auto">
            <a:xfrm>
              <a:off x="1056" y="2592"/>
              <a:ext cx="672"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0510" name="Rectangle 30"/>
            <p:cNvSpPr>
              <a:spLocks noChangeArrowheads="1"/>
            </p:cNvSpPr>
            <p:nvPr/>
          </p:nvSpPr>
          <p:spPr bwMode="auto">
            <a:xfrm>
              <a:off x="1766" y="251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7</a:t>
              </a:r>
            </a:p>
          </p:txBody>
        </p:sp>
        <p:sp>
          <p:nvSpPr>
            <p:cNvPr id="20511" name="Rectangle 31"/>
            <p:cNvSpPr>
              <a:spLocks noChangeArrowheads="1"/>
            </p:cNvSpPr>
            <p:nvPr/>
          </p:nvSpPr>
          <p:spPr bwMode="auto">
            <a:xfrm>
              <a:off x="2006" y="251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8</a:t>
              </a:r>
            </a:p>
          </p:txBody>
        </p:sp>
        <p:sp>
          <p:nvSpPr>
            <p:cNvPr id="20512" name="Rectangle 32"/>
            <p:cNvSpPr>
              <a:spLocks noChangeArrowheads="1"/>
            </p:cNvSpPr>
            <p:nvPr/>
          </p:nvSpPr>
          <p:spPr bwMode="auto">
            <a:xfrm>
              <a:off x="2246" y="251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9</a:t>
              </a:r>
            </a:p>
          </p:txBody>
        </p:sp>
        <p:sp>
          <p:nvSpPr>
            <p:cNvPr id="20513" name="Rectangle 33"/>
            <p:cNvSpPr>
              <a:spLocks noChangeArrowheads="1"/>
            </p:cNvSpPr>
            <p:nvPr/>
          </p:nvSpPr>
          <p:spPr bwMode="auto">
            <a:xfrm>
              <a:off x="2486" y="2515"/>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l0</a:t>
              </a:r>
            </a:p>
          </p:txBody>
        </p:sp>
      </p:grpSp>
      <p:sp>
        <p:nvSpPr>
          <p:cNvPr id="35" name="Text Box 5"/>
          <p:cNvSpPr txBox="1">
            <a:spLocks noChangeArrowheads="1"/>
          </p:cNvSpPr>
          <p:nvPr/>
        </p:nvSpPr>
        <p:spPr bwMode="auto">
          <a:xfrm>
            <a:off x="3429000" y="1706562"/>
            <a:ext cx="5867400" cy="278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pPr>
            <a:r>
              <a:rPr lang="en-US" altLang="en-US" sz="3200" dirty="0">
                <a:solidFill>
                  <a:schemeClr val="hlink"/>
                </a:solidFill>
              </a:rPr>
              <a:t>1 0 0  0</a:t>
            </a:r>
          </a:p>
          <a:p>
            <a:pPr algn="ctr">
              <a:spcBef>
                <a:spcPct val="20000"/>
              </a:spcBef>
            </a:pPr>
            <a:r>
              <a:rPr lang="en-US" altLang="en-US" sz="3200" dirty="0">
                <a:solidFill>
                  <a:schemeClr val="hlink"/>
                </a:solidFill>
              </a:rPr>
              <a:t>2 3 0  0</a:t>
            </a:r>
          </a:p>
          <a:p>
            <a:pPr algn="ctr">
              <a:spcBef>
                <a:spcPct val="20000"/>
              </a:spcBef>
            </a:pPr>
            <a:r>
              <a:rPr lang="en-US" altLang="en-US" sz="3200" dirty="0">
                <a:solidFill>
                  <a:schemeClr val="hlink"/>
                </a:solidFill>
              </a:rPr>
              <a:t>4 5 6  0</a:t>
            </a:r>
          </a:p>
          <a:p>
            <a:pPr algn="ctr">
              <a:spcBef>
                <a:spcPct val="20000"/>
              </a:spcBef>
            </a:pPr>
            <a:r>
              <a:rPr lang="en-US" altLang="en-US" sz="3200" dirty="0">
                <a:solidFill>
                  <a:schemeClr val="hlink"/>
                </a:solidFill>
              </a:rPr>
              <a:t>7 8 9 10</a:t>
            </a:r>
          </a:p>
          <a:p>
            <a:pPr>
              <a:spcBef>
                <a:spcPct val="50000"/>
              </a:spcBef>
            </a:pPr>
            <a:endParaRPr lang="en-US" altLang="en-US" dirty="0"/>
          </a:p>
        </p:txBody>
      </p:sp>
      <p:sp>
        <p:nvSpPr>
          <p:cNvPr id="3" name="Rectangle 2"/>
          <p:cNvSpPr/>
          <p:nvPr/>
        </p:nvSpPr>
        <p:spPr>
          <a:xfrm>
            <a:off x="4953000" y="1333212"/>
            <a:ext cx="3338372" cy="400488"/>
          </a:xfrm>
          <a:prstGeom prst="rect">
            <a:avLst/>
          </a:prstGeom>
        </p:spPr>
        <p:txBody>
          <a:bodyPr wrap="square">
            <a:spAutoFit/>
          </a:bodyPr>
          <a:lstStyle/>
          <a:p>
            <a:r>
              <a:rPr lang="en-US" altLang="en-US" sz="2000" dirty="0">
                <a:latin typeface="Times New Roman" panose="02020603050405020304" pitchFamily="18" charset="0"/>
                <a:cs typeface="Times New Roman" panose="02020603050405020304" pitchFamily="18" charset="0"/>
              </a:rPr>
              <a:t>Store only the lower triangle: </a:t>
            </a:r>
            <a:endParaRPr lang="en-US" sz="2000" dirty="0"/>
          </a:p>
        </p:txBody>
      </p:sp>
    </p:spTree>
    <p:extLst>
      <p:ext uri="{BB962C8B-B14F-4D97-AF65-F5344CB8AC3E}">
        <p14:creationId xmlns:p14="http://schemas.microsoft.com/office/powerpoint/2010/main" val="39216552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1"/>
            <a:ext cx="8915400" cy="838200"/>
          </a:xfrm>
          <a:noFill/>
        </p:spPr>
        <p:txBody>
          <a:bodyPr lIns="92075" tIns="46038" rIns="92075" bIns="46038" anchor="ctr"/>
          <a:lstStyle/>
          <a:p>
            <a:pPr eaLnBrk="1" hangingPunct="1"/>
            <a:r>
              <a:rPr lang="en-US" altLang="ko-KR" sz="3200" dirty="0"/>
              <a:t>Creating and Using Irregular 2D Arrays</a:t>
            </a:r>
          </a:p>
        </p:txBody>
      </p:sp>
      <p:sp>
        <p:nvSpPr>
          <p:cNvPr id="250915" name="Rectangle 35"/>
          <p:cNvSpPr>
            <a:spLocks noChangeArrowheads="1"/>
          </p:cNvSpPr>
          <p:nvPr/>
        </p:nvSpPr>
        <p:spPr bwMode="auto">
          <a:xfrm>
            <a:off x="0" y="838200"/>
            <a:ext cx="8820150"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spcBef>
                <a:spcPct val="20000"/>
              </a:spcBef>
              <a:buClr>
                <a:schemeClr val="tx1"/>
              </a:buClr>
              <a:buSzPct val="75000"/>
              <a:buFont typeface="Wingdings" panose="05000000000000000000" pitchFamily="2" charset="2"/>
              <a:buNone/>
            </a:pPr>
            <a:r>
              <a:rPr lang="en-US" altLang="ko-KR" sz="2100" dirty="0">
                <a:solidFill>
                  <a:schemeClr val="hlink"/>
                </a:solidFill>
                <a:cs typeface="Times New Roman" panose="02020603050405020304" pitchFamily="18" charset="0"/>
              </a:rPr>
              <a:t>// STEP 1: declare a two-dimensional array variable</a:t>
            </a:r>
          </a:p>
          <a:p>
            <a:pPr eaLnBrk="1" hangingPunct="1">
              <a:spcBef>
                <a:spcPct val="20000"/>
              </a:spcBef>
              <a:buClr>
                <a:schemeClr val="tx1"/>
              </a:buClr>
              <a:buSzPct val="75000"/>
              <a:buFont typeface="Wingdings" panose="05000000000000000000" pitchFamily="2" charset="2"/>
              <a:buNone/>
            </a:pPr>
            <a:r>
              <a:rPr lang="en-US" altLang="ko-KR" sz="2100" dirty="0" err="1">
                <a:solidFill>
                  <a:srgbClr val="FF0000"/>
                </a:solidFill>
                <a:latin typeface="Courier New" panose="02070309020205020404" pitchFamily="49" charset="0"/>
                <a:cs typeface="Courier New" panose="02070309020205020404" pitchFamily="49" charset="0"/>
              </a:rPr>
              <a:t>int</a:t>
            </a:r>
            <a:r>
              <a:rPr lang="en-US" altLang="ko-KR" sz="2100" dirty="0">
                <a:solidFill>
                  <a:srgbClr val="FF0000"/>
                </a:solidFill>
                <a:latin typeface="Courier New" panose="02070309020205020404" pitchFamily="49" charset="0"/>
                <a:cs typeface="Courier New" panose="02070309020205020404" pitchFamily="49" charset="0"/>
              </a:rPr>
              <a:t> ** </a:t>
            </a:r>
            <a:r>
              <a:rPr lang="en-US" altLang="ko-KR" sz="2100" dirty="0" err="1">
                <a:solidFill>
                  <a:srgbClr val="FF0000"/>
                </a:solidFill>
                <a:latin typeface="Courier New" panose="02070309020205020404" pitchFamily="49" charset="0"/>
                <a:cs typeface="Courier New" panose="02070309020205020404" pitchFamily="49" charset="0"/>
              </a:rPr>
              <a:t>iArray</a:t>
            </a:r>
            <a:r>
              <a:rPr lang="en-US" altLang="ko-KR" sz="2100" dirty="0">
                <a:solidFill>
                  <a:srgbClr val="FF0000"/>
                </a:solidFill>
                <a:latin typeface="Courier New" panose="02070309020205020404" pitchFamily="49" charset="0"/>
                <a:cs typeface="Courier New" panose="02070309020205020404" pitchFamily="49" charset="0"/>
              </a:rPr>
              <a:t> = new </a:t>
            </a:r>
            <a:r>
              <a:rPr lang="en-US" altLang="ko-KR" sz="2100" dirty="0" err="1">
                <a:solidFill>
                  <a:srgbClr val="FF0000"/>
                </a:solidFill>
                <a:latin typeface="Courier New" panose="02070309020205020404" pitchFamily="49" charset="0"/>
                <a:cs typeface="Courier New" panose="02070309020205020404" pitchFamily="49" charset="0"/>
              </a:rPr>
              <a:t>int</a:t>
            </a:r>
            <a:r>
              <a:rPr lang="en-US" altLang="ko-KR" sz="2100" dirty="0">
                <a:solidFill>
                  <a:srgbClr val="FF0000"/>
                </a:solidFill>
                <a:latin typeface="Courier New" panose="02070309020205020404" pitchFamily="49" charset="0"/>
                <a:cs typeface="Courier New" panose="02070309020205020404" pitchFamily="49" charset="0"/>
              </a:rPr>
              <a:t>*[</a:t>
            </a:r>
            <a:r>
              <a:rPr lang="en-US" altLang="ko-KR" sz="2100" dirty="0" err="1">
                <a:solidFill>
                  <a:srgbClr val="FF0000"/>
                </a:solidFill>
                <a:latin typeface="Courier New" panose="02070309020205020404" pitchFamily="49" charset="0"/>
                <a:cs typeface="Courier New" panose="02070309020205020404" pitchFamily="49" charset="0"/>
              </a:rPr>
              <a:t>numberOfRows</a:t>
            </a:r>
            <a:r>
              <a:rPr lang="en-US" altLang="ko-KR" sz="2100" dirty="0">
                <a:solidFill>
                  <a:srgbClr val="FF0000"/>
                </a:solidFill>
                <a:latin typeface="Courier New" panose="02070309020205020404" pitchFamily="49" charset="0"/>
                <a:cs typeface="Courier New" panose="02070309020205020404" pitchFamily="49" charset="0"/>
              </a:rPr>
              <a:t>];</a:t>
            </a:r>
          </a:p>
          <a:p>
            <a:pPr eaLnBrk="1" hangingPunct="1">
              <a:spcBef>
                <a:spcPct val="20000"/>
              </a:spcBef>
              <a:buClr>
                <a:schemeClr val="tx1"/>
              </a:buClr>
              <a:buSzPct val="75000"/>
              <a:buFont typeface="Wingdings" panose="05000000000000000000" pitchFamily="2" charset="2"/>
              <a:buNone/>
            </a:pPr>
            <a:r>
              <a:rPr lang="en-US" altLang="ko-KR" sz="2100" dirty="0">
                <a:solidFill>
                  <a:srgbClr val="0033CC"/>
                </a:solidFill>
                <a:cs typeface="Times New Roman" panose="02020603050405020304" pitchFamily="18" charset="0"/>
              </a:rPr>
              <a:t>OR:</a:t>
            </a:r>
          </a:p>
          <a:p>
            <a:r>
              <a:rPr lang="en-US" altLang="en-US" sz="2100" dirty="0">
                <a:solidFill>
                  <a:schemeClr val="accent4"/>
                </a:solidFill>
                <a:latin typeface="Courier New" panose="02070309020205020404" pitchFamily="49" charset="0"/>
                <a:cs typeface="Courier New" panose="02070309020205020404" pitchFamily="49" charset="0"/>
              </a:rPr>
              <a:t> </a:t>
            </a:r>
            <a:r>
              <a:rPr lang="en-US" altLang="en-US" sz="2100" dirty="0" err="1">
                <a:solidFill>
                  <a:schemeClr val="accent4"/>
                </a:solidFill>
                <a:latin typeface="Courier New" panose="02070309020205020404" pitchFamily="49" charset="0"/>
                <a:cs typeface="Courier New" panose="02070309020205020404" pitchFamily="49" charset="0"/>
              </a:rPr>
              <a:t>int</a:t>
            </a:r>
            <a:r>
              <a:rPr lang="en-US" altLang="en-US" sz="2100" dirty="0">
                <a:solidFill>
                  <a:schemeClr val="accent4"/>
                </a:solidFill>
                <a:latin typeface="Courier New" panose="02070309020205020404" pitchFamily="49" charset="0"/>
                <a:cs typeface="Courier New" panose="02070309020205020404" pitchFamily="49" charset="0"/>
              </a:rPr>
              <a:t> ** </a:t>
            </a:r>
            <a:r>
              <a:rPr lang="en-US" altLang="en-US" sz="2100" dirty="0" err="1">
                <a:solidFill>
                  <a:schemeClr val="accent4"/>
                </a:solidFill>
                <a:latin typeface="Courier New" panose="02070309020205020404" pitchFamily="49" charset="0"/>
                <a:cs typeface="Courier New" panose="02070309020205020404" pitchFamily="49" charset="0"/>
              </a:rPr>
              <a:t>iArray</a:t>
            </a:r>
            <a:r>
              <a:rPr lang="en-US" altLang="en-US" sz="2100" dirty="0">
                <a:solidFill>
                  <a:schemeClr val="accent4"/>
                </a:solidFill>
                <a:latin typeface="Courier New" panose="02070309020205020404" pitchFamily="49" charset="0"/>
                <a:cs typeface="Courier New" panose="02070309020205020404" pitchFamily="49" charset="0"/>
              </a:rPr>
              <a:t>;</a:t>
            </a:r>
          </a:p>
          <a:p>
            <a:r>
              <a:rPr lang="en-US" altLang="en-US" sz="2100" dirty="0">
                <a:solidFill>
                  <a:schemeClr val="accent4"/>
                </a:solidFill>
                <a:latin typeface="Courier New" panose="02070309020205020404" pitchFamily="49" charset="0"/>
                <a:cs typeface="Courier New" panose="02070309020205020404" pitchFamily="49" charset="0"/>
              </a:rPr>
              <a:t> </a:t>
            </a:r>
            <a:r>
              <a:rPr lang="en-US" altLang="en-US" sz="2100" dirty="0" err="1">
                <a:solidFill>
                  <a:schemeClr val="accent4"/>
                </a:solidFill>
                <a:latin typeface="Courier New" panose="02070309020205020404" pitchFamily="49" charset="0"/>
                <a:cs typeface="Courier New" panose="02070309020205020404" pitchFamily="49" charset="0"/>
              </a:rPr>
              <a:t>malloc</a:t>
            </a:r>
            <a:r>
              <a:rPr lang="en-US" altLang="en-US" sz="2100" dirty="0">
                <a:solidFill>
                  <a:schemeClr val="accent4"/>
                </a:solidFill>
                <a:latin typeface="Courier New" panose="02070309020205020404" pitchFamily="49" charset="0"/>
                <a:cs typeface="Courier New" panose="02070309020205020404" pitchFamily="49" charset="0"/>
              </a:rPr>
              <a:t>(</a:t>
            </a:r>
            <a:r>
              <a:rPr lang="en-US" altLang="en-US" sz="2100" dirty="0" err="1">
                <a:solidFill>
                  <a:schemeClr val="accent4"/>
                </a:solidFill>
                <a:latin typeface="Courier New" panose="02070309020205020404" pitchFamily="49" charset="0"/>
                <a:cs typeface="Courier New" panose="02070309020205020404" pitchFamily="49" charset="0"/>
              </a:rPr>
              <a:t>iArray</a:t>
            </a:r>
            <a:r>
              <a:rPr lang="en-US" altLang="en-US" sz="2100" dirty="0">
                <a:solidFill>
                  <a:schemeClr val="accent4"/>
                </a:solidFill>
                <a:latin typeface="Courier New" panose="02070309020205020404" pitchFamily="49" charset="0"/>
                <a:cs typeface="Courier New" panose="02070309020205020404" pitchFamily="49" charset="0"/>
              </a:rPr>
              <a:t>, </a:t>
            </a:r>
            <a:r>
              <a:rPr lang="en-US" altLang="en-US" sz="2100" dirty="0" err="1">
                <a:solidFill>
                  <a:schemeClr val="accent4"/>
                </a:solidFill>
                <a:latin typeface="Courier New" panose="02070309020205020404" pitchFamily="49" charset="0"/>
                <a:cs typeface="Courier New" panose="02070309020205020404" pitchFamily="49" charset="0"/>
              </a:rPr>
              <a:t>numberOfRows</a:t>
            </a:r>
            <a:r>
              <a:rPr lang="en-US" altLang="en-US" sz="2100" dirty="0">
                <a:solidFill>
                  <a:schemeClr val="accent4"/>
                </a:solidFill>
                <a:latin typeface="Courier New" panose="02070309020205020404" pitchFamily="49" charset="0"/>
                <a:cs typeface="Courier New" panose="02070309020205020404" pitchFamily="49" charset="0"/>
              </a:rPr>
              <a:t>*</a:t>
            </a:r>
            <a:r>
              <a:rPr lang="en-US" altLang="en-US" sz="2100" dirty="0" err="1">
                <a:solidFill>
                  <a:schemeClr val="accent4"/>
                </a:solidFill>
                <a:latin typeface="Courier New" panose="02070309020205020404" pitchFamily="49" charset="0"/>
                <a:cs typeface="Courier New" panose="02070309020205020404" pitchFamily="49" charset="0"/>
              </a:rPr>
              <a:t>sizeof</a:t>
            </a:r>
            <a:r>
              <a:rPr lang="en-US" altLang="en-US" sz="2100" dirty="0">
                <a:solidFill>
                  <a:schemeClr val="accent4"/>
                </a:solidFill>
                <a:latin typeface="Courier New" panose="02070309020205020404" pitchFamily="49" charset="0"/>
                <a:cs typeface="Courier New" panose="02070309020205020404" pitchFamily="49" charset="0"/>
              </a:rPr>
              <a:t>(*</a:t>
            </a:r>
            <a:r>
              <a:rPr lang="en-US" altLang="en-US" sz="2100" dirty="0" err="1">
                <a:solidFill>
                  <a:schemeClr val="accent4"/>
                </a:solidFill>
                <a:latin typeface="Courier New" panose="02070309020205020404" pitchFamily="49" charset="0"/>
                <a:cs typeface="Courier New" panose="02070309020205020404" pitchFamily="49" charset="0"/>
              </a:rPr>
              <a:t>iArray</a:t>
            </a:r>
            <a:r>
              <a:rPr lang="en-US" altLang="en-US" sz="2100" dirty="0">
                <a:solidFill>
                  <a:schemeClr val="accent4"/>
                </a:solidFill>
                <a:latin typeface="Courier New" panose="02070309020205020404" pitchFamily="49" charset="0"/>
                <a:cs typeface="Courier New" panose="02070309020205020404" pitchFamily="49" charset="0"/>
              </a:rPr>
              <a:t>));</a:t>
            </a:r>
            <a:endParaRPr lang="en-US" altLang="ko-KR" sz="2100" dirty="0">
              <a:solidFill>
                <a:schemeClr val="accent4"/>
              </a:solidFill>
              <a:latin typeface="Courier New" panose="02070309020205020404" pitchFamily="49" charset="0"/>
              <a:cs typeface="Courier New" panose="02070309020205020404" pitchFamily="49" charset="0"/>
            </a:endParaRPr>
          </a:p>
          <a:p>
            <a:pPr eaLnBrk="1" hangingPunct="1">
              <a:spcBef>
                <a:spcPct val="20000"/>
              </a:spcBef>
              <a:buClr>
                <a:schemeClr val="tx1"/>
              </a:buClr>
              <a:buSzPct val="75000"/>
            </a:pPr>
            <a:r>
              <a:rPr lang="en-US" altLang="ko-KR" sz="2100" dirty="0">
                <a:solidFill>
                  <a:schemeClr val="hlink"/>
                </a:solidFill>
                <a:cs typeface="Times New Roman" panose="02020603050405020304" pitchFamily="18" charset="0"/>
              </a:rPr>
              <a:t>//STEP 2: allocate the desired number of rows</a:t>
            </a:r>
          </a:p>
          <a:p>
            <a:pPr eaLnBrk="1" hangingPunct="1">
              <a:spcBef>
                <a:spcPct val="20000"/>
              </a:spcBef>
              <a:buClr>
                <a:schemeClr val="tx1"/>
              </a:buClr>
              <a:buSzPct val="75000"/>
              <a:buFont typeface="Wingdings" panose="05000000000000000000" pitchFamily="2" charset="2"/>
              <a:buNone/>
            </a:pPr>
            <a:r>
              <a:rPr lang="en-US" altLang="ko-KR" sz="2100" dirty="0">
                <a:solidFill>
                  <a:schemeClr val="hlink"/>
                </a:solidFill>
                <a:cs typeface="Times New Roman" panose="02020603050405020304" pitchFamily="18" charset="0"/>
              </a:rPr>
              <a:t>// now allocate space for elements in each row</a:t>
            </a:r>
          </a:p>
          <a:p>
            <a:pPr eaLnBrk="1" hangingPunct="1">
              <a:spcBef>
                <a:spcPct val="20000"/>
              </a:spcBef>
              <a:buClr>
                <a:schemeClr val="tx1"/>
              </a:buClr>
              <a:buSzPct val="75000"/>
              <a:buFont typeface="Wingdings" panose="05000000000000000000" pitchFamily="2" charset="2"/>
              <a:buNone/>
            </a:pPr>
            <a:r>
              <a:rPr lang="en-US" altLang="ko-KR" sz="2100" dirty="0">
                <a:solidFill>
                  <a:srgbClr val="FF0000"/>
                </a:solidFill>
                <a:latin typeface="Courier New" panose="02070309020205020404" pitchFamily="49" charset="0"/>
                <a:cs typeface="Courier New" panose="02070309020205020404" pitchFamily="49" charset="0"/>
              </a:rPr>
              <a:t>for (</a:t>
            </a:r>
            <a:r>
              <a:rPr lang="en-US" altLang="ko-KR" sz="2100" dirty="0" err="1">
                <a:solidFill>
                  <a:srgbClr val="FF0000"/>
                </a:solidFill>
                <a:latin typeface="Courier New" panose="02070309020205020404" pitchFamily="49" charset="0"/>
                <a:cs typeface="Courier New" panose="02070309020205020404" pitchFamily="49" charset="0"/>
              </a:rPr>
              <a:t>int</a:t>
            </a:r>
            <a:r>
              <a:rPr lang="en-US" altLang="ko-KR" sz="2100" dirty="0">
                <a:solidFill>
                  <a:srgbClr val="FF0000"/>
                </a:solidFill>
                <a:latin typeface="Courier New" panose="02070309020205020404" pitchFamily="49" charset="0"/>
                <a:cs typeface="Courier New" panose="02070309020205020404" pitchFamily="49" charset="0"/>
              </a:rPr>
              <a:t> </a:t>
            </a:r>
            <a:r>
              <a:rPr lang="en-US" altLang="ko-KR" sz="2100" dirty="0" err="1">
                <a:solidFill>
                  <a:srgbClr val="FF0000"/>
                </a:solidFill>
                <a:latin typeface="Courier New" panose="02070309020205020404" pitchFamily="49" charset="0"/>
                <a:cs typeface="Courier New" panose="02070309020205020404" pitchFamily="49" charset="0"/>
              </a:rPr>
              <a:t>i</a:t>
            </a:r>
            <a:r>
              <a:rPr lang="en-US" altLang="ko-KR" sz="2100" dirty="0">
                <a:solidFill>
                  <a:srgbClr val="FF0000"/>
                </a:solidFill>
                <a:latin typeface="Courier New" panose="02070309020205020404" pitchFamily="49" charset="0"/>
                <a:cs typeface="Courier New" panose="02070309020205020404" pitchFamily="49" charset="0"/>
              </a:rPr>
              <a:t> = 0; </a:t>
            </a:r>
            <a:r>
              <a:rPr lang="en-US" altLang="ko-KR" sz="2100" dirty="0" err="1">
                <a:solidFill>
                  <a:srgbClr val="FF0000"/>
                </a:solidFill>
                <a:latin typeface="Courier New" panose="02070309020205020404" pitchFamily="49" charset="0"/>
                <a:cs typeface="Courier New" panose="02070309020205020404" pitchFamily="49" charset="0"/>
              </a:rPr>
              <a:t>i</a:t>
            </a:r>
            <a:r>
              <a:rPr lang="en-US" altLang="ko-KR" sz="2100" dirty="0">
                <a:solidFill>
                  <a:srgbClr val="FF0000"/>
                </a:solidFill>
                <a:latin typeface="Courier New" panose="02070309020205020404" pitchFamily="49" charset="0"/>
                <a:cs typeface="Courier New" panose="02070309020205020404" pitchFamily="49" charset="0"/>
              </a:rPr>
              <a:t> &lt; </a:t>
            </a:r>
            <a:r>
              <a:rPr lang="en-US" altLang="ko-KR" sz="2100" dirty="0" err="1">
                <a:solidFill>
                  <a:srgbClr val="FF0000"/>
                </a:solidFill>
                <a:latin typeface="Courier New" panose="02070309020205020404" pitchFamily="49" charset="0"/>
                <a:cs typeface="Courier New" panose="02070309020205020404" pitchFamily="49" charset="0"/>
              </a:rPr>
              <a:t>numberOfRows</a:t>
            </a:r>
            <a:r>
              <a:rPr lang="en-US" altLang="ko-KR" sz="2100" dirty="0">
                <a:solidFill>
                  <a:srgbClr val="FF0000"/>
                </a:solidFill>
                <a:latin typeface="Courier New" panose="02070309020205020404" pitchFamily="49" charset="0"/>
                <a:cs typeface="Courier New" panose="02070309020205020404" pitchFamily="49" charset="0"/>
              </a:rPr>
              <a:t>; </a:t>
            </a:r>
            <a:r>
              <a:rPr lang="en-US" altLang="ko-KR" sz="2100" dirty="0" err="1">
                <a:solidFill>
                  <a:srgbClr val="FF0000"/>
                </a:solidFill>
                <a:latin typeface="Courier New" panose="02070309020205020404" pitchFamily="49" charset="0"/>
                <a:cs typeface="Courier New" panose="02070309020205020404" pitchFamily="49" charset="0"/>
              </a:rPr>
              <a:t>i</a:t>
            </a:r>
            <a:r>
              <a:rPr lang="en-US" altLang="ko-KR" sz="2100" dirty="0">
                <a:solidFill>
                  <a:srgbClr val="FF0000"/>
                </a:solidFill>
                <a:latin typeface="Courier New" panose="02070309020205020404" pitchFamily="49" charset="0"/>
                <a:cs typeface="Courier New" panose="02070309020205020404" pitchFamily="49" charset="0"/>
              </a:rPr>
              <a:t>++)</a:t>
            </a:r>
          </a:p>
          <a:p>
            <a:pPr eaLnBrk="1" hangingPunct="1">
              <a:spcBef>
                <a:spcPct val="20000"/>
              </a:spcBef>
              <a:buClr>
                <a:schemeClr val="tx1"/>
              </a:buClr>
              <a:buSzPct val="75000"/>
              <a:buFont typeface="Wingdings" panose="05000000000000000000" pitchFamily="2" charset="2"/>
              <a:buNone/>
            </a:pPr>
            <a:r>
              <a:rPr lang="en-US" altLang="ko-KR" sz="2100" dirty="0">
                <a:solidFill>
                  <a:srgbClr val="FF0000"/>
                </a:solidFill>
                <a:latin typeface="Courier New" panose="02070309020205020404" pitchFamily="49" charset="0"/>
                <a:cs typeface="Courier New" panose="02070309020205020404" pitchFamily="49" charset="0"/>
              </a:rPr>
              <a:t>    </a:t>
            </a:r>
            <a:r>
              <a:rPr lang="en-US" altLang="ko-KR" sz="2100" dirty="0" err="1">
                <a:solidFill>
                  <a:srgbClr val="FF0000"/>
                </a:solidFill>
                <a:latin typeface="Courier New" panose="02070309020205020404" pitchFamily="49" charset="0"/>
                <a:cs typeface="Courier New" panose="02070309020205020404" pitchFamily="49" charset="0"/>
              </a:rPr>
              <a:t>iArray</a:t>
            </a:r>
            <a:r>
              <a:rPr lang="en-US" altLang="ko-KR" sz="2100" dirty="0">
                <a:solidFill>
                  <a:srgbClr val="FF0000"/>
                </a:solidFill>
                <a:latin typeface="Courier New" panose="02070309020205020404" pitchFamily="49" charset="0"/>
                <a:cs typeface="Courier New" panose="02070309020205020404" pitchFamily="49" charset="0"/>
              </a:rPr>
              <a:t>[</a:t>
            </a:r>
            <a:r>
              <a:rPr lang="en-US" altLang="ko-KR" sz="2100" dirty="0" err="1">
                <a:solidFill>
                  <a:srgbClr val="FF0000"/>
                </a:solidFill>
                <a:latin typeface="Courier New" panose="02070309020205020404" pitchFamily="49" charset="0"/>
                <a:cs typeface="Courier New" panose="02070309020205020404" pitchFamily="49" charset="0"/>
              </a:rPr>
              <a:t>i</a:t>
            </a:r>
            <a:r>
              <a:rPr lang="en-US" altLang="ko-KR" sz="2100" dirty="0">
                <a:solidFill>
                  <a:srgbClr val="FF0000"/>
                </a:solidFill>
                <a:latin typeface="Courier New" panose="02070309020205020404" pitchFamily="49" charset="0"/>
                <a:cs typeface="Courier New" panose="02070309020205020404" pitchFamily="49" charset="0"/>
              </a:rPr>
              <a:t>] = new </a:t>
            </a:r>
            <a:r>
              <a:rPr lang="en-US" altLang="ko-KR" sz="2100" dirty="0" err="1">
                <a:solidFill>
                  <a:srgbClr val="FF0000"/>
                </a:solidFill>
                <a:latin typeface="Courier New" panose="02070309020205020404" pitchFamily="49" charset="0"/>
                <a:cs typeface="Courier New" panose="02070309020205020404" pitchFamily="49" charset="0"/>
              </a:rPr>
              <a:t>int</a:t>
            </a:r>
            <a:r>
              <a:rPr lang="en-US" altLang="ko-KR" sz="2100" dirty="0">
                <a:solidFill>
                  <a:srgbClr val="FF0000"/>
                </a:solidFill>
                <a:latin typeface="Courier New" panose="02070309020205020404" pitchFamily="49" charset="0"/>
                <a:cs typeface="Courier New" panose="02070309020205020404" pitchFamily="49" charset="0"/>
              </a:rPr>
              <a:t> [length[</a:t>
            </a:r>
            <a:r>
              <a:rPr lang="en-US" altLang="ko-KR" sz="2100" dirty="0" err="1">
                <a:solidFill>
                  <a:srgbClr val="FF0000"/>
                </a:solidFill>
                <a:latin typeface="Courier New" panose="02070309020205020404" pitchFamily="49" charset="0"/>
                <a:cs typeface="Courier New" panose="02070309020205020404" pitchFamily="49" charset="0"/>
              </a:rPr>
              <a:t>i</a:t>
            </a:r>
            <a:r>
              <a:rPr lang="en-US" altLang="ko-KR" sz="2100" dirty="0">
                <a:solidFill>
                  <a:srgbClr val="FF0000"/>
                </a:solidFill>
                <a:latin typeface="Courier New" panose="02070309020205020404" pitchFamily="49" charset="0"/>
                <a:cs typeface="Courier New" panose="02070309020205020404" pitchFamily="49" charset="0"/>
              </a:rPr>
              <a:t>]];</a:t>
            </a:r>
          </a:p>
          <a:p>
            <a:pPr eaLnBrk="1" hangingPunct="1">
              <a:spcBef>
                <a:spcPct val="20000"/>
              </a:spcBef>
              <a:buClr>
                <a:schemeClr val="tx1"/>
              </a:buClr>
              <a:buSzPct val="75000"/>
              <a:buFont typeface="Wingdings" panose="05000000000000000000" pitchFamily="2" charset="2"/>
              <a:buNone/>
            </a:pPr>
            <a:r>
              <a:rPr lang="en-US" altLang="ko-KR" sz="2100" dirty="0">
                <a:solidFill>
                  <a:schemeClr val="hlink"/>
                </a:solidFill>
                <a:cs typeface="Times New Roman" panose="02020603050405020304" pitchFamily="18" charset="0"/>
              </a:rPr>
              <a:t>OR:</a:t>
            </a:r>
          </a:p>
          <a:p>
            <a:r>
              <a:rPr lang="en-US" altLang="en-US" sz="2100" dirty="0">
                <a:solidFill>
                  <a:schemeClr val="accent4"/>
                </a:solidFill>
                <a:latin typeface="Courier New" panose="02070309020205020404" pitchFamily="49" charset="0"/>
                <a:cs typeface="Courier New" panose="02070309020205020404" pitchFamily="49" charset="0"/>
              </a:rPr>
              <a:t>for (</a:t>
            </a:r>
            <a:r>
              <a:rPr lang="en-US" altLang="en-US" sz="2100" dirty="0" err="1">
                <a:solidFill>
                  <a:schemeClr val="accent4"/>
                </a:solidFill>
                <a:latin typeface="Courier New" panose="02070309020205020404" pitchFamily="49" charset="0"/>
                <a:cs typeface="Courier New" panose="02070309020205020404" pitchFamily="49" charset="0"/>
              </a:rPr>
              <a:t>int</a:t>
            </a:r>
            <a:r>
              <a:rPr lang="en-US" altLang="en-US" sz="2100" dirty="0">
                <a:solidFill>
                  <a:schemeClr val="accent4"/>
                </a:solidFill>
                <a:latin typeface="Courier New" panose="02070309020205020404" pitchFamily="49" charset="0"/>
                <a:cs typeface="Courier New" panose="02070309020205020404" pitchFamily="49" charset="0"/>
              </a:rPr>
              <a:t> </a:t>
            </a:r>
            <a:r>
              <a:rPr lang="en-US" altLang="en-US" sz="2100" dirty="0" err="1">
                <a:solidFill>
                  <a:schemeClr val="accent4"/>
                </a:solidFill>
                <a:latin typeface="Courier New" panose="02070309020205020404" pitchFamily="49" charset="0"/>
                <a:cs typeface="Courier New" panose="02070309020205020404" pitchFamily="49" charset="0"/>
              </a:rPr>
              <a:t>i</a:t>
            </a:r>
            <a:r>
              <a:rPr lang="en-US" altLang="en-US" sz="2100" dirty="0">
                <a:solidFill>
                  <a:schemeClr val="accent4"/>
                </a:solidFill>
                <a:latin typeface="Courier New" panose="02070309020205020404" pitchFamily="49" charset="0"/>
                <a:cs typeface="Courier New" panose="02070309020205020404" pitchFamily="49" charset="0"/>
              </a:rPr>
              <a:t> = 0; </a:t>
            </a:r>
            <a:r>
              <a:rPr lang="en-US" altLang="en-US" sz="2100" dirty="0" err="1">
                <a:solidFill>
                  <a:schemeClr val="accent4"/>
                </a:solidFill>
                <a:latin typeface="Courier New" panose="02070309020205020404" pitchFamily="49" charset="0"/>
                <a:cs typeface="Courier New" panose="02070309020205020404" pitchFamily="49" charset="0"/>
              </a:rPr>
              <a:t>i</a:t>
            </a:r>
            <a:r>
              <a:rPr lang="en-US" altLang="en-US" sz="2100" dirty="0">
                <a:solidFill>
                  <a:schemeClr val="accent4"/>
                </a:solidFill>
                <a:latin typeface="Courier New" panose="02070309020205020404" pitchFamily="49" charset="0"/>
                <a:cs typeface="Courier New" panose="02070309020205020404" pitchFamily="49" charset="0"/>
              </a:rPr>
              <a:t> &lt; </a:t>
            </a:r>
            <a:r>
              <a:rPr lang="en-US" altLang="en-US" sz="2100" dirty="0" err="1">
                <a:solidFill>
                  <a:schemeClr val="accent4"/>
                </a:solidFill>
                <a:latin typeface="Courier New" panose="02070309020205020404" pitchFamily="49" charset="0"/>
                <a:cs typeface="Courier New" panose="02070309020205020404" pitchFamily="49" charset="0"/>
              </a:rPr>
              <a:t>numberOfRows</a:t>
            </a:r>
            <a:r>
              <a:rPr lang="en-US" altLang="en-US" sz="2100" dirty="0">
                <a:solidFill>
                  <a:schemeClr val="accent4"/>
                </a:solidFill>
                <a:latin typeface="Courier New" panose="02070309020205020404" pitchFamily="49" charset="0"/>
                <a:cs typeface="Courier New" panose="02070309020205020404" pitchFamily="49" charset="0"/>
              </a:rPr>
              <a:t>; </a:t>
            </a:r>
            <a:r>
              <a:rPr lang="en-US" altLang="en-US" sz="2100" dirty="0" err="1">
                <a:solidFill>
                  <a:schemeClr val="accent4"/>
                </a:solidFill>
                <a:latin typeface="Courier New" panose="02070309020205020404" pitchFamily="49" charset="0"/>
                <a:cs typeface="Courier New" panose="02070309020205020404" pitchFamily="49" charset="0"/>
              </a:rPr>
              <a:t>i</a:t>
            </a:r>
            <a:r>
              <a:rPr lang="en-US" altLang="en-US" sz="2100" dirty="0">
                <a:solidFill>
                  <a:schemeClr val="accent4"/>
                </a:solidFill>
                <a:latin typeface="Courier New" panose="02070309020205020404" pitchFamily="49" charset="0"/>
                <a:cs typeface="Courier New" panose="02070309020205020404" pitchFamily="49" charset="0"/>
              </a:rPr>
              <a:t>++)</a:t>
            </a:r>
          </a:p>
          <a:p>
            <a:r>
              <a:rPr lang="en-US" altLang="en-US" sz="2100" dirty="0">
                <a:solidFill>
                  <a:schemeClr val="accent4"/>
                </a:solidFill>
                <a:latin typeface="Courier New" panose="02070309020205020404" pitchFamily="49" charset="0"/>
                <a:cs typeface="Courier New" panose="02070309020205020404" pitchFamily="49" charset="0"/>
              </a:rPr>
              <a:t>         </a:t>
            </a:r>
            <a:r>
              <a:rPr lang="en-US" altLang="en-US" sz="2100" dirty="0" err="1">
                <a:solidFill>
                  <a:schemeClr val="accent4"/>
                </a:solidFill>
                <a:latin typeface="Courier New" panose="02070309020205020404" pitchFamily="49" charset="0"/>
                <a:cs typeface="Courier New" panose="02070309020205020404" pitchFamily="49" charset="0"/>
              </a:rPr>
              <a:t>malloc</a:t>
            </a:r>
            <a:r>
              <a:rPr lang="en-US" altLang="en-US" sz="2100" dirty="0">
                <a:solidFill>
                  <a:schemeClr val="accent4"/>
                </a:solidFill>
                <a:latin typeface="Courier New" panose="02070309020205020404" pitchFamily="49" charset="0"/>
                <a:cs typeface="Courier New" panose="02070309020205020404" pitchFamily="49" charset="0"/>
              </a:rPr>
              <a:t>(</a:t>
            </a:r>
            <a:r>
              <a:rPr lang="en-US" altLang="en-US" sz="2100" dirty="0" err="1">
                <a:solidFill>
                  <a:schemeClr val="accent4"/>
                </a:solidFill>
                <a:latin typeface="Courier New" panose="02070309020205020404" pitchFamily="49" charset="0"/>
                <a:cs typeface="Courier New" panose="02070309020205020404" pitchFamily="49" charset="0"/>
              </a:rPr>
              <a:t>iArray</a:t>
            </a:r>
            <a:r>
              <a:rPr lang="en-US" altLang="en-US" sz="2100" dirty="0">
                <a:solidFill>
                  <a:schemeClr val="accent4"/>
                </a:solidFill>
                <a:latin typeface="Courier New" panose="02070309020205020404" pitchFamily="49" charset="0"/>
                <a:cs typeface="Courier New" panose="02070309020205020404" pitchFamily="49" charset="0"/>
              </a:rPr>
              <a:t>[</a:t>
            </a:r>
            <a:r>
              <a:rPr lang="en-US" altLang="en-US" sz="2100" dirty="0" err="1">
                <a:solidFill>
                  <a:schemeClr val="accent4"/>
                </a:solidFill>
                <a:latin typeface="Courier New" panose="02070309020205020404" pitchFamily="49" charset="0"/>
                <a:cs typeface="Courier New" panose="02070309020205020404" pitchFamily="49" charset="0"/>
              </a:rPr>
              <a:t>i</a:t>
            </a:r>
            <a:r>
              <a:rPr lang="en-US" altLang="en-US" sz="2100" dirty="0">
                <a:solidFill>
                  <a:schemeClr val="accent4"/>
                </a:solidFill>
                <a:latin typeface="Courier New" panose="02070309020205020404" pitchFamily="49" charset="0"/>
                <a:cs typeface="Courier New" panose="02070309020205020404" pitchFamily="49" charset="0"/>
              </a:rPr>
              <a:t>], length[</a:t>
            </a:r>
            <a:r>
              <a:rPr lang="en-US" altLang="en-US" sz="2100" dirty="0" err="1">
                <a:solidFill>
                  <a:schemeClr val="accent4"/>
                </a:solidFill>
                <a:latin typeface="Courier New" panose="02070309020205020404" pitchFamily="49" charset="0"/>
                <a:cs typeface="Courier New" panose="02070309020205020404" pitchFamily="49" charset="0"/>
              </a:rPr>
              <a:t>i</a:t>
            </a:r>
            <a:r>
              <a:rPr lang="en-US" altLang="en-US" sz="2100" dirty="0">
                <a:solidFill>
                  <a:schemeClr val="accent4"/>
                </a:solidFill>
                <a:latin typeface="Courier New" panose="02070309020205020404" pitchFamily="49" charset="0"/>
                <a:cs typeface="Courier New" panose="02070309020205020404" pitchFamily="49" charset="0"/>
              </a:rPr>
              <a:t>]*</a:t>
            </a:r>
            <a:r>
              <a:rPr lang="en-US" altLang="en-US" sz="2100" dirty="0" err="1">
                <a:solidFill>
                  <a:schemeClr val="accent4"/>
                </a:solidFill>
                <a:latin typeface="Courier New" panose="02070309020205020404" pitchFamily="49" charset="0"/>
                <a:cs typeface="Courier New" panose="02070309020205020404" pitchFamily="49" charset="0"/>
              </a:rPr>
              <a:t>sizeof</a:t>
            </a:r>
            <a:r>
              <a:rPr lang="en-US" altLang="en-US" sz="2100" dirty="0">
                <a:solidFill>
                  <a:schemeClr val="accent4"/>
                </a:solidFill>
                <a:latin typeface="Courier New" panose="02070309020205020404" pitchFamily="49" charset="0"/>
                <a:cs typeface="Courier New" panose="02070309020205020404" pitchFamily="49" charset="0"/>
              </a:rPr>
              <a:t>(</a:t>
            </a:r>
            <a:r>
              <a:rPr lang="en-US" altLang="en-US" sz="2100" dirty="0" err="1">
                <a:solidFill>
                  <a:schemeClr val="accent4"/>
                </a:solidFill>
                <a:latin typeface="Courier New" panose="02070309020205020404" pitchFamily="49" charset="0"/>
                <a:cs typeface="Courier New" panose="02070309020205020404" pitchFamily="49" charset="0"/>
              </a:rPr>
              <a:t>int</a:t>
            </a:r>
            <a:r>
              <a:rPr lang="en-US" altLang="en-US" sz="2100" dirty="0">
                <a:solidFill>
                  <a:schemeClr val="accent4"/>
                </a:solidFill>
                <a:latin typeface="Courier New" panose="02070309020205020404" pitchFamily="49" charset="0"/>
                <a:cs typeface="Courier New" panose="02070309020205020404" pitchFamily="49" charset="0"/>
              </a:rPr>
              <a:t>));</a:t>
            </a:r>
          </a:p>
          <a:p>
            <a:pPr eaLnBrk="1" hangingPunct="1">
              <a:spcBef>
                <a:spcPct val="20000"/>
              </a:spcBef>
              <a:buClr>
                <a:schemeClr val="tx1"/>
              </a:buClr>
              <a:buSzPct val="75000"/>
              <a:buFont typeface="Wingdings" panose="05000000000000000000" pitchFamily="2" charset="2"/>
              <a:buNone/>
            </a:pPr>
            <a:r>
              <a:rPr lang="en-US" altLang="ko-KR" sz="2100" dirty="0">
                <a:solidFill>
                  <a:schemeClr val="hlink"/>
                </a:solidFill>
                <a:cs typeface="Times New Roman" panose="02020603050405020304" pitchFamily="18" charset="0"/>
              </a:rPr>
              <a:t>// STEP 3: use the array like any regular array:</a:t>
            </a:r>
          </a:p>
          <a:p>
            <a:pPr eaLnBrk="1" hangingPunct="1">
              <a:spcBef>
                <a:spcPct val="20000"/>
              </a:spcBef>
              <a:buClr>
                <a:schemeClr val="tx1"/>
              </a:buClr>
              <a:buSzPct val="75000"/>
              <a:buFont typeface="Wingdings" panose="05000000000000000000" pitchFamily="2" charset="2"/>
              <a:buNone/>
            </a:pPr>
            <a:r>
              <a:rPr lang="en-US" altLang="ko-KR" sz="2100" dirty="0" err="1">
                <a:solidFill>
                  <a:srgbClr val="FF0000"/>
                </a:solidFill>
                <a:latin typeface="Courier New" panose="02070309020205020404" pitchFamily="49" charset="0"/>
                <a:cs typeface="Courier New" panose="02070309020205020404" pitchFamily="49" charset="0"/>
              </a:rPr>
              <a:t>iArray</a:t>
            </a:r>
            <a:r>
              <a:rPr lang="en-US" altLang="ko-KR" sz="2100" dirty="0">
                <a:solidFill>
                  <a:srgbClr val="FF0000"/>
                </a:solidFill>
                <a:latin typeface="Courier New" panose="02070309020205020404" pitchFamily="49" charset="0"/>
                <a:cs typeface="Courier New" panose="02070309020205020404" pitchFamily="49" charset="0"/>
              </a:rPr>
              <a:t>[2][3] = 5;</a:t>
            </a:r>
          </a:p>
          <a:p>
            <a:pPr eaLnBrk="1" hangingPunct="1">
              <a:spcBef>
                <a:spcPct val="20000"/>
              </a:spcBef>
              <a:buClr>
                <a:schemeClr val="tx1"/>
              </a:buClr>
              <a:buSzPct val="75000"/>
              <a:buFont typeface="Wingdings" panose="05000000000000000000" pitchFamily="2" charset="2"/>
              <a:buNone/>
            </a:pPr>
            <a:r>
              <a:rPr lang="en-US" altLang="ko-KR" sz="2100" dirty="0" err="1">
                <a:solidFill>
                  <a:srgbClr val="FF0000"/>
                </a:solidFill>
                <a:latin typeface="Courier New" panose="02070309020205020404" pitchFamily="49" charset="0"/>
                <a:cs typeface="Courier New" panose="02070309020205020404" pitchFamily="49" charset="0"/>
              </a:rPr>
              <a:t>iArray</a:t>
            </a:r>
            <a:r>
              <a:rPr lang="en-US" altLang="ko-KR" sz="2100" dirty="0">
                <a:solidFill>
                  <a:srgbClr val="FF0000"/>
                </a:solidFill>
                <a:latin typeface="Courier New" panose="02070309020205020404" pitchFamily="49" charset="0"/>
                <a:cs typeface="Courier New" panose="02070309020205020404" pitchFamily="49" charset="0"/>
              </a:rPr>
              <a:t>[4][6] = </a:t>
            </a:r>
            <a:r>
              <a:rPr lang="en-US" altLang="ko-KR" sz="2100" dirty="0" err="1">
                <a:solidFill>
                  <a:srgbClr val="FF0000"/>
                </a:solidFill>
                <a:latin typeface="Courier New" panose="02070309020205020404" pitchFamily="49" charset="0"/>
                <a:cs typeface="Courier New" panose="02070309020205020404" pitchFamily="49" charset="0"/>
              </a:rPr>
              <a:t>iArray</a:t>
            </a:r>
            <a:r>
              <a:rPr lang="en-US" altLang="ko-KR" sz="2100" dirty="0">
                <a:solidFill>
                  <a:srgbClr val="FF0000"/>
                </a:solidFill>
                <a:latin typeface="Courier New" panose="02070309020205020404" pitchFamily="49" charset="0"/>
                <a:cs typeface="Courier New" panose="02070309020205020404" pitchFamily="49" charset="0"/>
              </a:rPr>
              <a:t>[2][3]+2;</a:t>
            </a:r>
          </a:p>
          <a:p>
            <a:pPr eaLnBrk="1" hangingPunct="1">
              <a:spcBef>
                <a:spcPct val="20000"/>
              </a:spcBef>
              <a:buClr>
                <a:schemeClr val="tx1"/>
              </a:buClr>
              <a:buSzPct val="75000"/>
              <a:buFont typeface="Wingdings" panose="05000000000000000000" pitchFamily="2" charset="2"/>
              <a:buNone/>
            </a:pPr>
            <a:r>
              <a:rPr lang="en-US" altLang="ko-KR" sz="2100" dirty="0" err="1">
                <a:solidFill>
                  <a:srgbClr val="FF0000"/>
                </a:solidFill>
                <a:latin typeface="Courier New" panose="02070309020205020404" pitchFamily="49" charset="0"/>
                <a:cs typeface="Courier New" panose="02070309020205020404" pitchFamily="49" charset="0"/>
              </a:rPr>
              <a:t>iArray</a:t>
            </a:r>
            <a:r>
              <a:rPr lang="en-US" altLang="ko-KR" sz="2100" dirty="0">
                <a:solidFill>
                  <a:srgbClr val="FF0000"/>
                </a:solidFill>
                <a:latin typeface="Courier New" panose="02070309020205020404" pitchFamily="49" charset="0"/>
                <a:cs typeface="Courier New" panose="02070309020205020404" pitchFamily="49" charset="0"/>
              </a:rPr>
              <a:t>[1][1] += 3;</a:t>
            </a:r>
          </a:p>
          <a:p>
            <a:r>
              <a:rPr lang="en-US" altLang="en-US" sz="2100" dirty="0"/>
              <a:t> </a:t>
            </a:r>
          </a:p>
        </p:txBody>
      </p:sp>
    </p:spTree>
    <p:extLst>
      <p:ext uri="{BB962C8B-B14F-4D97-AF65-F5344CB8AC3E}">
        <p14:creationId xmlns:p14="http://schemas.microsoft.com/office/powerpoint/2010/main" val="34719400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5400">
                <a:latin typeface="Comic Sans MS" panose="030F0702030302020204" pitchFamily="66" charset="0"/>
              </a:rPr>
              <a:t>Contents</a:t>
            </a:r>
          </a:p>
        </p:txBody>
      </p:sp>
      <p:sp>
        <p:nvSpPr>
          <p:cNvPr id="14339" name="Rectangle 3"/>
          <p:cNvSpPr>
            <a:spLocks noGrp="1" noChangeArrowheads="1"/>
          </p:cNvSpPr>
          <p:nvPr>
            <p:ph type="body" idx="1"/>
          </p:nvPr>
        </p:nvSpPr>
        <p:spPr>
          <a:xfrm>
            <a:off x="0" y="838200"/>
            <a:ext cx="9144000" cy="5410200"/>
          </a:xfrm>
        </p:spPr>
        <p:txBody>
          <a:bodyPr/>
          <a:lstStyle/>
          <a:p>
            <a:pPr>
              <a:spcBef>
                <a:spcPts val="1200"/>
              </a:spcBef>
              <a:buNone/>
            </a:pPr>
            <a:r>
              <a:rPr lang="en-US" sz="3500" dirty="0">
                <a:solidFill>
                  <a:schemeClr val="bg1">
                    <a:lumMod val="50000"/>
                  </a:schemeClr>
                </a:solidFill>
                <a:latin typeface="Times" panose="02020603050405020304" pitchFamily="18" charset="0"/>
                <a:cs typeface="Times" panose="02020603050405020304" pitchFamily="18" charset="0"/>
              </a:rPr>
              <a:t>2.1. Array</a:t>
            </a:r>
          </a:p>
          <a:p>
            <a:pPr>
              <a:spcBef>
                <a:spcPts val="1200"/>
              </a:spcBef>
              <a:buNone/>
            </a:pPr>
            <a:r>
              <a:rPr lang="en-US" sz="3500" b="1" dirty="0">
                <a:solidFill>
                  <a:srgbClr val="FF0000"/>
                </a:solidFill>
                <a:latin typeface="Times" panose="02020603050405020304" pitchFamily="18" charset="0"/>
                <a:cs typeface="Times" panose="02020603050405020304" pitchFamily="18" charset="0"/>
              </a:rPr>
              <a:t>2.2. Record</a:t>
            </a:r>
          </a:p>
          <a:p>
            <a:pPr>
              <a:spcBef>
                <a:spcPts val="1200"/>
              </a:spcBef>
              <a:buNone/>
            </a:pPr>
            <a:r>
              <a:rPr lang="en-US" sz="3500" dirty="0">
                <a:latin typeface="Times" panose="02020603050405020304" pitchFamily="18" charset="0"/>
                <a:cs typeface="Times" panose="02020603050405020304" pitchFamily="18" charset="0"/>
              </a:rPr>
              <a:t>2.3. Linked List</a:t>
            </a:r>
          </a:p>
          <a:p>
            <a:pPr>
              <a:spcBef>
                <a:spcPts val="1200"/>
              </a:spcBef>
              <a:buNone/>
            </a:pPr>
            <a:r>
              <a:rPr lang="en-US" sz="3500" dirty="0">
                <a:latin typeface="Times" panose="02020603050405020304" pitchFamily="18" charset="0"/>
                <a:cs typeface="Times" panose="02020603050405020304" pitchFamily="18" charset="0"/>
              </a:rPr>
              <a:t>2.4. Stack</a:t>
            </a:r>
          </a:p>
          <a:p>
            <a:pPr>
              <a:spcBef>
                <a:spcPts val="1200"/>
              </a:spcBef>
              <a:buNone/>
            </a:pPr>
            <a:r>
              <a:rPr lang="en-US" sz="3500" dirty="0">
                <a:latin typeface="Times" panose="02020603050405020304" pitchFamily="18" charset="0"/>
                <a:cs typeface="Times" panose="02020603050405020304" pitchFamily="18" charset="0"/>
              </a:rPr>
              <a:t>2.5. Queue</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53</a:t>
            </a:fld>
            <a:endParaRPr lang="en-US"/>
          </a:p>
        </p:txBody>
      </p:sp>
    </p:spTree>
    <p:extLst>
      <p:ext uri="{BB962C8B-B14F-4D97-AF65-F5344CB8AC3E}">
        <p14:creationId xmlns:p14="http://schemas.microsoft.com/office/powerpoint/2010/main" val="40792710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C0C6A-5F40-4B2F-B43E-2B03F21D5505}"/>
              </a:ext>
            </a:extLst>
          </p:cNvPr>
          <p:cNvSpPr>
            <a:spLocks noGrp="1"/>
          </p:cNvSpPr>
          <p:nvPr>
            <p:ph type="title"/>
          </p:nvPr>
        </p:nvSpPr>
        <p:spPr/>
        <p:txBody>
          <a:bodyPr/>
          <a:lstStyle/>
          <a:p>
            <a:r>
              <a:rPr lang="en-US" dirty="0"/>
              <a:t>Record</a:t>
            </a:r>
          </a:p>
        </p:txBody>
      </p:sp>
      <p:sp>
        <p:nvSpPr>
          <p:cNvPr id="3" name="Content Placeholder 2">
            <a:extLst>
              <a:ext uri="{FF2B5EF4-FFF2-40B4-BE49-F238E27FC236}">
                <a16:creationId xmlns:a16="http://schemas.microsoft.com/office/drawing/2014/main" id="{8479FD76-D673-4954-9C1F-65BCE360F736}"/>
              </a:ext>
            </a:extLst>
          </p:cNvPr>
          <p:cNvSpPr>
            <a:spLocks noGrp="1"/>
          </p:cNvSpPr>
          <p:nvPr>
            <p:ph idx="1"/>
          </p:nvPr>
        </p:nvSpPr>
        <p:spPr>
          <a:xfrm>
            <a:off x="457200" y="1066800"/>
            <a:ext cx="8229600" cy="2286000"/>
          </a:xfrm>
        </p:spPr>
        <p:txBody>
          <a:bodyPr/>
          <a:lstStyle/>
          <a:p>
            <a:r>
              <a:rPr lang="en-US" sz="1800" dirty="0"/>
              <a:t>A record is an array where the elements have different types</a:t>
            </a:r>
          </a:p>
          <a:p>
            <a:r>
              <a:rPr lang="en-US" sz="1800" dirty="0"/>
              <a:t>In C, the declaration of a variable of type record starts with the reserved word “struct”</a:t>
            </a:r>
          </a:p>
          <a:p>
            <a:r>
              <a:rPr lang="en-US" sz="1800" dirty="0"/>
              <a:t>Then the type and the name of the fields in the record are defined</a:t>
            </a:r>
          </a:p>
          <a:p>
            <a:r>
              <a:rPr lang="en-US" sz="1800" dirty="0"/>
              <a:t>Finally, the name of the variable record is given</a:t>
            </a:r>
          </a:p>
          <a:p>
            <a:r>
              <a:rPr lang="en-US" sz="1800" dirty="0"/>
              <a:t>To assign a value to a field of a record, we must first name the record and then the field (record1.c)</a:t>
            </a:r>
          </a:p>
        </p:txBody>
      </p:sp>
      <p:sp>
        <p:nvSpPr>
          <p:cNvPr id="4" name="Slide Number Placeholder 3">
            <a:extLst>
              <a:ext uri="{FF2B5EF4-FFF2-40B4-BE49-F238E27FC236}">
                <a16:creationId xmlns:a16="http://schemas.microsoft.com/office/drawing/2014/main" id="{B2B67112-ECA3-4F6F-993E-6BF2DDD05508}"/>
              </a:ext>
            </a:extLst>
          </p:cNvPr>
          <p:cNvSpPr>
            <a:spLocks noGrp="1"/>
          </p:cNvSpPr>
          <p:nvPr>
            <p:ph type="sldNum" sz="quarter" idx="12"/>
          </p:nvPr>
        </p:nvSpPr>
        <p:spPr/>
        <p:txBody>
          <a:bodyPr/>
          <a:lstStyle/>
          <a:p>
            <a:pPr>
              <a:defRPr/>
            </a:pPr>
            <a:fld id="{519C8756-3B26-4146-A7C7-24F682EEB786}" type="slidenum">
              <a:rPr lang="en-US" smtClean="0"/>
              <a:pPr>
                <a:defRPr/>
              </a:pPr>
              <a:t>54</a:t>
            </a:fld>
            <a:endParaRPr lang="en-US"/>
          </a:p>
        </p:txBody>
      </p:sp>
      <p:sp>
        <p:nvSpPr>
          <p:cNvPr id="5" name="Content Placeholder 2">
            <a:extLst>
              <a:ext uri="{FF2B5EF4-FFF2-40B4-BE49-F238E27FC236}">
                <a16:creationId xmlns:a16="http://schemas.microsoft.com/office/drawing/2014/main" id="{41A719E7-871B-4F6F-BE98-5C131EABC8CA}"/>
              </a:ext>
            </a:extLst>
          </p:cNvPr>
          <p:cNvSpPr txBox="1">
            <a:spLocks/>
          </p:cNvSpPr>
          <p:nvPr/>
        </p:nvSpPr>
        <p:spPr bwMode="auto">
          <a:xfrm>
            <a:off x="381000" y="4038600"/>
            <a:ext cx="8229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int main(){</a:t>
            </a:r>
          </a:p>
          <a:p>
            <a:pPr marL="0" indent="0">
              <a:buNone/>
            </a:pPr>
            <a:r>
              <a:rPr lang="en-US" sz="1600" dirty="0"/>
              <a:t>  struct {</a:t>
            </a:r>
          </a:p>
          <a:p>
            <a:pPr marL="0" indent="0">
              <a:buNone/>
            </a:pPr>
            <a:r>
              <a:rPr lang="en-US" sz="1600" dirty="0"/>
              <a:t>    int num;</a:t>
            </a:r>
          </a:p>
          <a:p>
            <a:pPr marL="0" indent="0">
              <a:buNone/>
            </a:pPr>
            <a:r>
              <a:rPr lang="en-US" sz="1600" dirty="0"/>
              <a:t>    int </a:t>
            </a:r>
            <a:r>
              <a:rPr lang="en-US" sz="1600" dirty="0" err="1"/>
              <a:t>deno</a:t>
            </a:r>
            <a:r>
              <a:rPr lang="en-US" sz="1600" dirty="0"/>
              <a:t>;</a:t>
            </a:r>
          </a:p>
          <a:p>
            <a:pPr marL="0" indent="0">
              <a:buNone/>
            </a:pPr>
            <a:r>
              <a:rPr lang="en-US" sz="1600" dirty="0"/>
              <a:t>  }fraction;</a:t>
            </a:r>
          </a:p>
          <a:p>
            <a:pPr marL="0" indent="0">
              <a:buNone/>
            </a:pPr>
            <a:r>
              <a:rPr lang="en-US" sz="1600" dirty="0"/>
              <a:t>    </a:t>
            </a:r>
            <a:r>
              <a:rPr lang="en-US" sz="1600" dirty="0" err="1"/>
              <a:t>fraction.num</a:t>
            </a:r>
            <a:r>
              <a:rPr lang="en-US" sz="1600" dirty="0"/>
              <a:t> = 13;</a:t>
            </a:r>
          </a:p>
          <a:p>
            <a:pPr marL="0" indent="0">
              <a:buNone/>
            </a:pPr>
            <a:r>
              <a:rPr lang="en-US" sz="1600" dirty="0"/>
              <a:t>    </a:t>
            </a:r>
            <a:r>
              <a:rPr lang="en-US" sz="1600" dirty="0" err="1"/>
              <a:t>fraction.deno</a:t>
            </a:r>
            <a:r>
              <a:rPr lang="en-US" sz="1600" dirty="0"/>
              <a:t> = 17;</a:t>
            </a:r>
          </a:p>
          <a:p>
            <a:pPr marL="0" indent="0">
              <a:buNone/>
            </a:pPr>
            <a:r>
              <a:rPr lang="en-US" sz="1600" dirty="0"/>
              <a:t>     printf("num %d, </a:t>
            </a:r>
            <a:r>
              <a:rPr lang="en-US" sz="1600" dirty="0" err="1"/>
              <a:t>deno</a:t>
            </a:r>
            <a:r>
              <a:rPr lang="en-US" sz="1600" dirty="0"/>
              <a:t> %d\n", </a:t>
            </a:r>
            <a:r>
              <a:rPr lang="en-US" sz="1600" dirty="0" err="1"/>
              <a:t>fraction.num</a:t>
            </a:r>
            <a:r>
              <a:rPr lang="en-US" sz="1600" dirty="0"/>
              <a:t>, </a:t>
            </a:r>
            <a:r>
              <a:rPr lang="en-US" sz="1600" dirty="0" err="1"/>
              <a:t>fraction.deno</a:t>
            </a:r>
            <a:r>
              <a:rPr lang="en-US" sz="1600" dirty="0"/>
              <a:t>);</a:t>
            </a:r>
          </a:p>
          <a:p>
            <a:pPr marL="0" indent="0">
              <a:buNone/>
            </a:pPr>
            <a:r>
              <a:rPr lang="en-US" sz="1600" dirty="0"/>
              <a:t>}</a:t>
            </a:r>
          </a:p>
        </p:txBody>
      </p:sp>
    </p:spTree>
    <p:extLst>
      <p:ext uri="{BB962C8B-B14F-4D97-AF65-F5344CB8AC3E}">
        <p14:creationId xmlns:p14="http://schemas.microsoft.com/office/powerpoint/2010/main" val="4180025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868AE-C7CE-4AB8-999F-B07A565DE7D3}"/>
              </a:ext>
            </a:extLst>
          </p:cNvPr>
          <p:cNvSpPr>
            <a:spLocks noGrp="1"/>
          </p:cNvSpPr>
          <p:nvPr>
            <p:ph type="title"/>
          </p:nvPr>
        </p:nvSpPr>
        <p:spPr/>
        <p:txBody>
          <a:bodyPr/>
          <a:lstStyle/>
          <a:p>
            <a:r>
              <a:rPr lang="en-US" dirty="0"/>
              <a:t>Records: consecutive memory cells</a:t>
            </a:r>
          </a:p>
        </p:txBody>
      </p:sp>
      <p:sp>
        <p:nvSpPr>
          <p:cNvPr id="3" name="Content Placeholder 2">
            <a:extLst>
              <a:ext uri="{FF2B5EF4-FFF2-40B4-BE49-F238E27FC236}">
                <a16:creationId xmlns:a16="http://schemas.microsoft.com/office/drawing/2014/main" id="{E1097EAD-4D76-4C5D-84D8-77F8DBCF3217}"/>
              </a:ext>
            </a:extLst>
          </p:cNvPr>
          <p:cNvSpPr>
            <a:spLocks noGrp="1"/>
          </p:cNvSpPr>
          <p:nvPr>
            <p:ph idx="1"/>
          </p:nvPr>
        </p:nvSpPr>
        <p:spPr/>
        <p:txBody>
          <a:bodyPr/>
          <a:lstStyle/>
          <a:p>
            <a:r>
              <a:rPr lang="en-US" sz="2000" dirty="0"/>
              <a:t>Show that record is made of consecutive memory cells like for arrays (record2.c)</a:t>
            </a:r>
          </a:p>
          <a:p>
            <a:r>
              <a:rPr lang="en-US" sz="2000" dirty="0"/>
              <a:t>The difference is the fields have different types and names</a:t>
            </a:r>
          </a:p>
          <a:p>
            <a:r>
              <a:rPr lang="en-US" sz="2000" dirty="0"/>
              <a:t>In a program we refer to those fields using names but actually the computer find the </a:t>
            </a:r>
            <a:r>
              <a:rPr lang="en-US" sz="2000" dirty="0" err="1"/>
              <a:t>addr</a:t>
            </a:r>
            <a:r>
              <a:rPr lang="en-US" sz="2000" dirty="0"/>
              <a:t> of cells in those fields in the same way as for arrays</a:t>
            </a:r>
          </a:p>
          <a:p>
            <a:r>
              <a:rPr lang="en-US" sz="2000" dirty="0"/>
              <a:t>To find the </a:t>
            </a:r>
            <a:r>
              <a:rPr lang="en-US" sz="2000" dirty="0" err="1"/>
              <a:t>addr</a:t>
            </a:r>
            <a:r>
              <a:rPr lang="en-US" sz="2000" dirty="0"/>
              <a:t> of field x</a:t>
            </a:r>
          </a:p>
          <a:p>
            <a:pPr lvl="1"/>
            <a:r>
              <a:rPr lang="en-US" sz="1800" dirty="0" err="1"/>
              <a:t>Addr</a:t>
            </a:r>
            <a:r>
              <a:rPr lang="en-US" sz="1800" dirty="0"/>
              <a:t> of the first cell of the record + number of bytes used by all the fields before x (number of bytes </a:t>
            </a:r>
            <a:r>
              <a:rPr lang="en-US" sz="1800"/>
              <a:t>depend on </a:t>
            </a:r>
            <a:r>
              <a:rPr lang="en-US" sz="1800" dirty="0"/>
              <a:t>the type of each field)</a:t>
            </a:r>
            <a:r>
              <a:rPr lang="en-US" sz="1400" dirty="0"/>
              <a:t>	</a:t>
            </a:r>
          </a:p>
        </p:txBody>
      </p:sp>
      <p:sp>
        <p:nvSpPr>
          <p:cNvPr id="4" name="Slide Number Placeholder 3">
            <a:extLst>
              <a:ext uri="{FF2B5EF4-FFF2-40B4-BE49-F238E27FC236}">
                <a16:creationId xmlns:a16="http://schemas.microsoft.com/office/drawing/2014/main" id="{50C794EC-9CDE-4610-84DA-F0C4430F1B98}"/>
              </a:ext>
            </a:extLst>
          </p:cNvPr>
          <p:cNvSpPr>
            <a:spLocks noGrp="1"/>
          </p:cNvSpPr>
          <p:nvPr>
            <p:ph type="sldNum" sz="quarter" idx="12"/>
          </p:nvPr>
        </p:nvSpPr>
        <p:spPr/>
        <p:txBody>
          <a:bodyPr/>
          <a:lstStyle/>
          <a:p>
            <a:pPr>
              <a:defRPr/>
            </a:pPr>
            <a:fld id="{519C8756-3B26-4146-A7C7-24F682EEB786}" type="slidenum">
              <a:rPr lang="en-US" smtClean="0"/>
              <a:pPr>
                <a:defRPr/>
              </a:pPr>
              <a:t>55</a:t>
            </a:fld>
            <a:endParaRPr lang="en-US"/>
          </a:p>
        </p:txBody>
      </p:sp>
      <p:sp>
        <p:nvSpPr>
          <p:cNvPr id="5" name="Content Placeholder 2">
            <a:extLst>
              <a:ext uri="{FF2B5EF4-FFF2-40B4-BE49-F238E27FC236}">
                <a16:creationId xmlns:a16="http://schemas.microsoft.com/office/drawing/2014/main" id="{9F8FADCF-4138-4A86-A126-9D467F09533A}"/>
              </a:ext>
            </a:extLst>
          </p:cNvPr>
          <p:cNvSpPr txBox="1">
            <a:spLocks/>
          </p:cNvSpPr>
          <p:nvPr/>
        </p:nvSpPr>
        <p:spPr bwMode="auto">
          <a:xfrm>
            <a:off x="304800" y="3916362"/>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dirty="0"/>
              <a:t>	</a:t>
            </a:r>
          </a:p>
          <a:p>
            <a:pPr marL="0" indent="0">
              <a:buFont typeface="Arial" panose="020B0604020202020204" pitchFamily="34" charset="0"/>
              <a:buNone/>
            </a:pPr>
            <a:r>
              <a:rPr lang="en-US" sz="1800" dirty="0"/>
              <a:t>int main(){</a:t>
            </a:r>
          </a:p>
          <a:p>
            <a:pPr marL="0" indent="0">
              <a:buFont typeface="Arial" panose="020B0604020202020204" pitchFamily="34" charset="0"/>
              <a:buNone/>
            </a:pPr>
            <a:r>
              <a:rPr lang="en-US" sz="1800" dirty="0"/>
              <a:t>  struct {</a:t>
            </a:r>
          </a:p>
          <a:p>
            <a:pPr marL="0" indent="0">
              <a:buFont typeface="Arial" panose="020B0604020202020204" pitchFamily="34" charset="0"/>
              <a:buNone/>
            </a:pPr>
            <a:r>
              <a:rPr lang="en-US" sz="1800" dirty="0"/>
              <a:t>    int num;</a:t>
            </a:r>
          </a:p>
          <a:p>
            <a:pPr marL="0" indent="0">
              <a:buFont typeface="Arial" panose="020B0604020202020204" pitchFamily="34" charset="0"/>
              <a:buNone/>
            </a:pPr>
            <a:r>
              <a:rPr lang="en-US" sz="1800" dirty="0"/>
              <a:t>    int </a:t>
            </a:r>
            <a:r>
              <a:rPr lang="en-US" sz="1800" dirty="0" err="1"/>
              <a:t>deno</a:t>
            </a:r>
            <a:r>
              <a:rPr lang="en-US" sz="1800" dirty="0"/>
              <a:t>;</a:t>
            </a:r>
          </a:p>
          <a:p>
            <a:pPr marL="0" indent="0">
              <a:buFont typeface="Arial" panose="020B0604020202020204" pitchFamily="34" charset="0"/>
              <a:buNone/>
            </a:pPr>
            <a:r>
              <a:rPr lang="en-US" sz="1800" dirty="0"/>
              <a:t>  }fraction;</a:t>
            </a:r>
          </a:p>
          <a:p>
            <a:pPr marL="0" indent="0">
              <a:buFont typeface="Arial" panose="020B0604020202020204" pitchFamily="34" charset="0"/>
              <a:buNone/>
            </a:pPr>
            <a:r>
              <a:rPr lang="en-US" sz="1800" dirty="0"/>
              <a:t> printf("</a:t>
            </a:r>
            <a:r>
              <a:rPr lang="en-US" sz="1800" dirty="0" err="1"/>
              <a:t>addr</a:t>
            </a:r>
            <a:r>
              <a:rPr lang="en-US" sz="1800" dirty="0"/>
              <a:t> fraction %8u, </a:t>
            </a:r>
            <a:r>
              <a:rPr lang="en-US" sz="1800" dirty="0" err="1"/>
              <a:t>addr</a:t>
            </a:r>
            <a:r>
              <a:rPr lang="en-US" sz="1800" dirty="0"/>
              <a:t> num %8u, </a:t>
            </a:r>
            <a:r>
              <a:rPr lang="en-US" sz="1800" dirty="0" err="1"/>
              <a:t>addr</a:t>
            </a:r>
            <a:r>
              <a:rPr lang="en-US" sz="1800" dirty="0"/>
              <a:t> </a:t>
            </a:r>
            <a:r>
              <a:rPr lang="en-US" sz="1800" dirty="0" err="1"/>
              <a:t>deno</a:t>
            </a:r>
            <a:r>
              <a:rPr lang="en-US" sz="1800" dirty="0"/>
              <a:t> %8u\n",&amp;fraction,&amp;fraction.num,&amp;</a:t>
            </a:r>
            <a:r>
              <a:rPr lang="en-US" sz="1800" dirty="0" err="1"/>
              <a:t>fraction.deno</a:t>
            </a:r>
            <a:r>
              <a:rPr lang="en-US" sz="1800" dirty="0"/>
              <a:t>);</a:t>
            </a:r>
          </a:p>
          <a:p>
            <a:pPr marL="0" indent="0">
              <a:buFont typeface="Arial" panose="020B0604020202020204" pitchFamily="34" charset="0"/>
              <a:buNone/>
            </a:pPr>
            <a:r>
              <a:rPr lang="en-US" sz="1800" dirty="0"/>
              <a:t>}</a:t>
            </a:r>
          </a:p>
        </p:txBody>
      </p:sp>
    </p:spTree>
    <p:extLst>
      <p:ext uri="{BB962C8B-B14F-4D97-AF65-F5344CB8AC3E}">
        <p14:creationId xmlns:p14="http://schemas.microsoft.com/office/powerpoint/2010/main" val="25850453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C70BE-17D7-4C07-AB26-4AAD746C9F8D}"/>
              </a:ext>
            </a:extLst>
          </p:cNvPr>
          <p:cNvSpPr>
            <a:spLocks noGrp="1"/>
          </p:cNvSpPr>
          <p:nvPr>
            <p:ph type="title"/>
          </p:nvPr>
        </p:nvSpPr>
        <p:spPr/>
        <p:txBody>
          <a:bodyPr/>
          <a:lstStyle/>
          <a:p>
            <a:r>
              <a:rPr lang="en-US" dirty="0"/>
              <a:t>A second example of record (record3.c)</a:t>
            </a:r>
          </a:p>
        </p:txBody>
      </p:sp>
      <p:sp>
        <p:nvSpPr>
          <p:cNvPr id="3" name="Content Placeholder 2">
            <a:extLst>
              <a:ext uri="{FF2B5EF4-FFF2-40B4-BE49-F238E27FC236}">
                <a16:creationId xmlns:a16="http://schemas.microsoft.com/office/drawing/2014/main" id="{37D1C06E-5964-4BAD-B736-FC77AD98CF31}"/>
              </a:ext>
            </a:extLst>
          </p:cNvPr>
          <p:cNvSpPr>
            <a:spLocks noGrp="1"/>
          </p:cNvSpPr>
          <p:nvPr>
            <p:ph idx="1"/>
          </p:nvPr>
        </p:nvSpPr>
        <p:spPr/>
        <p:txBody>
          <a:bodyPr/>
          <a:lstStyle/>
          <a:p>
            <a:pPr marL="0" indent="0">
              <a:buNone/>
            </a:pPr>
            <a:r>
              <a:rPr lang="en-US" sz="1600" dirty="0"/>
              <a:t>int main(){</a:t>
            </a:r>
          </a:p>
          <a:p>
            <a:pPr marL="0" indent="0">
              <a:buNone/>
            </a:pPr>
            <a:r>
              <a:rPr lang="en-US" sz="1600" dirty="0"/>
              <a:t>  struct {</a:t>
            </a:r>
          </a:p>
          <a:p>
            <a:pPr marL="0" indent="0">
              <a:buNone/>
            </a:pPr>
            <a:r>
              <a:rPr lang="en-US" sz="1600" dirty="0"/>
              <a:t>    int id;</a:t>
            </a:r>
          </a:p>
          <a:p>
            <a:pPr marL="0" indent="0">
              <a:buNone/>
            </a:pPr>
            <a:r>
              <a:rPr lang="en-US" sz="1600" dirty="0"/>
              <a:t>    char* name; /*string of characters*/</a:t>
            </a:r>
          </a:p>
          <a:p>
            <a:pPr marL="0" indent="0">
              <a:buNone/>
            </a:pPr>
            <a:r>
              <a:rPr lang="en-US" sz="1600" dirty="0"/>
              <a:t>    char grade;</a:t>
            </a:r>
          </a:p>
          <a:p>
            <a:pPr marL="0" indent="0">
              <a:buNone/>
            </a:pPr>
            <a:r>
              <a:rPr lang="en-US" sz="1600" dirty="0"/>
              <a:t>  }student;</a:t>
            </a:r>
          </a:p>
          <a:p>
            <a:pPr marL="0" indent="0">
              <a:buNone/>
            </a:pPr>
            <a:endParaRPr lang="en-US" dirty="0"/>
          </a:p>
          <a:p>
            <a:pPr marL="0" indent="0">
              <a:buNone/>
            </a:pPr>
            <a:r>
              <a:rPr lang="en-US" sz="1600" dirty="0"/>
              <a:t>  printf("</a:t>
            </a:r>
            <a:r>
              <a:rPr lang="en-US" sz="1600" dirty="0" err="1"/>
              <a:t>addr</a:t>
            </a:r>
            <a:r>
              <a:rPr lang="en-US" sz="1600" dirty="0"/>
              <a:t> student %8u, </a:t>
            </a:r>
            <a:r>
              <a:rPr lang="en-US" sz="1600" dirty="0" err="1"/>
              <a:t>addr</a:t>
            </a:r>
            <a:r>
              <a:rPr lang="en-US" sz="1600" dirty="0"/>
              <a:t> id %8u, </a:t>
            </a:r>
            <a:r>
              <a:rPr lang="en-US" sz="1600" dirty="0" err="1"/>
              <a:t>addr</a:t>
            </a:r>
            <a:r>
              <a:rPr lang="en-US" sz="1600" dirty="0"/>
              <a:t> name  %8u,  </a:t>
            </a:r>
            <a:r>
              <a:rPr lang="en-US" sz="1600" dirty="0" err="1"/>
              <a:t>addr</a:t>
            </a:r>
            <a:r>
              <a:rPr lang="en-US" sz="1600" dirty="0"/>
              <a:t> grade  %8u\n",&amp;student,&amp;student.id,&amp;student.name,&amp;</a:t>
            </a:r>
            <a:r>
              <a:rPr lang="en-US" sz="1600" dirty="0" err="1"/>
              <a:t>student.grade</a:t>
            </a:r>
            <a:r>
              <a:rPr lang="en-US" sz="1600" dirty="0"/>
              <a:t>);</a:t>
            </a:r>
          </a:p>
          <a:p>
            <a:pPr marL="0" indent="0">
              <a:buNone/>
            </a:pPr>
            <a:endParaRPr lang="en-US" sz="1600" dirty="0"/>
          </a:p>
          <a:p>
            <a:pPr marL="0" indent="0">
              <a:buNone/>
            </a:pPr>
            <a:r>
              <a:rPr lang="en-US" sz="1600" dirty="0"/>
              <a:t>  student.id = 2021;</a:t>
            </a:r>
          </a:p>
          <a:p>
            <a:pPr marL="0" indent="0">
              <a:buNone/>
            </a:pPr>
            <a:r>
              <a:rPr lang="en-US" sz="1600" dirty="0"/>
              <a:t>  student.name = "Big-X";</a:t>
            </a:r>
          </a:p>
          <a:p>
            <a:pPr marL="0" indent="0">
              <a:buNone/>
            </a:pPr>
            <a:r>
              <a:rPr lang="en-US" sz="1600" dirty="0"/>
              <a:t>  </a:t>
            </a:r>
            <a:r>
              <a:rPr lang="en-US" sz="1600" dirty="0" err="1"/>
              <a:t>student.grade</a:t>
            </a:r>
            <a:r>
              <a:rPr lang="en-US" sz="1600" dirty="0"/>
              <a:t>= 'A';</a:t>
            </a:r>
          </a:p>
          <a:p>
            <a:pPr marL="0" indent="0">
              <a:buNone/>
            </a:pPr>
            <a:endParaRPr lang="en-US" sz="1600" dirty="0"/>
          </a:p>
          <a:p>
            <a:pPr marL="0" indent="0">
              <a:buNone/>
            </a:pPr>
            <a:r>
              <a:rPr lang="en-US" sz="1600" dirty="0"/>
              <a:t>  printf("id %d, name %s,  grade  %c\</a:t>
            </a:r>
            <a:r>
              <a:rPr lang="en-US" sz="1600" dirty="0" err="1"/>
              <a:t>n",student.id</a:t>
            </a:r>
            <a:r>
              <a:rPr lang="en-US" sz="1600" dirty="0"/>
              <a:t>, student.name, </a:t>
            </a:r>
            <a:r>
              <a:rPr lang="en-US" sz="1600" dirty="0" err="1"/>
              <a:t>student.grade</a:t>
            </a:r>
            <a:r>
              <a:rPr lang="en-US" sz="1600" dirty="0"/>
              <a:t>);</a:t>
            </a:r>
          </a:p>
        </p:txBody>
      </p:sp>
      <p:sp>
        <p:nvSpPr>
          <p:cNvPr id="4" name="Slide Number Placeholder 3">
            <a:extLst>
              <a:ext uri="{FF2B5EF4-FFF2-40B4-BE49-F238E27FC236}">
                <a16:creationId xmlns:a16="http://schemas.microsoft.com/office/drawing/2014/main" id="{170375F8-F46A-4A5B-8457-A14430291A3F}"/>
              </a:ext>
            </a:extLst>
          </p:cNvPr>
          <p:cNvSpPr>
            <a:spLocks noGrp="1"/>
          </p:cNvSpPr>
          <p:nvPr>
            <p:ph type="sldNum" sz="quarter" idx="12"/>
          </p:nvPr>
        </p:nvSpPr>
        <p:spPr/>
        <p:txBody>
          <a:bodyPr/>
          <a:lstStyle/>
          <a:p>
            <a:pPr>
              <a:defRPr/>
            </a:pPr>
            <a:fld id="{519C8756-3B26-4146-A7C7-24F682EEB786}" type="slidenum">
              <a:rPr lang="en-US" smtClean="0"/>
              <a:pPr>
                <a:defRPr/>
              </a:pPr>
              <a:t>56</a:t>
            </a:fld>
            <a:endParaRPr lang="en-US"/>
          </a:p>
        </p:txBody>
      </p:sp>
    </p:spTree>
    <p:extLst>
      <p:ext uri="{BB962C8B-B14F-4D97-AF65-F5344CB8AC3E}">
        <p14:creationId xmlns:p14="http://schemas.microsoft.com/office/powerpoint/2010/main" val="21675283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76848-2C09-4C94-9920-C62086601FE0}"/>
              </a:ext>
            </a:extLst>
          </p:cNvPr>
          <p:cNvSpPr>
            <a:spLocks noGrp="1"/>
          </p:cNvSpPr>
          <p:nvPr>
            <p:ph type="title"/>
          </p:nvPr>
        </p:nvSpPr>
        <p:spPr/>
        <p:txBody>
          <a:bodyPr/>
          <a:lstStyle/>
          <a:p>
            <a:r>
              <a:rPr lang="en-US" dirty="0"/>
              <a:t>An array of records</a:t>
            </a:r>
          </a:p>
        </p:txBody>
      </p:sp>
      <p:sp>
        <p:nvSpPr>
          <p:cNvPr id="3" name="Content Placeholder 2">
            <a:extLst>
              <a:ext uri="{FF2B5EF4-FFF2-40B4-BE49-F238E27FC236}">
                <a16:creationId xmlns:a16="http://schemas.microsoft.com/office/drawing/2014/main" id="{E8A99F70-6D4B-40E2-9445-BFA6E9CCD56F}"/>
              </a:ext>
            </a:extLst>
          </p:cNvPr>
          <p:cNvSpPr>
            <a:spLocks noGrp="1"/>
          </p:cNvSpPr>
          <p:nvPr>
            <p:ph idx="1"/>
          </p:nvPr>
        </p:nvSpPr>
        <p:spPr>
          <a:xfrm>
            <a:off x="0" y="2018020"/>
            <a:ext cx="8959788" cy="4458980"/>
          </a:xfrm>
        </p:spPr>
        <p:txBody>
          <a:bodyPr/>
          <a:lstStyle/>
          <a:p>
            <a:pPr marL="0" indent="0">
              <a:buNone/>
            </a:pPr>
            <a:r>
              <a:rPr lang="en-US" sz="1400" dirty="0"/>
              <a:t>int main(){</a:t>
            </a:r>
          </a:p>
          <a:p>
            <a:pPr marL="0" indent="0">
              <a:buNone/>
            </a:pPr>
            <a:r>
              <a:rPr lang="en-US" sz="1400" dirty="0"/>
              <a:t>  struct {</a:t>
            </a:r>
          </a:p>
          <a:p>
            <a:pPr marL="0" indent="0">
              <a:buNone/>
            </a:pPr>
            <a:r>
              <a:rPr lang="en-US" sz="1400" dirty="0"/>
              <a:t>    int id;</a:t>
            </a:r>
          </a:p>
          <a:p>
            <a:pPr marL="0" indent="0">
              <a:buNone/>
            </a:pPr>
            <a:r>
              <a:rPr lang="en-US" sz="1400" dirty="0"/>
              <a:t>    char* name;</a:t>
            </a:r>
          </a:p>
          <a:p>
            <a:pPr marL="0" indent="0">
              <a:buNone/>
            </a:pPr>
            <a:r>
              <a:rPr lang="en-US" sz="1400" dirty="0"/>
              <a:t>    char grade;</a:t>
            </a:r>
          </a:p>
          <a:p>
            <a:pPr marL="0" indent="0">
              <a:buNone/>
            </a:pPr>
            <a:r>
              <a:rPr lang="en-US" sz="1400" dirty="0"/>
              <a:t>  }student[3];</a:t>
            </a:r>
          </a:p>
          <a:p>
            <a:pPr marL="0" indent="0">
              <a:buNone/>
            </a:pPr>
            <a:r>
              <a:rPr lang="en-US" sz="1400" dirty="0"/>
              <a:t>  printf("</a:t>
            </a:r>
            <a:r>
              <a:rPr lang="en-US" sz="1400" dirty="0" err="1"/>
              <a:t>addr</a:t>
            </a:r>
            <a:r>
              <a:rPr lang="en-US" sz="1400" dirty="0"/>
              <a:t> of student records, student[0] %8u, student[1] %8u, student[2] %8u\n\</a:t>
            </a:r>
            <a:r>
              <a:rPr lang="en-US" sz="1400" dirty="0" err="1"/>
              <a:t>n",&amp;student</a:t>
            </a:r>
            <a:r>
              <a:rPr lang="en-US" sz="1400" dirty="0"/>
              <a:t>[0],student[1],student[2]); </a:t>
            </a:r>
          </a:p>
          <a:p>
            <a:pPr marL="0" indent="0">
              <a:buNone/>
            </a:pPr>
            <a:r>
              <a:rPr lang="en-US" sz="1400" dirty="0"/>
              <a:t>  printf("</a:t>
            </a:r>
            <a:r>
              <a:rPr lang="en-US" sz="1400" dirty="0" err="1"/>
              <a:t>addr</a:t>
            </a:r>
            <a:r>
              <a:rPr lang="en-US" sz="1400" dirty="0"/>
              <a:t> of fields in student[0], name %8u,  grade  %8u\n\</a:t>
            </a:r>
            <a:r>
              <a:rPr lang="en-US" sz="1400" dirty="0" err="1"/>
              <a:t>n",&amp;student</a:t>
            </a:r>
            <a:r>
              <a:rPr lang="en-US" sz="1400" dirty="0"/>
              <a:t>[0].</a:t>
            </a:r>
            <a:r>
              <a:rPr lang="en-US" sz="1400" dirty="0" err="1"/>
              <a:t>name,&amp;student</a:t>
            </a:r>
            <a:r>
              <a:rPr lang="en-US" sz="1400" dirty="0"/>
              <a:t>[0].grade);</a:t>
            </a:r>
          </a:p>
          <a:p>
            <a:pPr marL="0" indent="0">
              <a:buNone/>
            </a:pPr>
            <a:r>
              <a:rPr lang="en-US" sz="1400" dirty="0"/>
              <a:t>  printf("</a:t>
            </a:r>
            <a:r>
              <a:rPr lang="en-US" sz="1400" dirty="0" err="1"/>
              <a:t>addr</a:t>
            </a:r>
            <a:r>
              <a:rPr lang="en-US" sz="1400" dirty="0"/>
              <a:t> of fields in student[1], name %8u,  grade  %8u\n\</a:t>
            </a:r>
            <a:r>
              <a:rPr lang="en-US" sz="1400" dirty="0" err="1"/>
              <a:t>n",&amp;student</a:t>
            </a:r>
            <a:r>
              <a:rPr lang="en-US" sz="1400" dirty="0"/>
              <a:t>[1].</a:t>
            </a:r>
            <a:r>
              <a:rPr lang="en-US" sz="1400" dirty="0" err="1"/>
              <a:t>name,&amp;student</a:t>
            </a:r>
            <a:r>
              <a:rPr lang="en-US" sz="1400" dirty="0"/>
              <a:t>[1].grade);</a:t>
            </a:r>
          </a:p>
          <a:p>
            <a:pPr marL="0" indent="0">
              <a:buNone/>
            </a:pPr>
            <a:r>
              <a:rPr lang="en-US" sz="1400" dirty="0"/>
              <a:t>  printf("</a:t>
            </a:r>
            <a:r>
              <a:rPr lang="en-US" sz="1400" dirty="0" err="1"/>
              <a:t>addr</a:t>
            </a:r>
            <a:r>
              <a:rPr lang="en-US" sz="1400" dirty="0"/>
              <a:t> of fields in student[2], name %8u,  grade  %8u\n\</a:t>
            </a:r>
            <a:r>
              <a:rPr lang="en-US" sz="1400" dirty="0" err="1"/>
              <a:t>n",&amp;student</a:t>
            </a:r>
            <a:r>
              <a:rPr lang="en-US" sz="1400" dirty="0"/>
              <a:t>[2].</a:t>
            </a:r>
            <a:r>
              <a:rPr lang="en-US" sz="1400" dirty="0" err="1"/>
              <a:t>name,&amp;student</a:t>
            </a:r>
            <a:r>
              <a:rPr lang="en-US" sz="1400" dirty="0"/>
              <a:t>[2].grade);</a:t>
            </a:r>
          </a:p>
          <a:p>
            <a:pPr marL="0" indent="0">
              <a:buNone/>
            </a:pPr>
            <a:r>
              <a:rPr lang="en-US" sz="1400" dirty="0"/>
              <a:t>  student[0].id = 2021;</a:t>
            </a:r>
          </a:p>
          <a:p>
            <a:pPr marL="0" indent="0">
              <a:buNone/>
            </a:pPr>
            <a:r>
              <a:rPr lang="en-US" sz="1400" dirty="0"/>
              <a:t>  student[1].name = "Big-X"; </a:t>
            </a:r>
          </a:p>
          <a:p>
            <a:pPr marL="0" indent="0">
              <a:buNone/>
            </a:pPr>
            <a:r>
              <a:rPr lang="en-US" sz="1400" dirty="0"/>
              <a:t>  student[2].grade= 'A’;</a:t>
            </a:r>
          </a:p>
          <a:p>
            <a:pPr marL="0" indent="0">
              <a:buNone/>
            </a:pPr>
            <a:r>
              <a:rPr lang="en-US" sz="1400" dirty="0"/>
              <a:t>  printf("id %d, name %s,  grade  %c\</a:t>
            </a:r>
            <a:r>
              <a:rPr lang="en-US" sz="1400" dirty="0" err="1"/>
              <a:t>n",student</a:t>
            </a:r>
            <a:r>
              <a:rPr lang="en-US" sz="1400" dirty="0"/>
              <a:t>[0].id, student[1].name, student[2].grade);</a:t>
            </a:r>
          </a:p>
          <a:p>
            <a:pPr marL="0" indent="0">
              <a:buNone/>
            </a:pPr>
            <a:r>
              <a:rPr lang="en-US" sz="1400" dirty="0"/>
              <a:t>}</a:t>
            </a:r>
          </a:p>
        </p:txBody>
      </p:sp>
      <p:sp>
        <p:nvSpPr>
          <p:cNvPr id="4" name="Slide Number Placeholder 3">
            <a:extLst>
              <a:ext uri="{FF2B5EF4-FFF2-40B4-BE49-F238E27FC236}">
                <a16:creationId xmlns:a16="http://schemas.microsoft.com/office/drawing/2014/main" id="{10660923-4BE4-4E22-AD7A-E7B172CB9F56}"/>
              </a:ext>
            </a:extLst>
          </p:cNvPr>
          <p:cNvSpPr>
            <a:spLocks noGrp="1"/>
          </p:cNvSpPr>
          <p:nvPr>
            <p:ph type="sldNum" sz="quarter" idx="12"/>
          </p:nvPr>
        </p:nvSpPr>
        <p:spPr/>
        <p:txBody>
          <a:bodyPr/>
          <a:lstStyle/>
          <a:p>
            <a:pPr>
              <a:defRPr/>
            </a:pPr>
            <a:fld id="{519C8756-3B26-4146-A7C7-24F682EEB786}" type="slidenum">
              <a:rPr lang="en-US" smtClean="0"/>
              <a:pPr>
                <a:defRPr/>
              </a:pPr>
              <a:t>57</a:t>
            </a:fld>
            <a:endParaRPr lang="en-US"/>
          </a:p>
        </p:txBody>
      </p:sp>
      <p:sp>
        <p:nvSpPr>
          <p:cNvPr id="5" name="Content Placeholder 2">
            <a:extLst>
              <a:ext uri="{FF2B5EF4-FFF2-40B4-BE49-F238E27FC236}">
                <a16:creationId xmlns:a16="http://schemas.microsoft.com/office/drawing/2014/main" id="{F2F955F8-4382-44D5-B041-041D80749F67}"/>
              </a:ext>
            </a:extLst>
          </p:cNvPr>
          <p:cNvSpPr txBox="1">
            <a:spLocks/>
          </p:cNvSpPr>
          <p:nvPr/>
        </p:nvSpPr>
        <p:spPr bwMode="auto">
          <a:xfrm>
            <a:off x="92106" y="875020"/>
            <a:ext cx="8959788" cy="1106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Print the </a:t>
            </a:r>
            <a:r>
              <a:rPr lang="en-US" sz="1800" dirty="0" err="1"/>
              <a:t>addr</a:t>
            </a:r>
            <a:r>
              <a:rPr lang="en-US" sz="1800" dirty="0"/>
              <a:t> of the first cell of each record (record4.c)</a:t>
            </a:r>
          </a:p>
          <a:p>
            <a:r>
              <a:rPr lang="en-US" sz="1800" dirty="0"/>
              <a:t>Print the </a:t>
            </a:r>
            <a:r>
              <a:rPr lang="en-US" sz="1800" dirty="0" err="1"/>
              <a:t>addr</a:t>
            </a:r>
            <a:r>
              <a:rPr lang="en-US" sz="1800" dirty="0"/>
              <a:t> of the second and third field of each record</a:t>
            </a:r>
          </a:p>
          <a:p>
            <a:r>
              <a:rPr lang="en-US" sz="1800" dirty="0"/>
              <a:t>Assig values to different fields and different records and print the assigned values</a:t>
            </a:r>
          </a:p>
        </p:txBody>
      </p:sp>
    </p:spTree>
    <p:extLst>
      <p:ext uri="{BB962C8B-B14F-4D97-AF65-F5344CB8AC3E}">
        <p14:creationId xmlns:p14="http://schemas.microsoft.com/office/powerpoint/2010/main" val="29277690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7525-A7D0-42C1-916D-CFB25A418BC2}"/>
              </a:ext>
            </a:extLst>
          </p:cNvPr>
          <p:cNvSpPr>
            <a:spLocks noGrp="1"/>
          </p:cNvSpPr>
          <p:nvPr>
            <p:ph type="title"/>
          </p:nvPr>
        </p:nvSpPr>
        <p:spPr/>
        <p:txBody>
          <a:bodyPr/>
          <a:lstStyle/>
          <a:p>
            <a:r>
              <a:rPr lang="en-US" dirty="0"/>
              <a:t>Typedef &amp; dynamic memory allocation for rec</a:t>
            </a:r>
          </a:p>
        </p:txBody>
      </p:sp>
      <p:sp>
        <p:nvSpPr>
          <p:cNvPr id="3" name="Content Placeholder 2">
            <a:extLst>
              <a:ext uri="{FF2B5EF4-FFF2-40B4-BE49-F238E27FC236}">
                <a16:creationId xmlns:a16="http://schemas.microsoft.com/office/drawing/2014/main" id="{76B9D69F-F1A4-443D-A9BD-4D1A64094891}"/>
              </a:ext>
            </a:extLst>
          </p:cNvPr>
          <p:cNvSpPr>
            <a:spLocks noGrp="1"/>
          </p:cNvSpPr>
          <p:nvPr>
            <p:ph idx="1"/>
          </p:nvPr>
        </p:nvSpPr>
        <p:spPr>
          <a:xfrm>
            <a:off x="457200" y="2438400"/>
            <a:ext cx="8229600" cy="4343400"/>
          </a:xfrm>
        </p:spPr>
        <p:txBody>
          <a:bodyPr/>
          <a:lstStyle/>
          <a:p>
            <a:pPr marL="0" indent="0">
              <a:buNone/>
            </a:pPr>
            <a:r>
              <a:rPr lang="en-US" sz="1400" dirty="0"/>
              <a:t>int main(){</a:t>
            </a:r>
          </a:p>
          <a:p>
            <a:pPr marL="0" indent="0">
              <a:buNone/>
            </a:pPr>
            <a:r>
              <a:rPr lang="en-US" sz="1400" dirty="0"/>
              <a:t>  typedef struct {</a:t>
            </a:r>
          </a:p>
          <a:p>
            <a:pPr marL="0" indent="0">
              <a:buNone/>
            </a:pPr>
            <a:r>
              <a:rPr lang="en-US" sz="1400" dirty="0"/>
              <a:t>    int id;</a:t>
            </a:r>
          </a:p>
          <a:p>
            <a:pPr marL="0" indent="0">
              <a:buNone/>
            </a:pPr>
            <a:r>
              <a:rPr lang="en-US" sz="1400" dirty="0"/>
              <a:t>    char* name;</a:t>
            </a:r>
          </a:p>
          <a:p>
            <a:pPr marL="0" indent="0">
              <a:buNone/>
            </a:pPr>
            <a:r>
              <a:rPr lang="en-US" sz="1400" dirty="0"/>
              <a:t>    char grade;</a:t>
            </a:r>
          </a:p>
          <a:p>
            <a:pPr marL="0" indent="0">
              <a:buNone/>
            </a:pPr>
            <a:r>
              <a:rPr lang="en-US" sz="1400" dirty="0"/>
              <a:t>  }student;</a:t>
            </a:r>
          </a:p>
          <a:p>
            <a:pPr marL="0" indent="0">
              <a:buNone/>
            </a:pPr>
            <a:r>
              <a:rPr lang="en-US" sz="1400" dirty="0"/>
              <a:t>  student* Minh;</a:t>
            </a:r>
          </a:p>
          <a:p>
            <a:pPr marL="0" indent="0">
              <a:buNone/>
            </a:pPr>
            <a:r>
              <a:rPr lang="en-US" sz="1400" dirty="0"/>
              <a:t>  Minh = (student*)malloc(</a:t>
            </a:r>
            <a:r>
              <a:rPr lang="en-US" sz="1400" dirty="0" err="1"/>
              <a:t>sizeof</a:t>
            </a:r>
            <a:r>
              <a:rPr lang="en-US" sz="1400" dirty="0"/>
              <a:t>(student));</a:t>
            </a:r>
          </a:p>
          <a:p>
            <a:pPr marL="0" indent="0">
              <a:buNone/>
            </a:pPr>
            <a:endParaRPr lang="en-US" sz="1400" dirty="0"/>
          </a:p>
          <a:p>
            <a:pPr marL="0" indent="0">
              <a:buNone/>
            </a:pPr>
            <a:r>
              <a:rPr lang="en-US" sz="1400" dirty="0"/>
              <a:t>  printf("</a:t>
            </a:r>
            <a:r>
              <a:rPr lang="en-US" sz="1400" dirty="0" err="1"/>
              <a:t>addr</a:t>
            </a:r>
            <a:r>
              <a:rPr lang="en-US" sz="1400" dirty="0"/>
              <a:t> Minh %8u  </a:t>
            </a:r>
            <a:r>
              <a:rPr lang="en-US" sz="1400" dirty="0" err="1"/>
              <a:t>addr</a:t>
            </a:r>
            <a:r>
              <a:rPr lang="en-US" sz="1400" dirty="0"/>
              <a:t> Minh id %8u, </a:t>
            </a:r>
            <a:r>
              <a:rPr lang="en-US" sz="1400" dirty="0" err="1"/>
              <a:t>addr</a:t>
            </a:r>
            <a:r>
              <a:rPr lang="en-US" sz="1400" dirty="0"/>
              <a:t> Minh name %8u, </a:t>
            </a:r>
            <a:r>
              <a:rPr lang="en-US" sz="1400" dirty="0" err="1"/>
              <a:t>addr</a:t>
            </a:r>
            <a:r>
              <a:rPr lang="en-US" sz="1400" dirty="0"/>
              <a:t> Minh grade %8u\n\</a:t>
            </a:r>
            <a:r>
              <a:rPr lang="en-US" sz="1400" dirty="0" err="1"/>
              <a:t>n",&amp;Minh,&amp;Minh</a:t>
            </a:r>
            <a:r>
              <a:rPr lang="en-US" sz="1400" dirty="0"/>
              <a:t>-&gt;</a:t>
            </a:r>
            <a:r>
              <a:rPr lang="en-US" sz="1400" dirty="0" err="1"/>
              <a:t>id,&amp;Minh</a:t>
            </a:r>
            <a:r>
              <a:rPr lang="en-US" sz="1400" dirty="0"/>
              <a:t>-&gt;</a:t>
            </a:r>
            <a:r>
              <a:rPr lang="en-US" sz="1400" dirty="0" err="1"/>
              <a:t>name,&amp;Minh</a:t>
            </a:r>
            <a:r>
              <a:rPr lang="en-US" sz="1400" dirty="0"/>
              <a:t>-&gt;grade);</a:t>
            </a:r>
          </a:p>
          <a:p>
            <a:pPr marL="0" indent="0">
              <a:buNone/>
            </a:pPr>
            <a:endParaRPr lang="en-US" sz="1400" dirty="0"/>
          </a:p>
          <a:p>
            <a:pPr marL="0" indent="0">
              <a:buNone/>
            </a:pPr>
            <a:r>
              <a:rPr lang="en-US" sz="1400" dirty="0"/>
              <a:t>  Minh-&gt;id = 2021;</a:t>
            </a:r>
          </a:p>
          <a:p>
            <a:pPr marL="0" indent="0">
              <a:buNone/>
            </a:pPr>
            <a:r>
              <a:rPr lang="en-US" sz="1400" dirty="0"/>
              <a:t>  Minh-&gt;name = "Minh";</a:t>
            </a:r>
          </a:p>
          <a:p>
            <a:pPr marL="0" indent="0">
              <a:buNone/>
            </a:pPr>
            <a:r>
              <a:rPr lang="en-US" sz="1400" dirty="0"/>
              <a:t>  Minh-&gt;grade= 'A';</a:t>
            </a:r>
          </a:p>
          <a:p>
            <a:pPr marL="0" indent="0">
              <a:buNone/>
            </a:pPr>
            <a:r>
              <a:rPr lang="en-US" sz="1400" dirty="0"/>
              <a:t>  printf("id %d, name %s,  grade  %c\</a:t>
            </a:r>
            <a:r>
              <a:rPr lang="en-US" sz="1400" dirty="0" err="1"/>
              <a:t>n",Minh</a:t>
            </a:r>
            <a:r>
              <a:rPr lang="en-US" sz="1400" dirty="0"/>
              <a:t>-&gt;id, Minh-&gt;name, Minh-&gt;grade);</a:t>
            </a:r>
          </a:p>
          <a:p>
            <a:pPr marL="0" indent="0">
              <a:buNone/>
            </a:pPr>
            <a:r>
              <a:rPr lang="en-US" sz="1400" dirty="0"/>
              <a:t>}</a:t>
            </a:r>
          </a:p>
        </p:txBody>
      </p:sp>
      <p:sp>
        <p:nvSpPr>
          <p:cNvPr id="4" name="Slide Number Placeholder 3">
            <a:extLst>
              <a:ext uri="{FF2B5EF4-FFF2-40B4-BE49-F238E27FC236}">
                <a16:creationId xmlns:a16="http://schemas.microsoft.com/office/drawing/2014/main" id="{8821DA38-4B90-4664-A910-16CC0E58D85D}"/>
              </a:ext>
            </a:extLst>
          </p:cNvPr>
          <p:cNvSpPr>
            <a:spLocks noGrp="1"/>
          </p:cNvSpPr>
          <p:nvPr>
            <p:ph type="sldNum" sz="quarter" idx="12"/>
          </p:nvPr>
        </p:nvSpPr>
        <p:spPr/>
        <p:txBody>
          <a:bodyPr/>
          <a:lstStyle/>
          <a:p>
            <a:pPr>
              <a:defRPr/>
            </a:pPr>
            <a:fld id="{519C8756-3B26-4146-A7C7-24F682EEB786}" type="slidenum">
              <a:rPr lang="en-US" smtClean="0"/>
              <a:pPr>
                <a:defRPr/>
              </a:pPr>
              <a:t>58</a:t>
            </a:fld>
            <a:endParaRPr lang="en-US"/>
          </a:p>
        </p:txBody>
      </p:sp>
      <p:sp>
        <p:nvSpPr>
          <p:cNvPr id="5" name="Content Placeholder 2">
            <a:extLst>
              <a:ext uri="{FF2B5EF4-FFF2-40B4-BE49-F238E27FC236}">
                <a16:creationId xmlns:a16="http://schemas.microsoft.com/office/drawing/2014/main" id="{FF700340-5A37-4908-A1BB-A668272CD7DB}"/>
              </a:ext>
            </a:extLst>
          </p:cNvPr>
          <p:cNvSpPr txBox="1">
            <a:spLocks/>
          </p:cNvSpPr>
          <p:nvPr/>
        </p:nvSpPr>
        <p:spPr bwMode="auto">
          <a:xfrm>
            <a:off x="0" y="912920"/>
            <a:ext cx="9067800" cy="152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Now student is a type (not a variable), does not have a memory </a:t>
            </a:r>
            <a:r>
              <a:rPr lang="en-US" sz="1400" dirty="0" err="1"/>
              <a:t>addr</a:t>
            </a:r>
            <a:r>
              <a:rPr lang="en-US" sz="1400" dirty="0"/>
              <a:t> (record5.c)</a:t>
            </a:r>
          </a:p>
          <a:p>
            <a:r>
              <a:rPr lang="en-US" sz="1400" dirty="0"/>
              <a:t>Minh is a pointer, will store the </a:t>
            </a:r>
            <a:r>
              <a:rPr lang="en-US" sz="1400" dirty="0" err="1"/>
              <a:t>addr</a:t>
            </a:r>
            <a:r>
              <a:rPr lang="en-US" sz="1400" dirty="0"/>
              <a:t> of the first cell of a record of type student</a:t>
            </a:r>
          </a:p>
          <a:p>
            <a:r>
              <a:rPr lang="en-US" sz="1400" dirty="0"/>
              <a:t>malloc allocate memory cells for a data structure of type student</a:t>
            </a:r>
          </a:p>
          <a:p>
            <a:r>
              <a:rPr lang="en-US" sz="1400" dirty="0"/>
              <a:t>Print the </a:t>
            </a:r>
            <a:r>
              <a:rPr lang="en-US" sz="1400" dirty="0" err="1"/>
              <a:t>addrs</a:t>
            </a:r>
            <a:r>
              <a:rPr lang="en-US" sz="1400" dirty="0"/>
              <a:t> of Minh and the fields in the record. Assign values to the fields and print those values</a:t>
            </a:r>
          </a:p>
          <a:p>
            <a:r>
              <a:rPr lang="en-US" sz="1400" dirty="0">
                <a:solidFill>
                  <a:srgbClr val="FF0000"/>
                </a:solidFill>
              </a:rPr>
              <a:t>Since Minh is a pointer, we must reference the fields of the object to which it points using “-&gt;”</a:t>
            </a:r>
          </a:p>
        </p:txBody>
      </p:sp>
    </p:spTree>
    <p:extLst>
      <p:ext uri="{BB962C8B-B14F-4D97-AF65-F5344CB8AC3E}">
        <p14:creationId xmlns:p14="http://schemas.microsoft.com/office/powerpoint/2010/main" val="11562696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4500" dirty="0"/>
              <a:t>2.2. Record</a:t>
            </a:r>
          </a:p>
        </p:txBody>
      </p:sp>
      <p:sp>
        <p:nvSpPr>
          <p:cNvPr id="14339" name="Rectangle 3"/>
          <p:cNvSpPr>
            <a:spLocks noGrp="1" noChangeArrowheads="1"/>
          </p:cNvSpPr>
          <p:nvPr>
            <p:ph type="body" idx="1"/>
          </p:nvPr>
        </p:nvSpPr>
        <p:spPr>
          <a:xfrm>
            <a:off x="0" y="838200"/>
            <a:ext cx="9144000" cy="5410200"/>
          </a:xfrm>
        </p:spPr>
        <p:txBody>
          <a:bodyPr/>
          <a:lstStyle/>
          <a:p>
            <a:pPr algn="just" eaLnBrk="1" hangingPunct="1"/>
            <a:r>
              <a:rPr lang="en-US" altLang="en-US" sz="2000" dirty="0">
                <a:latin typeface="Times New Roman" panose="02020603050405020304" pitchFamily="18" charset="0"/>
              </a:rPr>
              <a:t>A record is a collection of related elements, possibly of different types, having a single name. </a:t>
            </a:r>
          </a:p>
          <a:p>
            <a:pPr algn="just" eaLnBrk="1" hangingPunct="1"/>
            <a:r>
              <a:rPr lang="en-US" altLang="en-US" sz="2000" dirty="0">
                <a:latin typeface="Times New Roman" panose="02020603050405020304" pitchFamily="18" charset="0"/>
              </a:rPr>
              <a:t>Each element in a record is called a </a:t>
            </a:r>
            <a:r>
              <a:rPr lang="en-US" altLang="en-US" sz="2000" dirty="0">
                <a:solidFill>
                  <a:schemeClr val="folHlink"/>
                </a:solidFill>
                <a:latin typeface="Times New Roman" panose="02020603050405020304" pitchFamily="18" charset="0"/>
              </a:rPr>
              <a:t>field</a:t>
            </a:r>
            <a:r>
              <a:rPr lang="en-US" altLang="en-US" sz="2000" dirty="0">
                <a:latin typeface="Times New Roman" panose="02020603050405020304" pitchFamily="18" charset="0"/>
              </a:rPr>
              <a:t>:</a:t>
            </a:r>
          </a:p>
          <a:p>
            <a:pPr lvl="1" algn="just" eaLnBrk="1" hangingPunct="1"/>
            <a:r>
              <a:rPr lang="en-US" altLang="en-US" sz="2000" dirty="0">
                <a:latin typeface="Times New Roman" panose="02020603050405020304" pitchFamily="18" charset="0"/>
              </a:rPr>
              <a:t>A field has a type and exists in memory. </a:t>
            </a:r>
          </a:p>
          <a:p>
            <a:pPr lvl="1" algn="just" eaLnBrk="1" hangingPunct="1"/>
            <a:r>
              <a:rPr lang="en-US" altLang="en-US" sz="2000" dirty="0">
                <a:latin typeface="Times New Roman" panose="02020603050405020304" pitchFamily="18" charset="0"/>
              </a:rPr>
              <a:t>Fields can be assigned values, which in turn can be accessed for selection or manipulation. </a:t>
            </a:r>
          </a:p>
          <a:p>
            <a:pPr algn="just" eaLnBrk="1" hangingPunct="1"/>
            <a:r>
              <a:rPr lang="en-US" altLang="en-US" sz="2000" dirty="0">
                <a:latin typeface="Times New Roman" panose="02020603050405020304" pitchFamily="18" charset="0"/>
              </a:rPr>
              <a:t>Example: Figure below contains two examples of records. </a:t>
            </a:r>
          </a:p>
          <a:p>
            <a:pPr lvl="1" algn="just" eaLnBrk="1" hangingPunct="1"/>
            <a:r>
              <a:rPr lang="en-US" altLang="en-US" sz="2000" dirty="0">
                <a:latin typeface="Times New Roman" panose="02020603050405020304" pitchFamily="18" charset="0"/>
              </a:rPr>
              <a:t>The first example: fraction has two fields: numerator and denominator, both of which are integers. </a:t>
            </a:r>
          </a:p>
          <a:p>
            <a:pPr lvl="1" algn="just" eaLnBrk="1" hangingPunct="1"/>
            <a:r>
              <a:rPr lang="en-US" altLang="en-US" sz="2000" dirty="0">
                <a:latin typeface="Times New Roman" panose="02020603050405020304" pitchFamily="18" charset="0"/>
              </a:rPr>
              <a:t>The second example: student has three fields (id, name, grade) made up of three different types.</a:t>
            </a:r>
          </a:p>
          <a:p>
            <a:pPr algn="just" eaLnBrk="1" hangingPunct="1"/>
            <a:endParaRPr lang="en-US" altLang="en-US" sz="2000" dirty="0">
              <a:latin typeface="Times New Roman" panose="02020603050405020304" pitchFamily="18" charset="0"/>
            </a:endParaRP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59</a:t>
            </a:fld>
            <a:endParaRPr lang="en-US"/>
          </a:p>
        </p:txBody>
      </p:sp>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4729163"/>
            <a:ext cx="6581775" cy="212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9787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63F94-FE33-4A49-9B23-D576250A5472}"/>
              </a:ext>
            </a:extLst>
          </p:cNvPr>
          <p:cNvSpPr>
            <a:spLocks noGrp="1"/>
          </p:cNvSpPr>
          <p:nvPr>
            <p:ph type="title"/>
          </p:nvPr>
        </p:nvSpPr>
        <p:spPr/>
        <p:txBody>
          <a:bodyPr/>
          <a:lstStyle/>
          <a:p>
            <a:r>
              <a:rPr lang="en-US" dirty="0"/>
              <a:t>Example</a:t>
            </a:r>
          </a:p>
        </p:txBody>
      </p:sp>
      <p:sp>
        <p:nvSpPr>
          <p:cNvPr id="4" name="Content Placeholder 3">
            <a:extLst>
              <a:ext uri="{FF2B5EF4-FFF2-40B4-BE49-F238E27FC236}">
                <a16:creationId xmlns:a16="http://schemas.microsoft.com/office/drawing/2014/main" id="{E0C1F099-AA28-43A0-98AE-A1593A1FA6F8}"/>
              </a:ext>
            </a:extLst>
          </p:cNvPr>
          <p:cNvSpPr>
            <a:spLocks noGrp="1"/>
          </p:cNvSpPr>
          <p:nvPr>
            <p:ph sz="half" idx="2"/>
          </p:nvPr>
        </p:nvSpPr>
        <p:spPr/>
        <p:txBody>
          <a:bodyPr/>
          <a:lstStyle/>
          <a:p>
            <a:r>
              <a:rPr lang="en-US" sz="2000" dirty="0"/>
              <a:t>This program (basic2.c) shows that the "type", "</a:t>
            </a:r>
            <a:r>
              <a:rPr lang="en-US" sz="2000" b="1" dirty="0"/>
              <a:t>int</a:t>
            </a:r>
            <a:r>
              <a:rPr lang="en-US" sz="2000" dirty="0"/>
              <a:t>" "</a:t>
            </a:r>
            <a:r>
              <a:rPr lang="en-US" sz="2000" b="1" dirty="0"/>
              <a:t>double</a:t>
            </a:r>
            <a:r>
              <a:rPr lang="en-US" sz="2000" dirty="0"/>
              <a:t>", </a:t>
            </a:r>
            <a:r>
              <a:rPr lang="en-US" sz="2000" dirty="0" err="1"/>
              <a:t>etc</a:t>
            </a:r>
            <a:r>
              <a:rPr lang="en-US" sz="2000" dirty="0"/>
              <a:t>, in front of a variable name specifies the number of consecutive memory cells reserved for the variable</a:t>
            </a:r>
          </a:p>
          <a:p>
            <a:r>
              <a:rPr lang="en-US" sz="2000" dirty="0"/>
              <a:t>Print the </a:t>
            </a:r>
            <a:r>
              <a:rPr lang="en-US" sz="2000" dirty="0" err="1"/>
              <a:t>addr</a:t>
            </a:r>
            <a:r>
              <a:rPr lang="en-US" sz="2000" dirty="0"/>
              <a:t> of</a:t>
            </a:r>
          </a:p>
          <a:p>
            <a:pPr lvl="1"/>
            <a:r>
              <a:rPr lang="en-US" sz="1600" dirty="0"/>
              <a:t>The first cell of var1</a:t>
            </a:r>
          </a:p>
          <a:p>
            <a:pPr lvl="1"/>
            <a:r>
              <a:rPr lang="en-US" sz="1600" dirty="0"/>
              <a:t>The first cell of var2</a:t>
            </a:r>
          </a:p>
          <a:p>
            <a:pPr lvl="1"/>
            <a:r>
              <a:rPr lang="en-US" sz="1600" dirty="0"/>
              <a:t>The first cell of the array var3</a:t>
            </a:r>
          </a:p>
        </p:txBody>
      </p:sp>
      <p:sp>
        <p:nvSpPr>
          <p:cNvPr id="5" name="Slide Number Placeholder 4">
            <a:extLst>
              <a:ext uri="{FF2B5EF4-FFF2-40B4-BE49-F238E27FC236}">
                <a16:creationId xmlns:a16="http://schemas.microsoft.com/office/drawing/2014/main" id="{7643E8A8-3A55-49FA-A1D8-CFB8133B9F38}"/>
              </a:ext>
            </a:extLst>
          </p:cNvPr>
          <p:cNvSpPr>
            <a:spLocks noGrp="1"/>
          </p:cNvSpPr>
          <p:nvPr>
            <p:ph type="sldNum" sz="quarter" idx="12"/>
          </p:nvPr>
        </p:nvSpPr>
        <p:spPr/>
        <p:txBody>
          <a:bodyPr/>
          <a:lstStyle/>
          <a:p>
            <a:fld id="{08B733AC-6E70-40F1-B27A-78482D673915}" type="slidenum">
              <a:rPr lang="zh-TW" altLang="en-US" smtClean="0"/>
              <a:pPr/>
              <a:t>6</a:t>
            </a:fld>
            <a:endParaRPr lang="en-US" altLang="zh-TW"/>
          </a:p>
        </p:txBody>
      </p:sp>
      <p:sp>
        <p:nvSpPr>
          <p:cNvPr id="6" name="Text Placeholder 5">
            <a:extLst>
              <a:ext uri="{FF2B5EF4-FFF2-40B4-BE49-F238E27FC236}">
                <a16:creationId xmlns:a16="http://schemas.microsoft.com/office/drawing/2014/main" id="{CFC27EB3-2D1C-427C-8CEF-5E290645431F}"/>
              </a:ext>
            </a:extLst>
          </p:cNvPr>
          <p:cNvSpPr txBox="1">
            <a:spLocks noGrp="1"/>
          </p:cNvSpPr>
          <p:nvPr>
            <p:ph type="body" sz="half" idx="1"/>
          </p:nvPr>
        </p:nvSpPr>
        <p:spPr>
          <a:xfrm>
            <a:off x="76200" y="1524000"/>
            <a:ext cx="5029200" cy="3693319"/>
          </a:xfrm>
          <a:prstGeom prst="rect">
            <a:avLst/>
          </a:prstGeom>
          <a:noFill/>
        </p:spPr>
        <p:txBody>
          <a:bodyPr wrap="square">
            <a:spAutoFit/>
          </a:bodyPr>
          <a:lstStyle/>
          <a:p>
            <a:pPr marL="0" indent="0">
              <a:buNone/>
            </a:pPr>
            <a:r>
              <a:rPr lang="en-US" sz="1800" dirty="0"/>
              <a:t>#include &lt;</a:t>
            </a:r>
            <a:r>
              <a:rPr lang="en-US" sz="1800" dirty="0" err="1"/>
              <a:t>stdio.h</a:t>
            </a:r>
            <a:r>
              <a:rPr lang="en-US" sz="1800" dirty="0"/>
              <a:t>&gt;</a:t>
            </a:r>
          </a:p>
          <a:p>
            <a:pPr marL="0" indent="0">
              <a:buNone/>
            </a:pPr>
            <a:r>
              <a:rPr lang="en-US" sz="1800" dirty="0"/>
              <a:t>#include &lt;</a:t>
            </a:r>
            <a:r>
              <a:rPr lang="en-US" sz="1800" dirty="0" err="1"/>
              <a:t>stdlib.h</a:t>
            </a:r>
            <a:r>
              <a:rPr lang="en-US" sz="1800" dirty="0"/>
              <a:t>&gt;</a:t>
            </a:r>
          </a:p>
          <a:p>
            <a:pPr marL="0" indent="0">
              <a:buNone/>
            </a:pPr>
            <a:r>
              <a:rPr lang="en-US" sz="1800" dirty="0"/>
              <a:t>int main(){</a:t>
            </a:r>
          </a:p>
          <a:p>
            <a:pPr marL="0" indent="0">
              <a:buNone/>
            </a:pPr>
            <a:r>
              <a:rPr lang="en-US" sz="1800" dirty="0"/>
              <a:t>  int var1;</a:t>
            </a:r>
          </a:p>
          <a:p>
            <a:pPr marL="0" indent="0">
              <a:buNone/>
            </a:pPr>
            <a:r>
              <a:rPr lang="en-US" sz="1800" dirty="0"/>
              <a:t>  double var2;</a:t>
            </a:r>
          </a:p>
          <a:p>
            <a:pPr marL="0" indent="0">
              <a:buNone/>
            </a:pPr>
            <a:r>
              <a:rPr lang="en-US" sz="1800" dirty="0"/>
              <a:t>  int var3[5]; </a:t>
            </a:r>
          </a:p>
          <a:p>
            <a:pPr marL="0" indent="0">
              <a:buNone/>
            </a:pPr>
            <a:r>
              <a:rPr lang="en-US" sz="1800" dirty="0"/>
              <a:t>  printf("</a:t>
            </a:r>
            <a:r>
              <a:rPr lang="en-US" sz="1800" dirty="0" err="1"/>
              <a:t>addr</a:t>
            </a:r>
            <a:r>
              <a:rPr lang="en-US" sz="1800" dirty="0"/>
              <a:t> var1 int %8u\n",&amp;var1);</a:t>
            </a:r>
          </a:p>
          <a:p>
            <a:pPr marL="0" indent="0">
              <a:buNone/>
            </a:pPr>
            <a:r>
              <a:rPr lang="en-US" sz="1800" dirty="0"/>
              <a:t>  printf("</a:t>
            </a:r>
            <a:r>
              <a:rPr lang="en-US" sz="1800" dirty="0" err="1"/>
              <a:t>addr</a:t>
            </a:r>
            <a:r>
              <a:rPr lang="en-US" sz="1800" dirty="0"/>
              <a:t> var2 double %8u\n",&amp;var2);</a:t>
            </a:r>
          </a:p>
          <a:p>
            <a:pPr marL="0" indent="0">
              <a:buNone/>
            </a:pPr>
            <a:r>
              <a:rPr lang="en-US" sz="1800" dirty="0"/>
              <a:t>  printf("</a:t>
            </a:r>
            <a:r>
              <a:rPr lang="en-US" sz="1800" dirty="0" err="1"/>
              <a:t>addr</a:t>
            </a:r>
            <a:r>
              <a:rPr lang="en-US" sz="1800" dirty="0"/>
              <a:t> var3 array of int %8u\n",&amp;var3);</a:t>
            </a:r>
          </a:p>
          <a:p>
            <a:endParaRPr lang="en-US" sz="1800" dirty="0"/>
          </a:p>
          <a:p>
            <a:r>
              <a:rPr lang="en-US" sz="1800" dirty="0"/>
              <a:t>  </a:t>
            </a:r>
          </a:p>
        </p:txBody>
      </p:sp>
    </p:spTree>
    <p:extLst>
      <p:ext uri="{BB962C8B-B14F-4D97-AF65-F5344CB8AC3E}">
        <p14:creationId xmlns:p14="http://schemas.microsoft.com/office/powerpoint/2010/main" val="2470910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4500" dirty="0"/>
              <a:t>2.2. Record</a:t>
            </a:r>
          </a:p>
        </p:txBody>
      </p:sp>
      <p:sp>
        <p:nvSpPr>
          <p:cNvPr id="14339" name="Rectangle 3"/>
          <p:cNvSpPr>
            <a:spLocks noGrp="1" noChangeArrowheads="1"/>
          </p:cNvSpPr>
          <p:nvPr>
            <p:ph type="body" idx="1"/>
          </p:nvPr>
        </p:nvSpPr>
        <p:spPr>
          <a:xfrm>
            <a:off x="0" y="838200"/>
            <a:ext cx="9144000" cy="5410200"/>
          </a:xfrm>
        </p:spPr>
        <p:txBody>
          <a:bodyPr/>
          <a:lstStyle/>
          <a:p>
            <a:pPr algn="just" eaLnBrk="1" hangingPunct="1"/>
            <a:r>
              <a:rPr lang="en-US" altLang="en-US" sz="2000" dirty="0">
                <a:latin typeface="Times New Roman" panose="02020603050405020304" pitchFamily="18" charset="0"/>
              </a:rPr>
              <a:t>Example:</a:t>
            </a:r>
          </a:p>
          <a:p>
            <a:pPr algn="just" eaLnBrk="1" hangingPunct="1"/>
            <a:endParaRPr lang="en-US" altLang="en-US" sz="2000" dirty="0">
              <a:latin typeface="Times New Roman" panose="02020603050405020304" pitchFamily="18" charset="0"/>
            </a:endParaRPr>
          </a:p>
          <a:p>
            <a:pPr algn="just" eaLnBrk="1" hangingPunct="1"/>
            <a:endParaRPr lang="en-US" altLang="en-US" sz="2000" dirty="0">
              <a:latin typeface="Times New Roman" panose="02020603050405020304" pitchFamily="18" charset="0"/>
            </a:endParaRPr>
          </a:p>
          <a:p>
            <a:pPr algn="just" eaLnBrk="1" hangingPunct="1"/>
            <a:endParaRPr lang="en-US" altLang="en-US" sz="2000" dirty="0">
              <a:latin typeface="Times New Roman" panose="02020603050405020304" pitchFamily="18" charset="0"/>
            </a:endParaRPr>
          </a:p>
          <a:p>
            <a:pPr algn="just" eaLnBrk="1" hangingPunct="1"/>
            <a:endParaRPr lang="en-US" altLang="en-US" sz="2000" dirty="0">
              <a:latin typeface="Times New Roman" panose="02020603050405020304" pitchFamily="18" charset="0"/>
            </a:endParaRPr>
          </a:p>
          <a:p>
            <a:pPr algn="just" eaLnBrk="1" hangingPunct="1"/>
            <a:endParaRPr lang="en-US" altLang="en-US" sz="2000" dirty="0">
              <a:latin typeface="Times New Roman" panose="02020603050405020304" pitchFamily="18" charset="0"/>
            </a:endParaRPr>
          </a:p>
          <a:p>
            <a:pPr algn="just" eaLnBrk="1" hangingPunct="1"/>
            <a:endParaRPr lang="en-US" altLang="en-US" sz="2000" dirty="0">
              <a:latin typeface="Times New Roman" panose="02020603050405020304" pitchFamily="18" charset="0"/>
            </a:endParaRPr>
          </a:p>
          <a:p>
            <a:pPr algn="just">
              <a:lnSpc>
                <a:spcPct val="120000"/>
              </a:lnSpc>
              <a:spcBef>
                <a:spcPts val="600"/>
              </a:spcBef>
              <a:buNone/>
            </a:pPr>
            <a:r>
              <a:rPr lang="en-US" sz="2000" b="1" dirty="0" err="1">
                <a:solidFill>
                  <a:srgbClr val="FF0000"/>
                </a:solidFill>
                <a:latin typeface="Courier New" pitchFamily="49" charset="0"/>
                <a:cs typeface="Courier New" pitchFamily="49" charset="0"/>
              </a:rPr>
              <a:t>struct</a:t>
            </a:r>
            <a:r>
              <a:rPr lang="en-US" sz="2000" b="1" dirty="0">
                <a:solidFill>
                  <a:srgbClr val="FF0000"/>
                </a:solidFill>
                <a:latin typeface="Courier New" pitchFamily="49" charset="0"/>
                <a:cs typeface="Courier New" pitchFamily="49" charset="0"/>
              </a:rPr>
              <a:t>  { </a:t>
            </a:r>
          </a:p>
          <a:p>
            <a:pPr algn="just">
              <a:lnSpc>
                <a:spcPct val="120000"/>
              </a:lnSpc>
              <a:spcBef>
                <a:spcPts val="600"/>
              </a:spcBef>
              <a:buNone/>
            </a:pPr>
            <a:r>
              <a:rPr lang="en-US" sz="2000" b="1" dirty="0">
                <a:solidFill>
                  <a:srgbClr val="FF0000"/>
                </a:solidFill>
                <a:latin typeface="Courier New" pitchFamily="49" charset="0"/>
                <a:cs typeface="Courier New" pitchFamily="49" charset="0"/>
              </a:rPr>
              <a:t>	 </a:t>
            </a:r>
            <a:r>
              <a:rPr lang="en-US" sz="2000" b="1" dirty="0" err="1">
                <a:solidFill>
                  <a:srgbClr val="FF0000"/>
                </a:solidFill>
                <a:latin typeface="Courier New" pitchFamily="49" charset="0"/>
                <a:cs typeface="Courier New" pitchFamily="49" charset="0"/>
              </a:rPr>
              <a:t>int</a:t>
            </a:r>
            <a:r>
              <a:rPr lang="en-US" sz="2000" b="1" dirty="0">
                <a:solidFill>
                  <a:srgbClr val="FF0000"/>
                </a:solidFill>
                <a:latin typeface="Courier New" pitchFamily="49" charset="0"/>
                <a:cs typeface="Courier New" pitchFamily="49" charset="0"/>
              </a:rPr>
              <a:t> numerator; </a:t>
            </a:r>
          </a:p>
          <a:p>
            <a:pPr algn="just">
              <a:lnSpc>
                <a:spcPct val="120000"/>
              </a:lnSpc>
              <a:spcBef>
                <a:spcPts val="600"/>
              </a:spcBef>
              <a:buNone/>
            </a:pPr>
            <a:r>
              <a:rPr lang="en-US" sz="2000" b="1" dirty="0">
                <a:solidFill>
                  <a:srgbClr val="FF0000"/>
                </a:solidFill>
                <a:latin typeface="Courier New" pitchFamily="49" charset="0"/>
                <a:cs typeface="Courier New" pitchFamily="49" charset="0"/>
              </a:rPr>
              <a:t>	 </a:t>
            </a:r>
            <a:r>
              <a:rPr lang="en-US" sz="2000" b="1" dirty="0" err="1">
                <a:solidFill>
                  <a:srgbClr val="FF0000"/>
                </a:solidFill>
                <a:latin typeface="Courier New" pitchFamily="49" charset="0"/>
                <a:cs typeface="Courier New" pitchFamily="49" charset="0"/>
              </a:rPr>
              <a:t>int</a:t>
            </a:r>
            <a:r>
              <a:rPr lang="en-US" sz="2000" b="1" dirty="0">
                <a:solidFill>
                  <a:srgbClr val="FF0000"/>
                </a:solidFill>
                <a:latin typeface="Courier New" pitchFamily="49" charset="0"/>
                <a:cs typeface="Courier New" pitchFamily="49" charset="0"/>
              </a:rPr>
              <a:t> denominator; </a:t>
            </a:r>
          </a:p>
          <a:p>
            <a:pPr algn="just">
              <a:lnSpc>
                <a:spcPct val="120000"/>
              </a:lnSpc>
              <a:spcBef>
                <a:spcPts val="600"/>
              </a:spcBef>
              <a:buNone/>
            </a:pPr>
            <a:r>
              <a:rPr lang="en-US" sz="2000" b="1" dirty="0">
                <a:solidFill>
                  <a:srgbClr val="FF0000"/>
                </a:solidFill>
                <a:latin typeface="Courier New" pitchFamily="49" charset="0"/>
                <a:cs typeface="Courier New" pitchFamily="49" charset="0"/>
              </a:rPr>
              <a:t>} fraction;</a:t>
            </a:r>
          </a:p>
          <a:p>
            <a:pPr algn="just">
              <a:lnSpc>
                <a:spcPct val="120000"/>
              </a:lnSpc>
              <a:spcBef>
                <a:spcPts val="600"/>
              </a:spcBef>
              <a:buNone/>
            </a:pPr>
            <a:r>
              <a:rPr lang="en-US" sz="2000" b="1" dirty="0" err="1">
                <a:solidFill>
                  <a:srgbClr val="FF0000"/>
                </a:solidFill>
                <a:latin typeface="Courier New" pitchFamily="49" charset="0"/>
                <a:cs typeface="Courier New" pitchFamily="49" charset="0"/>
              </a:rPr>
              <a:t>fraction.numerator</a:t>
            </a:r>
            <a:r>
              <a:rPr lang="en-US" sz="2000" b="1" dirty="0">
                <a:solidFill>
                  <a:srgbClr val="FF0000"/>
                </a:solidFill>
                <a:latin typeface="Courier New" pitchFamily="49" charset="0"/>
                <a:cs typeface="Courier New" pitchFamily="49" charset="0"/>
              </a:rPr>
              <a:t> = 13;</a:t>
            </a:r>
          </a:p>
          <a:p>
            <a:pPr algn="just">
              <a:lnSpc>
                <a:spcPct val="120000"/>
              </a:lnSpc>
              <a:spcBef>
                <a:spcPts val="600"/>
              </a:spcBef>
              <a:buNone/>
            </a:pPr>
            <a:r>
              <a:rPr lang="en-US" sz="2000" b="1" dirty="0" err="1">
                <a:solidFill>
                  <a:srgbClr val="FF0000"/>
                </a:solidFill>
                <a:latin typeface="Courier New" pitchFamily="49" charset="0"/>
                <a:cs typeface="Courier New" pitchFamily="49" charset="0"/>
              </a:rPr>
              <a:t>fraction.denominator</a:t>
            </a:r>
            <a:r>
              <a:rPr lang="en-US" sz="2000" b="1" dirty="0">
                <a:solidFill>
                  <a:srgbClr val="FF0000"/>
                </a:solidFill>
                <a:latin typeface="Courier New" pitchFamily="49" charset="0"/>
                <a:cs typeface="Courier New" pitchFamily="49" charset="0"/>
              </a:rPr>
              <a:t> = 17;</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60</a:t>
            </a:fld>
            <a:endParaRPr lang="en-US"/>
          </a:p>
        </p:txBody>
      </p:sp>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066800"/>
            <a:ext cx="6581775" cy="212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a:stretch>
            <a:fillRect/>
          </a:stretch>
        </p:blipFill>
        <p:spPr>
          <a:xfrm>
            <a:off x="5410199" y="3505200"/>
            <a:ext cx="3555329" cy="2590800"/>
          </a:xfrm>
          <a:prstGeom prst="rect">
            <a:avLst/>
          </a:prstGeom>
        </p:spPr>
      </p:pic>
    </p:spTree>
    <p:extLst>
      <p:ext uri="{BB962C8B-B14F-4D97-AF65-F5344CB8AC3E}">
        <p14:creationId xmlns:p14="http://schemas.microsoft.com/office/powerpoint/2010/main" val="29432754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4500" dirty="0"/>
              <a:t>Record name vs. field name</a:t>
            </a:r>
          </a:p>
        </p:txBody>
      </p:sp>
      <p:sp>
        <p:nvSpPr>
          <p:cNvPr id="14339" name="Rectangle 3"/>
          <p:cNvSpPr>
            <a:spLocks noGrp="1" noChangeArrowheads="1"/>
          </p:cNvSpPr>
          <p:nvPr>
            <p:ph type="body" idx="1"/>
          </p:nvPr>
        </p:nvSpPr>
        <p:spPr>
          <a:xfrm>
            <a:off x="0" y="838200"/>
            <a:ext cx="9144000" cy="5410200"/>
          </a:xfrm>
        </p:spPr>
        <p:txBody>
          <a:bodyPr/>
          <a:lstStyle/>
          <a:p>
            <a:pPr marL="0" indent="0" algn="just">
              <a:buNone/>
            </a:pPr>
            <a:r>
              <a:rPr lang="en-US" altLang="en-US" sz="2000" dirty="0">
                <a:latin typeface="Times New Roman" panose="02020603050405020304" pitchFamily="18" charset="0"/>
              </a:rPr>
              <a:t>Just like in an array, we have two types of identifier in a record:</a:t>
            </a:r>
          </a:p>
          <a:p>
            <a:pPr algn="just"/>
            <a:r>
              <a:rPr lang="en-US" altLang="en-US" sz="2000" dirty="0">
                <a:latin typeface="Times New Roman" panose="02020603050405020304" pitchFamily="18" charset="0"/>
              </a:rPr>
              <a:t>the name of the record, and </a:t>
            </a:r>
          </a:p>
          <a:p>
            <a:pPr algn="just"/>
            <a:r>
              <a:rPr lang="en-US" altLang="en-US" sz="2000" dirty="0">
                <a:latin typeface="Times New Roman" panose="02020603050405020304" pitchFamily="18" charset="0"/>
              </a:rPr>
              <a:t>the name of each individual field inside the record. </a:t>
            </a:r>
          </a:p>
          <a:p>
            <a:pPr marL="0" indent="0" algn="just">
              <a:buNone/>
            </a:pPr>
            <a:r>
              <a:rPr lang="en-US" altLang="en-US" sz="2000" dirty="0">
                <a:latin typeface="Times New Roman" panose="02020603050405020304" pitchFamily="18" charset="0"/>
              </a:rPr>
              <a:t>The name of the record is the name of the whole structure, while the name of each field allows us to refer to that field. </a:t>
            </a:r>
          </a:p>
          <a:p>
            <a:pPr marL="0" indent="0" algn="just">
              <a:buNone/>
            </a:pPr>
            <a:r>
              <a:rPr lang="en-US" altLang="en-US" sz="2000" dirty="0">
                <a:latin typeface="Times New Roman" panose="02020603050405020304" pitchFamily="18" charset="0"/>
              </a:rPr>
              <a:t>Example: in the student record: </a:t>
            </a:r>
          </a:p>
          <a:p>
            <a:r>
              <a:rPr lang="en-US" altLang="en-US" sz="2000" dirty="0">
                <a:latin typeface="Times New Roman" panose="02020603050405020304" pitchFamily="18" charset="0"/>
              </a:rPr>
              <a:t>the name of the record is student, </a:t>
            </a:r>
          </a:p>
          <a:p>
            <a:r>
              <a:rPr lang="en-US" altLang="en-US" sz="2000" dirty="0">
                <a:latin typeface="Times New Roman" panose="02020603050405020304" pitchFamily="18" charset="0"/>
              </a:rPr>
              <a:t>the name of the fields are </a:t>
            </a:r>
            <a:r>
              <a:rPr lang="en-US" altLang="en-US" sz="2000" dirty="0">
                <a:solidFill>
                  <a:schemeClr val="folHlink"/>
                </a:solidFill>
                <a:latin typeface="Times New Roman" panose="02020603050405020304" pitchFamily="18" charset="0"/>
              </a:rPr>
              <a:t>student.id</a:t>
            </a:r>
            <a:r>
              <a:rPr lang="en-US" altLang="en-US" sz="2000" dirty="0">
                <a:latin typeface="Times New Roman" panose="02020603050405020304" pitchFamily="18" charset="0"/>
              </a:rPr>
              <a:t>, </a:t>
            </a:r>
            <a:r>
              <a:rPr lang="en-US" altLang="en-US" sz="2000" dirty="0">
                <a:solidFill>
                  <a:schemeClr val="folHlink"/>
                </a:solidFill>
                <a:latin typeface="Times New Roman" panose="02020603050405020304" pitchFamily="18" charset="0"/>
              </a:rPr>
              <a:t>student.name</a:t>
            </a:r>
            <a:r>
              <a:rPr lang="en-US" altLang="en-US" sz="2000" dirty="0">
                <a:latin typeface="Times New Roman" panose="02020603050405020304" pitchFamily="18" charset="0"/>
              </a:rPr>
              <a:t> and </a:t>
            </a:r>
            <a:r>
              <a:rPr lang="en-US" altLang="en-US" sz="2000" dirty="0" err="1">
                <a:solidFill>
                  <a:schemeClr val="folHlink"/>
                </a:solidFill>
                <a:latin typeface="Times New Roman" panose="02020603050405020304" pitchFamily="18" charset="0"/>
              </a:rPr>
              <a:t>student.grade</a:t>
            </a:r>
            <a:r>
              <a:rPr lang="en-US" altLang="en-US" sz="2000" dirty="0">
                <a:latin typeface="Times New Roman" panose="02020603050405020304" pitchFamily="18" charset="0"/>
              </a:rPr>
              <a:t>. </a:t>
            </a:r>
          </a:p>
          <a:p>
            <a:pPr marL="0" indent="0" algn="just">
              <a:buNone/>
            </a:pPr>
            <a:r>
              <a:rPr lang="en-US" altLang="en-US" sz="2000" dirty="0">
                <a:latin typeface="Times New Roman" panose="02020603050405020304" pitchFamily="18" charset="0"/>
              </a:rPr>
              <a:t>Most programming languages use a </a:t>
            </a:r>
            <a:r>
              <a:rPr lang="en-US" altLang="en-US" sz="2000" i="1" dirty="0">
                <a:solidFill>
                  <a:srgbClr val="660066"/>
                </a:solidFill>
                <a:latin typeface="Times New Roman" panose="02020603050405020304" pitchFamily="18" charset="0"/>
              </a:rPr>
              <a:t>period</a:t>
            </a:r>
            <a:r>
              <a:rPr lang="en-US" altLang="en-US" sz="2000" dirty="0">
                <a:latin typeface="Times New Roman" panose="02020603050405020304" pitchFamily="18" charset="0"/>
              </a:rPr>
              <a:t> (.) to separate the name of the structure (record) from the name of its components (fields). </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61</a:t>
            </a:fld>
            <a:endParaRPr lang="en-US"/>
          </a:p>
        </p:txBody>
      </p:sp>
      <p:pic>
        <p:nvPicPr>
          <p:cNvPr id="3" name="Picture 2"/>
          <p:cNvPicPr>
            <a:picLocks noChangeAspect="1"/>
          </p:cNvPicPr>
          <p:nvPr/>
        </p:nvPicPr>
        <p:blipFill>
          <a:blip r:embed="rId3"/>
          <a:stretch>
            <a:fillRect/>
          </a:stretch>
        </p:blipFill>
        <p:spPr>
          <a:xfrm>
            <a:off x="4572000" y="4633912"/>
            <a:ext cx="3549393" cy="2147888"/>
          </a:xfrm>
          <a:prstGeom prst="rect">
            <a:avLst/>
          </a:prstGeom>
        </p:spPr>
      </p:pic>
      <p:pic>
        <p:nvPicPr>
          <p:cNvPr id="5" name="Picture 4"/>
          <p:cNvPicPr>
            <a:picLocks noChangeAspect="1"/>
          </p:cNvPicPr>
          <p:nvPr/>
        </p:nvPicPr>
        <p:blipFill>
          <a:blip r:embed="rId4"/>
          <a:stretch>
            <a:fillRect/>
          </a:stretch>
        </p:blipFill>
        <p:spPr>
          <a:xfrm>
            <a:off x="152400" y="4479925"/>
            <a:ext cx="3032487" cy="2209800"/>
          </a:xfrm>
          <a:prstGeom prst="rect">
            <a:avLst/>
          </a:prstGeom>
        </p:spPr>
      </p:pic>
    </p:spTree>
    <p:extLst>
      <p:ext uri="{BB962C8B-B14F-4D97-AF65-F5344CB8AC3E}">
        <p14:creationId xmlns:p14="http://schemas.microsoft.com/office/powerpoint/2010/main" val="2326537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r>
              <a:rPr lang="en-US" altLang="en-US" sz="4200" dirty="0"/>
              <a:t>Comparison of records and arrays</a:t>
            </a:r>
          </a:p>
        </p:txBody>
      </p:sp>
      <p:sp>
        <p:nvSpPr>
          <p:cNvPr id="14339" name="Rectangle 3"/>
          <p:cNvSpPr>
            <a:spLocks noGrp="1" noChangeArrowheads="1"/>
          </p:cNvSpPr>
          <p:nvPr>
            <p:ph type="body" idx="1"/>
          </p:nvPr>
        </p:nvSpPr>
        <p:spPr>
          <a:xfrm>
            <a:off x="0" y="838200"/>
            <a:ext cx="9144000" cy="5410200"/>
          </a:xfrm>
        </p:spPr>
        <p:txBody>
          <a:bodyPr/>
          <a:lstStyle/>
          <a:p>
            <a:pPr marL="0" indent="0" algn="just">
              <a:buNone/>
            </a:pPr>
            <a:r>
              <a:rPr lang="en-US" altLang="en-US" sz="2000" dirty="0">
                <a:latin typeface="Times New Roman" panose="02020603050405020304" pitchFamily="18" charset="0"/>
              </a:rPr>
              <a:t>We can compare an array with a record. This helps us to understand when we should use an array and when to use a record:</a:t>
            </a:r>
          </a:p>
          <a:p>
            <a:pPr algn="just"/>
            <a:r>
              <a:rPr lang="en-US" altLang="en-US" sz="2000" dirty="0">
                <a:latin typeface="Times New Roman" panose="02020603050405020304" pitchFamily="18" charset="0"/>
              </a:rPr>
              <a:t>An array defines a combination of elements, while a record defines the identifiable parts of an element. </a:t>
            </a:r>
          </a:p>
          <a:p>
            <a:pPr algn="just"/>
            <a:r>
              <a:rPr lang="en-US" altLang="en-US" sz="2000" dirty="0">
                <a:latin typeface="Times New Roman" panose="02020603050405020304" pitchFamily="18" charset="0"/>
              </a:rPr>
              <a:t>For example, an array can define a class of students (40 students), but a record defines different attributes of a student, such as id, name or grade.</a:t>
            </a:r>
          </a:p>
          <a:p>
            <a:pPr algn="just"/>
            <a:r>
              <a:rPr lang="en-US" altLang="en-US" sz="2000" dirty="0">
                <a:latin typeface="Times New Roman" panose="02020603050405020304" pitchFamily="18" charset="0"/>
              </a:rPr>
              <a:t>Array of records: If we need to define a combination of elements and at the same time some attributes of each element, we can use an array of records. For example, in a class of 30 students, we can have an array of 30 records, each record representing a student. </a:t>
            </a:r>
          </a:p>
          <a:p>
            <a:pPr algn="just"/>
            <a:endParaRPr lang="en-US" altLang="en-US" sz="2000" dirty="0">
              <a:latin typeface="Times New Roman" panose="02020603050405020304" pitchFamily="18" charset="0"/>
            </a:endParaRP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62</a:t>
            </a:fld>
            <a:endParaRPr lang="en-US"/>
          </a:p>
        </p:txBody>
      </p:sp>
      <p:sp>
        <p:nvSpPr>
          <p:cNvPr id="7" name="Text Box 4"/>
          <p:cNvSpPr txBox="1">
            <a:spLocks noChangeArrowheads="1"/>
          </p:cNvSpPr>
          <p:nvPr/>
        </p:nvSpPr>
        <p:spPr bwMode="auto">
          <a:xfrm>
            <a:off x="990600" y="6362024"/>
            <a:ext cx="31108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solidFill>
                  <a:schemeClr val="folHlink"/>
                </a:solidFill>
                <a:latin typeface="Times New Roman" panose="02020603050405020304" pitchFamily="18" charset="0"/>
              </a:rPr>
              <a:t>Figure 1. </a:t>
            </a:r>
            <a:r>
              <a:rPr lang="en-US" altLang="en-US" sz="2000" dirty="0">
                <a:latin typeface="Times New Roman" panose="02020603050405020304" pitchFamily="18" charset="0"/>
              </a:rPr>
              <a:t>Array of records</a:t>
            </a:r>
          </a:p>
        </p:txBody>
      </p:sp>
      <p:pic>
        <p:nvPicPr>
          <p:cNvPr id="5" name="Picture 4"/>
          <p:cNvPicPr>
            <a:picLocks noChangeAspect="1"/>
          </p:cNvPicPr>
          <p:nvPr/>
        </p:nvPicPr>
        <p:blipFill>
          <a:blip r:embed="rId3"/>
          <a:stretch>
            <a:fillRect/>
          </a:stretch>
        </p:blipFill>
        <p:spPr>
          <a:xfrm>
            <a:off x="457200" y="4158031"/>
            <a:ext cx="3352800" cy="2169274"/>
          </a:xfrm>
          <a:prstGeom prst="rect">
            <a:avLst/>
          </a:prstGeom>
        </p:spPr>
      </p:pic>
      <p:pic>
        <p:nvPicPr>
          <p:cNvPr id="10" name="Picture 9"/>
          <p:cNvPicPr>
            <a:picLocks noChangeAspect="1"/>
          </p:cNvPicPr>
          <p:nvPr/>
        </p:nvPicPr>
        <p:blipFill>
          <a:blip r:embed="rId4"/>
          <a:stretch>
            <a:fillRect/>
          </a:stretch>
        </p:blipFill>
        <p:spPr>
          <a:xfrm>
            <a:off x="4038600" y="4267200"/>
            <a:ext cx="2162850" cy="1904600"/>
          </a:xfrm>
          <a:prstGeom prst="rect">
            <a:avLst/>
          </a:prstGeom>
        </p:spPr>
      </p:pic>
      <p:pic>
        <p:nvPicPr>
          <p:cNvPr id="11" name="Picture 10"/>
          <p:cNvPicPr>
            <a:picLocks noChangeAspect="1"/>
          </p:cNvPicPr>
          <p:nvPr/>
        </p:nvPicPr>
        <p:blipFill>
          <a:blip r:embed="rId5"/>
          <a:stretch>
            <a:fillRect/>
          </a:stretch>
        </p:blipFill>
        <p:spPr>
          <a:xfrm>
            <a:off x="6553200" y="4158031"/>
            <a:ext cx="2429700" cy="2495550"/>
          </a:xfrm>
          <a:prstGeom prst="rect">
            <a:avLst/>
          </a:prstGeom>
        </p:spPr>
      </p:pic>
    </p:spTree>
    <p:extLst>
      <p:ext uri="{BB962C8B-B14F-4D97-AF65-F5344CB8AC3E}">
        <p14:creationId xmlns:p14="http://schemas.microsoft.com/office/powerpoint/2010/main" val="11592366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5400">
                <a:latin typeface="Comic Sans MS" panose="030F0702030302020204" pitchFamily="66" charset="0"/>
              </a:rPr>
              <a:t>Contents</a:t>
            </a:r>
          </a:p>
        </p:txBody>
      </p:sp>
      <p:sp>
        <p:nvSpPr>
          <p:cNvPr id="14339" name="Rectangle 3"/>
          <p:cNvSpPr>
            <a:spLocks noGrp="1" noChangeArrowheads="1"/>
          </p:cNvSpPr>
          <p:nvPr>
            <p:ph type="body" idx="1"/>
          </p:nvPr>
        </p:nvSpPr>
        <p:spPr>
          <a:xfrm>
            <a:off x="0" y="838200"/>
            <a:ext cx="9144000" cy="5410200"/>
          </a:xfrm>
        </p:spPr>
        <p:txBody>
          <a:bodyPr/>
          <a:lstStyle/>
          <a:p>
            <a:pPr>
              <a:spcBef>
                <a:spcPts val="1200"/>
              </a:spcBef>
              <a:buNone/>
            </a:pPr>
            <a:r>
              <a:rPr lang="en-US" sz="3500" dirty="0">
                <a:solidFill>
                  <a:schemeClr val="bg1">
                    <a:lumMod val="50000"/>
                  </a:schemeClr>
                </a:solidFill>
                <a:latin typeface="Times" panose="02020603050405020304" pitchFamily="18" charset="0"/>
                <a:cs typeface="Times" panose="02020603050405020304" pitchFamily="18" charset="0"/>
              </a:rPr>
              <a:t>2.1. Array</a:t>
            </a:r>
          </a:p>
          <a:p>
            <a:pPr>
              <a:spcBef>
                <a:spcPts val="1200"/>
              </a:spcBef>
              <a:buNone/>
            </a:pPr>
            <a:r>
              <a:rPr lang="en-US" sz="3500" dirty="0">
                <a:solidFill>
                  <a:schemeClr val="bg1">
                    <a:lumMod val="50000"/>
                  </a:schemeClr>
                </a:solidFill>
                <a:latin typeface="Times" panose="02020603050405020304" pitchFamily="18" charset="0"/>
                <a:cs typeface="Times" panose="02020603050405020304" pitchFamily="18" charset="0"/>
              </a:rPr>
              <a:t>2.2. Record</a:t>
            </a:r>
          </a:p>
          <a:p>
            <a:pPr>
              <a:spcBef>
                <a:spcPts val="1200"/>
              </a:spcBef>
              <a:buNone/>
            </a:pPr>
            <a:r>
              <a:rPr lang="en-US" sz="3500" b="1" dirty="0">
                <a:solidFill>
                  <a:srgbClr val="FF0000"/>
                </a:solidFill>
                <a:latin typeface="Times" panose="02020603050405020304" pitchFamily="18" charset="0"/>
                <a:cs typeface="Times" panose="02020603050405020304" pitchFamily="18" charset="0"/>
              </a:rPr>
              <a:t>2.3. Linked List</a:t>
            </a:r>
          </a:p>
          <a:p>
            <a:pPr>
              <a:spcBef>
                <a:spcPts val="1200"/>
              </a:spcBef>
              <a:buNone/>
            </a:pPr>
            <a:r>
              <a:rPr lang="en-US" sz="3500" dirty="0">
                <a:latin typeface="Times" panose="02020603050405020304" pitchFamily="18" charset="0"/>
                <a:cs typeface="Times" panose="02020603050405020304" pitchFamily="18" charset="0"/>
              </a:rPr>
              <a:t>2.4. Stack</a:t>
            </a:r>
          </a:p>
          <a:p>
            <a:pPr>
              <a:spcBef>
                <a:spcPts val="1200"/>
              </a:spcBef>
              <a:buNone/>
            </a:pPr>
            <a:r>
              <a:rPr lang="en-US" sz="3500" dirty="0">
                <a:latin typeface="Times" panose="02020603050405020304" pitchFamily="18" charset="0"/>
                <a:cs typeface="Times" panose="02020603050405020304" pitchFamily="18" charset="0"/>
              </a:rPr>
              <a:t>2.5. Queue</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63</a:t>
            </a:fld>
            <a:endParaRPr lang="en-US"/>
          </a:p>
        </p:txBody>
      </p:sp>
    </p:spTree>
    <p:extLst>
      <p:ext uri="{BB962C8B-B14F-4D97-AF65-F5344CB8AC3E}">
        <p14:creationId xmlns:p14="http://schemas.microsoft.com/office/powerpoint/2010/main" val="18565763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0" y="0"/>
            <a:ext cx="9144000" cy="838200"/>
          </a:xfrm>
        </p:spPr>
        <p:txBody>
          <a:bodyPr/>
          <a:lstStyle/>
          <a:p>
            <a:pPr eaLnBrk="1" hangingPunct="1"/>
            <a:r>
              <a:rPr lang="en-US" altLang="ko-KR" dirty="0"/>
              <a:t>2.3. Linked list</a:t>
            </a:r>
          </a:p>
        </p:txBody>
      </p:sp>
      <p:sp>
        <p:nvSpPr>
          <p:cNvPr id="117763" name="Rectangle 3"/>
          <p:cNvSpPr>
            <a:spLocks noGrp="1" noChangeArrowheads="1"/>
          </p:cNvSpPr>
          <p:nvPr>
            <p:ph type="body" idx="1"/>
          </p:nvPr>
        </p:nvSpPr>
        <p:spPr>
          <a:xfrm>
            <a:off x="0" y="838200"/>
            <a:ext cx="9372600" cy="5562600"/>
          </a:xfrm>
        </p:spPr>
        <p:txBody>
          <a:bodyPr/>
          <a:lstStyle/>
          <a:p>
            <a:pPr algn="just" eaLnBrk="1" hangingPunct="1"/>
            <a:r>
              <a:rPr lang="en-US" altLang="en-US" sz="1900" dirty="0">
                <a:latin typeface="Times New Roman" panose="02020603050405020304" pitchFamily="18" charset="0"/>
              </a:rPr>
              <a:t>Singly linked list</a:t>
            </a: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r>
              <a:rPr lang="en-US" altLang="en-US" sz="1900" dirty="0">
                <a:latin typeface="Times New Roman" panose="02020603050405020304" pitchFamily="18" charset="0"/>
                <a:cs typeface="Times" panose="02020603050405020304" pitchFamily="18" charset="0"/>
              </a:rPr>
              <a:t>Doubly linked list</a:t>
            </a: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r>
              <a:rPr lang="en-US" altLang="en-US" sz="1900" dirty="0">
                <a:latin typeface="Times New Roman" panose="02020603050405020304" pitchFamily="18" charset="0"/>
                <a:cs typeface="Times" panose="02020603050405020304" pitchFamily="18" charset="0"/>
              </a:rPr>
              <a:t>Circular linked list</a:t>
            </a:r>
            <a:endParaRPr lang="en-US" altLang="en-US" sz="1900" dirty="0">
              <a:latin typeface="Times" panose="02020603050405020304" pitchFamily="18" charset="0"/>
              <a:cs typeface="Times" panose="02020603050405020304" pitchFamily="18" charset="0"/>
            </a:endParaRPr>
          </a:p>
        </p:txBody>
      </p:sp>
      <p:grpSp>
        <p:nvGrpSpPr>
          <p:cNvPr id="10" name="Group 9"/>
          <p:cNvGrpSpPr/>
          <p:nvPr/>
        </p:nvGrpSpPr>
        <p:grpSpPr>
          <a:xfrm>
            <a:off x="613641" y="1447800"/>
            <a:ext cx="7234959" cy="919763"/>
            <a:chOff x="302491" y="5715000"/>
            <a:chExt cx="7234959" cy="919763"/>
          </a:xfrm>
        </p:grpSpPr>
        <p:sp>
          <p:nvSpPr>
            <p:cNvPr id="17" name="Rectangle 16"/>
            <p:cNvSpPr>
              <a:spLocks noChangeArrowheads="1"/>
            </p:cNvSpPr>
            <p:nvPr/>
          </p:nvSpPr>
          <p:spPr bwMode="auto">
            <a:xfrm>
              <a:off x="1365250" y="57150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18" name="Rectangle 17"/>
            <p:cNvSpPr>
              <a:spLocks noChangeArrowheads="1"/>
            </p:cNvSpPr>
            <p:nvPr/>
          </p:nvSpPr>
          <p:spPr bwMode="auto">
            <a:xfrm>
              <a:off x="3803650" y="57150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19" name="Rectangle 18"/>
            <p:cNvSpPr>
              <a:spLocks noChangeArrowheads="1"/>
            </p:cNvSpPr>
            <p:nvPr/>
          </p:nvSpPr>
          <p:spPr bwMode="auto">
            <a:xfrm>
              <a:off x="6165850" y="57150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20" name="Line 7"/>
            <p:cNvSpPr>
              <a:spLocks noChangeShapeType="1"/>
            </p:cNvSpPr>
            <p:nvPr/>
          </p:nvSpPr>
          <p:spPr bwMode="auto">
            <a:xfrm>
              <a:off x="2584450" y="6019800"/>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1" name="Line 8"/>
            <p:cNvSpPr>
              <a:spLocks noChangeShapeType="1"/>
            </p:cNvSpPr>
            <p:nvPr/>
          </p:nvSpPr>
          <p:spPr bwMode="auto">
            <a:xfrm>
              <a:off x="4946650" y="6019800"/>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nvGrpSpPr>
            <p:cNvPr id="23" name="Group 22"/>
            <p:cNvGrpSpPr>
              <a:grpSpLocks/>
            </p:cNvGrpSpPr>
            <p:nvPr/>
          </p:nvGrpSpPr>
          <p:grpSpPr bwMode="auto">
            <a:xfrm>
              <a:off x="1670050" y="5715000"/>
              <a:ext cx="5486400" cy="533400"/>
              <a:chOff x="1008" y="1056"/>
              <a:chExt cx="3456" cy="336"/>
            </a:xfrm>
          </p:grpSpPr>
          <p:sp>
            <p:nvSpPr>
              <p:cNvPr id="26" name="Line 11"/>
              <p:cNvSpPr>
                <a:spLocks noChangeShapeType="1"/>
              </p:cNvSpPr>
              <p:nvPr/>
            </p:nvSpPr>
            <p:spPr bwMode="auto">
              <a:xfrm>
                <a:off x="1440"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7" name="Line 12"/>
              <p:cNvSpPr>
                <a:spLocks noChangeShapeType="1"/>
              </p:cNvSpPr>
              <p:nvPr/>
            </p:nvSpPr>
            <p:spPr bwMode="auto">
              <a:xfrm>
                <a:off x="2928"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8" name="Line 13"/>
              <p:cNvSpPr>
                <a:spLocks noChangeShapeType="1"/>
              </p:cNvSpPr>
              <p:nvPr/>
            </p:nvSpPr>
            <p:spPr bwMode="auto">
              <a:xfrm>
                <a:off x="4464"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9" name="Text Box 14"/>
              <p:cNvSpPr txBox="1">
                <a:spLocks noChangeArrowheads="1"/>
              </p:cNvSpPr>
              <p:nvPr/>
            </p:nvSpPr>
            <p:spPr bwMode="auto">
              <a:xfrm>
                <a:off x="1008"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10</a:t>
                </a:r>
                <a:endParaRPr lang="en-US" altLang="en-US" sz="2400" dirty="0">
                  <a:latin typeface="Arial" panose="020B0604020202020204" pitchFamily="34" charset="0"/>
                </a:endParaRPr>
              </a:p>
            </p:txBody>
          </p:sp>
          <p:sp>
            <p:nvSpPr>
              <p:cNvPr id="30" name="Text Box 15"/>
              <p:cNvSpPr txBox="1">
                <a:spLocks noChangeArrowheads="1"/>
              </p:cNvSpPr>
              <p:nvPr/>
            </p:nvSpPr>
            <p:spPr bwMode="auto">
              <a:xfrm>
                <a:off x="2544"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8</a:t>
                </a:r>
                <a:endParaRPr lang="en-US" altLang="en-US" sz="2400" dirty="0">
                  <a:latin typeface="Arial" panose="020B0604020202020204" pitchFamily="34" charset="0"/>
                </a:endParaRPr>
              </a:p>
            </p:txBody>
          </p:sp>
          <p:sp>
            <p:nvSpPr>
              <p:cNvPr id="31" name="Text Box 16"/>
              <p:cNvSpPr txBox="1">
                <a:spLocks noChangeArrowheads="1"/>
              </p:cNvSpPr>
              <p:nvPr/>
            </p:nvSpPr>
            <p:spPr bwMode="auto">
              <a:xfrm>
                <a:off x="4032"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20</a:t>
                </a:r>
                <a:endParaRPr lang="en-US" altLang="en-US" sz="2400" dirty="0">
                  <a:latin typeface="Arial" panose="020B0604020202020204" pitchFamily="34" charset="0"/>
                </a:endParaRPr>
              </a:p>
            </p:txBody>
          </p:sp>
        </p:grpSp>
        <p:sp>
          <p:nvSpPr>
            <p:cNvPr id="24" name="Line 17"/>
            <p:cNvSpPr>
              <a:spLocks noChangeShapeType="1"/>
            </p:cNvSpPr>
            <p:nvPr/>
          </p:nvSpPr>
          <p:spPr bwMode="auto">
            <a:xfrm flipH="1">
              <a:off x="7156450" y="5715000"/>
              <a:ext cx="380999"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5" name="Line 18"/>
            <p:cNvSpPr>
              <a:spLocks noChangeShapeType="1"/>
            </p:cNvSpPr>
            <p:nvPr/>
          </p:nvSpPr>
          <p:spPr bwMode="auto">
            <a:xfrm>
              <a:off x="7156450" y="5715000"/>
              <a:ext cx="381000"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15" name="Oval 14"/>
            <p:cNvSpPr>
              <a:spLocks noChangeArrowheads="1"/>
            </p:cNvSpPr>
            <p:nvPr/>
          </p:nvSpPr>
          <p:spPr bwMode="auto">
            <a:xfrm>
              <a:off x="302491" y="6315431"/>
              <a:ext cx="679450" cy="319332"/>
            </a:xfrm>
            <a:prstGeom prst="ellipse">
              <a:avLst/>
            </a:prstGeom>
            <a:noFill/>
            <a:ln w="31750">
              <a:noFill/>
              <a:round/>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1800" dirty="0">
                  <a:solidFill>
                    <a:srgbClr val="990033"/>
                  </a:solidFill>
                  <a:latin typeface="Arial" panose="020B0604020202020204" pitchFamily="34" charset="0"/>
                </a:rPr>
                <a:t>head</a:t>
              </a:r>
            </a:p>
          </p:txBody>
        </p:sp>
        <p:sp>
          <p:nvSpPr>
            <p:cNvPr id="16" name="Line 21"/>
            <p:cNvSpPr>
              <a:spLocks noChangeShapeType="1"/>
            </p:cNvSpPr>
            <p:nvPr/>
          </p:nvSpPr>
          <p:spPr bwMode="auto">
            <a:xfrm flipV="1">
              <a:off x="984251" y="6172200"/>
              <a:ext cx="380999" cy="223838"/>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grpSp>
        <p:nvGrpSpPr>
          <p:cNvPr id="2" name="Group 1"/>
          <p:cNvGrpSpPr/>
          <p:nvPr/>
        </p:nvGrpSpPr>
        <p:grpSpPr>
          <a:xfrm>
            <a:off x="766041" y="3124200"/>
            <a:ext cx="7234959" cy="919763"/>
            <a:chOff x="766041" y="3581400"/>
            <a:chExt cx="7234959" cy="919763"/>
          </a:xfrm>
        </p:grpSpPr>
        <p:sp>
          <p:nvSpPr>
            <p:cNvPr id="33" name="Rectangle 32"/>
            <p:cNvSpPr>
              <a:spLocks noChangeArrowheads="1"/>
            </p:cNvSpPr>
            <p:nvPr/>
          </p:nvSpPr>
          <p:spPr bwMode="auto">
            <a:xfrm>
              <a:off x="1828800" y="35814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35" name="Rectangle 34"/>
            <p:cNvSpPr>
              <a:spLocks noChangeArrowheads="1"/>
            </p:cNvSpPr>
            <p:nvPr/>
          </p:nvSpPr>
          <p:spPr bwMode="auto">
            <a:xfrm>
              <a:off x="4267200" y="35814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37" name="Rectangle 36"/>
            <p:cNvSpPr>
              <a:spLocks noChangeArrowheads="1"/>
            </p:cNvSpPr>
            <p:nvPr/>
          </p:nvSpPr>
          <p:spPr bwMode="auto">
            <a:xfrm>
              <a:off x="6629400" y="35814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38" name="Line 7"/>
            <p:cNvSpPr>
              <a:spLocks noChangeShapeType="1"/>
            </p:cNvSpPr>
            <p:nvPr/>
          </p:nvSpPr>
          <p:spPr bwMode="auto">
            <a:xfrm>
              <a:off x="3048000" y="3810000"/>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39" name="Line 8"/>
            <p:cNvSpPr>
              <a:spLocks noChangeShapeType="1"/>
            </p:cNvSpPr>
            <p:nvPr/>
          </p:nvSpPr>
          <p:spPr bwMode="auto">
            <a:xfrm>
              <a:off x="5410200" y="3801035"/>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5" name="Line 11"/>
            <p:cNvSpPr>
              <a:spLocks noChangeShapeType="1"/>
            </p:cNvSpPr>
            <p:nvPr/>
          </p:nvSpPr>
          <p:spPr bwMode="auto">
            <a:xfrm>
              <a:off x="28194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6" name="Line 12"/>
            <p:cNvSpPr>
              <a:spLocks noChangeShapeType="1"/>
            </p:cNvSpPr>
            <p:nvPr/>
          </p:nvSpPr>
          <p:spPr bwMode="auto">
            <a:xfrm>
              <a:off x="51816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7" name="Line 13"/>
            <p:cNvSpPr>
              <a:spLocks noChangeShapeType="1"/>
            </p:cNvSpPr>
            <p:nvPr/>
          </p:nvSpPr>
          <p:spPr bwMode="auto">
            <a:xfrm>
              <a:off x="76200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8" name="Text Box 14"/>
            <p:cNvSpPr txBox="1">
              <a:spLocks noChangeArrowheads="1"/>
            </p:cNvSpPr>
            <p:nvPr/>
          </p:nvSpPr>
          <p:spPr bwMode="auto">
            <a:xfrm>
              <a:off x="2133600" y="35814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10</a:t>
              </a:r>
              <a:endParaRPr lang="en-US" altLang="en-US" sz="2400" dirty="0">
                <a:latin typeface="Arial" panose="020B0604020202020204" pitchFamily="34" charset="0"/>
              </a:endParaRPr>
            </a:p>
          </p:txBody>
        </p:sp>
        <p:sp>
          <p:nvSpPr>
            <p:cNvPr id="49" name="Text Box 15"/>
            <p:cNvSpPr txBox="1">
              <a:spLocks noChangeArrowheads="1"/>
            </p:cNvSpPr>
            <p:nvPr/>
          </p:nvSpPr>
          <p:spPr bwMode="auto">
            <a:xfrm>
              <a:off x="4648200" y="35814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8</a:t>
              </a:r>
              <a:endParaRPr lang="en-US" altLang="en-US" sz="2400" dirty="0">
                <a:latin typeface="Arial" panose="020B0604020202020204" pitchFamily="34" charset="0"/>
              </a:endParaRPr>
            </a:p>
          </p:txBody>
        </p:sp>
        <p:sp>
          <p:nvSpPr>
            <p:cNvPr id="50" name="Text Box 16"/>
            <p:cNvSpPr txBox="1">
              <a:spLocks noChangeArrowheads="1"/>
            </p:cNvSpPr>
            <p:nvPr/>
          </p:nvSpPr>
          <p:spPr bwMode="auto">
            <a:xfrm>
              <a:off x="6934200" y="35814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20</a:t>
              </a:r>
              <a:endParaRPr lang="en-US" altLang="en-US" sz="2400" dirty="0">
                <a:latin typeface="Arial" panose="020B0604020202020204" pitchFamily="34" charset="0"/>
              </a:endParaRPr>
            </a:p>
          </p:txBody>
        </p:sp>
        <p:sp>
          <p:nvSpPr>
            <p:cNvPr id="41" name="Line 17"/>
            <p:cNvSpPr>
              <a:spLocks noChangeShapeType="1"/>
            </p:cNvSpPr>
            <p:nvPr/>
          </p:nvSpPr>
          <p:spPr bwMode="auto">
            <a:xfrm flipH="1">
              <a:off x="7620000" y="3581400"/>
              <a:ext cx="380999"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2" name="Line 18"/>
            <p:cNvSpPr>
              <a:spLocks noChangeShapeType="1"/>
            </p:cNvSpPr>
            <p:nvPr/>
          </p:nvSpPr>
          <p:spPr bwMode="auto">
            <a:xfrm>
              <a:off x="7620000" y="3581400"/>
              <a:ext cx="381000"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3" name="Oval 42"/>
            <p:cNvSpPr>
              <a:spLocks noChangeArrowheads="1"/>
            </p:cNvSpPr>
            <p:nvPr/>
          </p:nvSpPr>
          <p:spPr bwMode="auto">
            <a:xfrm>
              <a:off x="766041" y="4181831"/>
              <a:ext cx="679450" cy="319332"/>
            </a:xfrm>
            <a:prstGeom prst="ellipse">
              <a:avLst/>
            </a:prstGeom>
            <a:noFill/>
            <a:ln w="31750">
              <a:noFill/>
              <a:round/>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1800" dirty="0">
                  <a:solidFill>
                    <a:srgbClr val="990033"/>
                  </a:solidFill>
                  <a:latin typeface="Arial" panose="020B0604020202020204" pitchFamily="34" charset="0"/>
                </a:rPr>
                <a:t>head</a:t>
              </a:r>
            </a:p>
          </p:txBody>
        </p:sp>
        <p:sp>
          <p:nvSpPr>
            <p:cNvPr id="44" name="Line 21"/>
            <p:cNvSpPr>
              <a:spLocks noChangeShapeType="1"/>
            </p:cNvSpPr>
            <p:nvPr/>
          </p:nvSpPr>
          <p:spPr bwMode="auto">
            <a:xfrm flipV="1">
              <a:off x="1447801" y="4038600"/>
              <a:ext cx="380999" cy="223838"/>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1" name="Line 7"/>
            <p:cNvSpPr>
              <a:spLocks noChangeShapeType="1"/>
            </p:cNvSpPr>
            <p:nvPr/>
          </p:nvSpPr>
          <p:spPr bwMode="auto">
            <a:xfrm flipH="1" flipV="1">
              <a:off x="3200400" y="3962399"/>
              <a:ext cx="1295400" cy="1"/>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2" name="Line 11"/>
            <p:cNvSpPr>
              <a:spLocks noChangeShapeType="1"/>
            </p:cNvSpPr>
            <p:nvPr/>
          </p:nvSpPr>
          <p:spPr bwMode="auto">
            <a:xfrm>
              <a:off x="21336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3" name="Line 11"/>
            <p:cNvSpPr>
              <a:spLocks noChangeShapeType="1"/>
            </p:cNvSpPr>
            <p:nvPr/>
          </p:nvSpPr>
          <p:spPr bwMode="auto">
            <a:xfrm>
              <a:off x="46482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4" name="Line 11"/>
            <p:cNvSpPr>
              <a:spLocks noChangeShapeType="1"/>
            </p:cNvSpPr>
            <p:nvPr/>
          </p:nvSpPr>
          <p:spPr bwMode="auto">
            <a:xfrm>
              <a:off x="69342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5" name="Line 7"/>
            <p:cNvSpPr>
              <a:spLocks noChangeShapeType="1"/>
            </p:cNvSpPr>
            <p:nvPr/>
          </p:nvSpPr>
          <p:spPr bwMode="auto">
            <a:xfrm flipH="1" flipV="1">
              <a:off x="5638799" y="3953434"/>
              <a:ext cx="1143001"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6" name="Line 18"/>
            <p:cNvSpPr>
              <a:spLocks noChangeShapeType="1"/>
            </p:cNvSpPr>
            <p:nvPr/>
          </p:nvSpPr>
          <p:spPr bwMode="auto">
            <a:xfrm>
              <a:off x="1815352" y="3581400"/>
              <a:ext cx="318248"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7" name="Line 18"/>
            <p:cNvSpPr>
              <a:spLocks noChangeShapeType="1"/>
            </p:cNvSpPr>
            <p:nvPr/>
          </p:nvSpPr>
          <p:spPr bwMode="auto">
            <a:xfrm flipH="1">
              <a:off x="1828799" y="3581400"/>
              <a:ext cx="304800"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sp>
        <p:nvSpPr>
          <p:cNvPr id="59" name="Rectangle 58"/>
          <p:cNvSpPr>
            <a:spLocks noChangeArrowheads="1"/>
          </p:cNvSpPr>
          <p:nvPr/>
        </p:nvSpPr>
        <p:spPr bwMode="auto">
          <a:xfrm>
            <a:off x="1748559" y="5404837"/>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60" name="Rectangle 59"/>
          <p:cNvSpPr>
            <a:spLocks noChangeArrowheads="1"/>
          </p:cNvSpPr>
          <p:nvPr/>
        </p:nvSpPr>
        <p:spPr bwMode="auto">
          <a:xfrm>
            <a:off x="4186959" y="5404837"/>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61" name="Rectangle 60"/>
          <p:cNvSpPr>
            <a:spLocks noChangeArrowheads="1"/>
          </p:cNvSpPr>
          <p:nvPr/>
        </p:nvSpPr>
        <p:spPr bwMode="auto">
          <a:xfrm>
            <a:off x="6549159" y="5404837"/>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62" name="Line 7"/>
          <p:cNvSpPr>
            <a:spLocks noChangeShapeType="1"/>
          </p:cNvSpPr>
          <p:nvPr/>
        </p:nvSpPr>
        <p:spPr bwMode="auto">
          <a:xfrm>
            <a:off x="2967759" y="5709637"/>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63" name="Line 8"/>
          <p:cNvSpPr>
            <a:spLocks noChangeShapeType="1"/>
          </p:cNvSpPr>
          <p:nvPr/>
        </p:nvSpPr>
        <p:spPr bwMode="auto">
          <a:xfrm>
            <a:off x="5329959" y="5709637"/>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nvGrpSpPr>
          <p:cNvPr id="64" name="Group 63"/>
          <p:cNvGrpSpPr>
            <a:grpSpLocks/>
          </p:cNvGrpSpPr>
          <p:nvPr/>
        </p:nvGrpSpPr>
        <p:grpSpPr bwMode="auto">
          <a:xfrm>
            <a:off x="2053359" y="5404837"/>
            <a:ext cx="5486400" cy="533400"/>
            <a:chOff x="1008" y="1056"/>
            <a:chExt cx="3456" cy="336"/>
          </a:xfrm>
        </p:grpSpPr>
        <p:sp>
          <p:nvSpPr>
            <p:cNvPr id="69" name="Line 11"/>
            <p:cNvSpPr>
              <a:spLocks noChangeShapeType="1"/>
            </p:cNvSpPr>
            <p:nvPr/>
          </p:nvSpPr>
          <p:spPr bwMode="auto">
            <a:xfrm>
              <a:off x="1440"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70" name="Line 12"/>
            <p:cNvSpPr>
              <a:spLocks noChangeShapeType="1"/>
            </p:cNvSpPr>
            <p:nvPr/>
          </p:nvSpPr>
          <p:spPr bwMode="auto">
            <a:xfrm>
              <a:off x="2928"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71" name="Line 13"/>
            <p:cNvSpPr>
              <a:spLocks noChangeShapeType="1"/>
            </p:cNvSpPr>
            <p:nvPr/>
          </p:nvSpPr>
          <p:spPr bwMode="auto">
            <a:xfrm>
              <a:off x="4464"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72" name="Text Box 14"/>
            <p:cNvSpPr txBox="1">
              <a:spLocks noChangeArrowheads="1"/>
            </p:cNvSpPr>
            <p:nvPr/>
          </p:nvSpPr>
          <p:spPr bwMode="auto">
            <a:xfrm>
              <a:off x="1008"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10</a:t>
              </a:r>
              <a:endParaRPr lang="en-US" altLang="en-US" sz="2400" dirty="0">
                <a:latin typeface="Arial" panose="020B0604020202020204" pitchFamily="34" charset="0"/>
              </a:endParaRPr>
            </a:p>
          </p:txBody>
        </p:sp>
        <p:sp>
          <p:nvSpPr>
            <p:cNvPr id="73" name="Text Box 15"/>
            <p:cNvSpPr txBox="1">
              <a:spLocks noChangeArrowheads="1"/>
            </p:cNvSpPr>
            <p:nvPr/>
          </p:nvSpPr>
          <p:spPr bwMode="auto">
            <a:xfrm>
              <a:off x="2544"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8</a:t>
              </a:r>
              <a:endParaRPr lang="en-US" altLang="en-US" sz="2400" dirty="0">
                <a:latin typeface="Arial" panose="020B0604020202020204" pitchFamily="34" charset="0"/>
              </a:endParaRPr>
            </a:p>
          </p:txBody>
        </p:sp>
        <p:sp>
          <p:nvSpPr>
            <p:cNvPr id="74" name="Text Box 16"/>
            <p:cNvSpPr txBox="1">
              <a:spLocks noChangeArrowheads="1"/>
            </p:cNvSpPr>
            <p:nvPr/>
          </p:nvSpPr>
          <p:spPr bwMode="auto">
            <a:xfrm>
              <a:off x="4032"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20</a:t>
              </a:r>
              <a:endParaRPr lang="en-US" altLang="en-US" sz="2400" dirty="0">
                <a:latin typeface="Arial" panose="020B0604020202020204" pitchFamily="34" charset="0"/>
              </a:endParaRPr>
            </a:p>
          </p:txBody>
        </p:sp>
      </p:grpSp>
      <p:sp>
        <p:nvSpPr>
          <p:cNvPr id="67" name="Oval 66"/>
          <p:cNvSpPr>
            <a:spLocks noChangeArrowheads="1"/>
          </p:cNvSpPr>
          <p:nvPr/>
        </p:nvSpPr>
        <p:spPr bwMode="auto">
          <a:xfrm>
            <a:off x="613641" y="4982748"/>
            <a:ext cx="679450" cy="319332"/>
          </a:xfrm>
          <a:prstGeom prst="ellipse">
            <a:avLst/>
          </a:prstGeom>
          <a:noFill/>
          <a:ln w="31750">
            <a:noFill/>
            <a:round/>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1800" dirty="0">
                <a:solidFill>
                  <a:srgbClr val="990033"/>
                </a:solidFill>
                <a:latin typeface="Arial" panose="020B0604020202020204" pitchFamily="34" charset="0"/>
              </a:rPr>
              <a:t>head</a:t>
            </a:r>
          </a:p>
        </p:txBody>
      </p:sp>
      <p:sp>
        <p:nvSpPr>
          <p:cNvPr id="68" name="Line 21"/>
          <p:cNvSpPr>
            <a:spLocks noChangeShapeType="1"/>
          </p:cNvSpPr>
          <p:nvPr/>
        </p:nvSpPr>
        <p:spPr bwMode="auto">
          <a:xfrm>
            <a:off x="1293091" y="5186960"/>
            <a:ext cx="489527" cy="209332"/>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75" name="Line 8"/>
          <p:cNvSpPr>
            <a:spLocks noChangeShapeType="1"/>
          </p:cNvSpPr>
          <p:nvPr/>
        </p:nvSpPr>
        <p:spPr bwMode="auto">
          <a:xfrm>
            <a:off x="7696200" y="5672898"/>
            <a:ext cx="609597" cy="0"/>
          </a:xfrm>
          <a:prstGeom prst="line">
            <a:avLst/>
          </a:prstGeom>
          <a:noFill/>
          <a:ln w="31750">
            <a:solidFill>
              <a:srgbClr val="993366"/>
            </a:solidFill>
            <a:round/>
            <a:headEnd type="oval" w="med" len="med"/>
            <a:tailEnd type="non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76" name="Line 8"/>
          <p:cNvSpPr>
            <a:spLocks noChangeShapeType="1"/>
          </p:cNvSpPr>
          <p:nvPr/>
        </p:nvSpPr>
        <p:spPr bwMode="auto">
          <a:xfrm>
            <a:off x="8305800" y="5672898"/>
            <a:ext cx="0" cy="727902"/>
          </a:xfrm>
          <a:prstGeom prst="line">
            <a:avLst/>
          </a:prstGeom>
          <a:noFill/>
          <a:ln w="31750">
            <a:solidFill>
              <a:srgbClr val="993366"/>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77" name="Line 8"/>
          <p:cNvSpPr>
            <a:spLocks noChangeShapeType="1"/>
          </p:cNvSpPr>
          <p:nvPr/>
        </p:nvSpPr>
        <p:spPr bwMode="auto">
          <a:xfrm flipH="1">
            <a:off x="1365250" y="6395435"/>
            <a:ext cx="6940550" cy="1"/>
          </a:xfrm>
          <a:prstGeom prst="line">
            <a:avLst/>
          </a:prstGeom>
          <a:noFill/>
          <a:ln w="31750">
            <a:solidFill>
              <a:srgbClr val="993366"/>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78" name="Line 8"/>
          <p:cNvSpPr>
            <a:spLocks noChangeShapeType="1"/>
          </p:cNvSpPr>
          <p:nvPr/>
        </p:nvSpPr>
        <p:spPr bwMode="auto">
          <a:xfrm flipH="1" flipV="1">
            <a:off x="1363533" y="5617274"/>
            <a:ext cx="1730" cy="794930"/>
          </a:xfrm>
          <a:prstGeom prst="line">
            <a:avLst/>
          </a:prstGeom>
          <a:noFill/>
          <a:ln w="31750">
            <a:solidFill>
              <a:srgbClr val="993366"/>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79" name="Line 8"/>
          <p:cNvSpPr>
            <a:spLocks noChangeShapeType="1"/>
          </p:cNvSpPr>
          <p:nvPr/>
        </p:nvSpPr>
        <p:spPr bwMode="auto">
          <a:xfrm flipV="1">
            <a:off x="1363517" y="5617274"/>
            <a:ext cx="419101" cy="4762"/>
          </a:xfrm>
          <a:prstGeom prst="line">
            <a:avLst/>
          </a:prstGeom>
          <a:noFill/>
          <a:ln w="31750">
            <a:solidFill>
              <a:srgbClr val="993366"/>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Tree>
    <p:extLst>
      <p:ext uri="{BB962C8B-B14F-4D97-AF65-F5344CB8AC3E}">
        <p14:creationId xmlns:p14="http://schemas.microsoft.com/office/powerpoint/2010/main" val="3749384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15761-615C-482F-88CD-1E1D1D7EC1CA}"/>
              </a:ext>
            </a:extLst>
          </p:cNvPr>
          <p:cNvSpPr>
            <a:spLocks noGrp="1"/>
          </p:cNvSpPr>
          <p:nvPr>
            <p:ph type="title"/>
          </p:nvPr>
        </p:nvSpPr>
        <p:spPr/>
        <p:txBody>
          <a:bodyPr/>
          <a:lstStyle/>
          <a:p>
            <a:r>
              <a:rPr lang="en-US" dirty="0"/>
              <a:t>Create the first record of type node</a:t>
            </a:r>
          </a:p>
        </p:txBody>
      </p:sp>
      <p:sp>
        <p:nvSpPr>
          <p:cNvPr id="3" name="Content Placeholder 2">
            <a:extLst>
              <a:ext uri="{FF2B5EF4-FFF2-40B4-BE49-F238E27FC236}">
                <a16:creationId xmlns:a16="http://schemas.microsoft.com/office/drawing/2014/main" id="{CE67EC91-FA0B-49C4-88E5-9C15AF6FC33C}"/>
              </a:ext>
            </a:extLst>
          </p:cNvPr>
          <p:cNvSpPr>
            <a:spLocks noGrp="1"/>
          </p:cNvSpPr>
          <p:nvPr>
            <p:ph idx="1"/>
          </p:nvPr>
        </p:nvSpPr>
        <p:spPr>
          <a:xfrm>
            <a:off x="99134" y="2939818"/>
            <a:ext cx="9144000" cy="3581400"/>
          </a:xfrm>
        </p:spPr>
        <p:txBody>
          <a:bodyPr/>
          <a:lstStyle/>
          <a:p>
            <a:pPr marL="0" indent="0">
              <a:buNone/>
            </a:pPr>
            <a:r>
              <a:rPr lang="en-US" sz="1800" dirty="0"/>
              <a:t>int main(){</a:t>
            </a:r>
          </a:p>
          <a:p>
            <a:pPr marL="0" indent="0">
              <a:buNone/>
            </a:pPr>
            <a:r>
              <a:rPr lang="en-US" sz="1800" dirty="0"/>
              <a:t>  typedef struct {</a:t>
            </a:r>
          </a:p>
          <a:p>
            <a:pPr marL="0" indent="0">
              <a:buNone/>
            </a:pPr>
            <a:r>
              <a:rPr lang="en-US" sz="1800" dirty="0"/>
              <a:t>    int data;</a:t>
            </a:r>
          </a:p>
          <a:p>
            <a:pPr marL="0" indent="0">
              <a:buNone/>
            </a:pPr>
            <a:r>
              <a:rPr lang="en-US" sz="1800" dirty="0"/>
              <a:t>    struct node* next;</a:t>
            </a:r>
          </a:p>
          <a:p>
            <a:pPr marL="0" indent="0">
              <a:buNone/>
            </a:pPr>
            <a:r>
              <a:rPr lang="en-US" sz="1800" dirty="0"/>
              <a:t>  }node;</a:t>
            </a:r>
          </a:p>
          <a:p>
            <a:pPr marL="0" indent="0">
              <a:buNone/>
            </a:pPr>
            <a:r>
              <a:rPr lang="en-US" sz="1800" dirty="0"/>
              <a:t>  node* head;</a:t>
            </a:r>
          </a:p>
          <a:p>
            <a:pPr marL="0" indent="0">
              <a:buNone/>
            </a:pPr>
            <a:r>
              <a:rPr lang="en-US" sz="1800" dirty="0"/>
              <a:t>  head = (node*)malloc(</a:t>
            </a:r>
            <a:r>
              <a:rPr lang="en-US" sz="1800" dirty="0" err="1"/>
              <a:t>sizeof</a:t>
            </a:r>
            <a:r>
              <a:rPr lang="en-US" sz="1800" dirty="0"/>
              <a:t>(node));</a:t>
            </a:r>
          </a:p>
          <a:p>
            <a:pPr marL="0" indent="0">
              <a:buNone/>
            </a:pPr>
            <a:endParaRPr lang="en-US" sz="1800" dirty="0"/>
          </a:p>
          <a:p>
            <a:pPr marL="0" indent="0">
              <a:buNone/>
            </a:pPr>
            <a:r>
              <a:rPr lang="en-US" sz="1800" dirty="0"/>
              <a:t>  printf("</a:t>
            </a:r>
            <a:r>
              <a:rPr lang="en-US" sz="1800" dirty="0" err="1"/>
              <a:t>addr</a:t>
            </a:r>
            <a:r>
              <a:rPr lang="en-US" sz="1800" dirty="0"/>
              <a:t> head %8u  </a:t>
            </a:r>
            <a:r>
              <a:rPr lang="en-US" sz="1800" dirty="0" err="1"/>
              <a:t>addr</a:t>
            </a:r>
            <a:r>
              <a:rPr lang="en-US" sz="1800" dirty="0"/>
              <a:t> head data %8u, </a:t>
            </a:r>
            <a:r>
              <a:rPr lang="en-US" sz="1800" dirty="0" err="1"/>
              <a:t>addr</a:t>
            </a:r>
            <a:r>
              <a:rPr lang="en-US" sz="1800" dirty="0"/>
              <a:t> head next %8u\n\</a:t>
            </a:r>
            <a:r>
              <a:rPr lang="en-US" sz="1800" dirty="0" err="1"/>
              <a:t>n",head,&amp;head</a:t>
            </a:r>
            <a:r>
              <a:rPr lang="en-US" sz="1800" dirty="0"/>
              <a:t>-&gt;</a:t>
            </a:r>
            <a:r>
              <a:rPr lang="en-US" sz="1800" dirty="0" err="1"/>
              <a:t>data,&amp;head</a:t>
            </a:r>
            <a:r>
              <a:rPr lang="en-US" sz="1800" dirty="0"/>
              <a:t>-&gt;next);</a:t>
            </a:r>
          </a:p>
          <a:p>
            <a:pPr marL="0" indent="0">
              <a:buNone/>
            </a:pPr>
            <a:r>
              <a:rPr lang="en-US" sz="1800" dirty="0"/>
              <a:t>}</a:t>
            </a:r>
          </a:p>
        </p:txBody>
      </p:sp>
      <p:sp>
        <p:nvSpPr>
          <p:cNvPr id="4" name="Slide Number Placeholder 3">
            <a:extLst>
              <a:ext uri="{FF2B5EF4-FFF2-40B4-BE49-F238E27FC236}">
                <a16:creationId xmlns:a16="http://schemas.microsoft.com/office/drawing/2014/main" id="{2F1CCDB4-72A2-483C-8E82-B73E50A247A5}"/>
              </a:ext>
            </a:extLst>
          </p:cNvPr>
          <p:cNvSpPr>
            <a:spLocks noGrp="1"/>
          </p:cNvSpPr>
          <p:nvPr>
            <p:ph type="sldNum" sz="quarter" idx="12"/>
          </p:nvPr>
        </p:nvSpPr>
        <p:spPr/>
        <p:txBody>
          <a:bodyPr/>
          <a:lstStyle/>
          <a:p>
            <a:pPr>
              <a:defRPr/>
            </a:pPr>
            <a:fld id="{519C8756-3B26-4146-A7C7-24F682EEB786}" type="slidenum">
              <a:rPr lang="en-US" smtClean="0"/>
              <a:pPr>
                <a:defRPr/>
              </a:pPr>
              <a:t>65</a:t>
            </a:fld>
            <a:endParaRPr lang="en-US"/>
          </a:p>
        </p:txBody>
      </p:sp>
      <p:sp>
        <p:nvSpPr>
          <p:cNvPr id="5" name="Content Placeholder 2">
            <a:extLst>
              <a:ext uri="{FF2B5EF4-FFF2-40B4-BE49-F238E27FC236}">
                <a16:creationId xmlns:a16="http://schemas.microsoft.com/office/drawing/2014/main" id="{03F33A65-F934-423A-8409-850497991C54}"/>
              </a:ext>
            </a:extLst>
          </p:cNvPr>
          <p:cNvSpPr txBox="1">
            <a:spLocks/>
          </p:cNvSpPr>
          <p:nvPr/>
        </p:nvSpPr>
        <p:spPr bwMode="auto">
          <a:xfrm>
            <a:off x="10357" y="838200"/>
            <a:ext cx="9144000" cy="210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Define a type record name node. The second field is a pointer to an object of type node</a:t>
            </a:r>
          </a:p>
          <a:p>
            <a:r>
              <a:rPr lang="en-US" sz="1800" dirty="0"/>
              <a:t>Declare a variable “head” that is a pointer to an object of type node</a:t>
            </a:r>
          </a:p>
          <a:p>
            <a:r>
              <a:rPr lang="en-US" sz="1800" dirty="0"/>
              <a:t>Then dynamically allocate memory for a record of type node. The </a:t>
            </a:r>
            <a:r>
              <a:rPr lang="en-US" sz="1800" dirty="0" err="1"/>
              <a:t>addr</a:t>
            </a:r>
            <a:r>
              <a:rPr lang="en-US" sz="1800" dirty="0"/>
              <a:t> of the first cell of this object is stored in head</a:t>
            </a:r>
          </a:p>
          <a:p>
            <a:r>
              <a:rPr lang="en-US" sz="1800" dirty="0"/>
              <a:t>Print the </a:t>
            </a:r>
            <a:r>
              <a:rPr lang="en-US" sz="1800" dirty="0" err="1"/>
              <a:t>addr</a:t>
            </a:r>
            <a:r>
              <a:rPr lang="en-US" sz="1800" dirty="0"/>
              <a:t> of head, of fields data and next (linklist1.c)</a:t>
            </a:r>
          </a:p>
        </p:txBody>
      </p:sp>
    </p:spTree>
    <p:extLst>
      <p:ext uri="{BB962C8B-B14F-4D97-AF65-F5344CB8AC3E}">
        <p14:creationId xmlns:p14="http://schemas.microsoft.com/office/powerpoint/2010/main" val="2595501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15761-615C-482F-88CD-1E1D1D7EC1CA}"/>
              </a:ext>
            </a:extLst>
          </p:cNvPr>
          <p:cNvSpPr>
            <a:spLocks noGrp="1"/>
          </p:cNvSpPr>
          <p:nvPr>
            <p:ph type="title"/>
          </p:nvPr>
        </p:nvSpPr>
        <p:spPr/>
        <p:txBody>
          <a:bodyPr/>
          <a:lstStyle/>
          <a:p>
            <a:r>
              <a:rPr lang="en-US" dirty="0"/>
              <a:t>Create a second record of type node</a:t>
            </a:r>
          </a:p>
        </p:txBody>
      </p:sp>
      <p:sp>
        <p:nvSpPr>
          <p:cNvPr id="3" name="Content Placeholder 2">
            <a:extLst>
              <a:ext uri="{FF2B5EF4-FFF2-40B4-BE49-F238E27FC236}">
                <a16:creationId xmlns:a16="http://schemas.microsoft.com/office/drawing/2014/main" id="{CE67EC91-FA0B-49C4-88E5-9C15AF6FC33C}"/>
              </a:ext>
            </a:extLst>
          </p:cNvPr>
          <p:cNvSpPr>
            <a:spLocks noGrp="1"/>
          </p:cNvSpPr>
          <p:nvPr>
            <p:ph idx="1"/>
          </p:nvPr>
        </p:nvSpPr>
        <p:spPr>
          <a:xfrm>
            <a:off x="27373" y="1883663"/>
            <a:ext cx="9144000" cy="4806061"/>
          </a:xfrm>
        </p:spPr>
        <p:txBody>
          <a:bodyPr/>
          <a:lstStyle/>
          <a:p>
            <a:pPr marL="0" indent="0">
              <a:buNone/>
            </a:pPr>
            <a:r>
              <a:rPr lang="en-US" sz="1800" dirty="0"/>
              <a:t>int main(){</a:t>
            </a:r>
          </a:p>
          <a:p>
            <a:pPr marL="0" indent="0">
              <a:buNone/>
            </a:pPr>
            <a:r>
              <a:rPr lang="en-US" sz="1800" dirty="0"/>
              <a:t>  typedef struct {</a:t>
            </a:r>
          </a:p>
          <a:p>
            <a:pPr marL="0" indent="0">
              <a:buNone/>
            </a:pPr>
            <a:r>
              <a:rPr lang="en-US" sz="1800" dirty="0"/>
              <a:t>    int data;</a:t>
            </a:r>
          </a:p>
          <a:p>
            <a:pPr marL="0" indent="0">
              <a:buNone/>
            </a:pPr>
            <a:r>
              <a:rPr lang="en-US" sz="1800" dirty="0"/>
              <a:t>    struct node* next;</a:t>
            </a:r>
          </a:p>
          <a:p>
            <a:pPr marL="0" indent="0">
              <a:buNone/>
            </a:pPr>
            <a:r>
              <a:rPr lang="en-US" sz="1800" dirty="0"/>
              <a:t>  }node;</a:t>
            </a:r>
          </a:p>
          <a:p>
            <a:pPr marL="0" indent="0">
              <a:buNone/>
            </a:pPr>
            <a:r>
              <a:rPr lang="en-US" sz="1800" dirty="0"/>
              <a:t>  node* head;</a:t>
            </a:r>
          </a:p>
          <a:p>
            <a:pPr marL="0" indent="0">
              <a:buNone/>
            </a:pPr>
            <a:r>
              <a:rPr lang="en-US" sz="1800" dirty="0"/>
              <a:t>  node* </a:t>
            </a:r>
            <a:r>
              <a:rPr lang="en-US" sz="1800" dirty="0" err="1"/>
              <a:t>secondNode</a:t>
            </a:r>
            <a:r>
              <a:rPr lang="en-US" sz="1800" dirty="0"/>
              <a:t>;</a:t>
            </a:r>
          </a:p>
          <a:p>
            <a:pPr marL="0" indent="0">
              <a:buNone/>
            </a:pPr>
            <a:r>
              <a:rPr lang="en-US" sz="1800" dirty="0"/>
              <a:t>  head = (node*)malloc(</a:t>
            </a:r>
            <a:r>
              <a:rPr lang="en-US" sz="1800" dirty="0" err="1"/>
              <a:t>sizeof</a:t>
            </a:r>
            <a:r>
              <a:rPr lang="en-US" sz="1800" dirty="0"/>
              <a:t>(node));</a:t>
            </a:r>
          </a:p>
          <a:p>
            <a:pPr marL="0" indent="0">
              <a:buNone/>
            </a:pPr>
            <a:r>
              <a:rPr lang="en-US" sz="1800" dirty="0"/>
              <a:t>  </a:t>
            </a:r>
            <a:r>
              <a:rPr lang="en-US" sz="1800" dirty="0" err="1">
                <a:solidFill>
                  <a:srgbClr val="FF0000"/>
                </a:solidFill>
              </a:rPr>
              <a:t>secondNode</a:t>
            </a:r>
            <a:r>
              <a:rPr lang="en-US" sz="1800" dirty="0">
                <a:solidFill>
                  <a:srgbClr val="FF0000"/>
                </a:solidFill>
              </a:rPr>
              <a:t> = (node*)malloc(</a:t>
            </a:r>
            <a:r>
              <a:rPr lang="en-US" sz="1800" dirty="0" err="1">
                <a:solidFill>
                  <a:srgbClr val="FF0000"/>
                </a:solidFill>
              </a:rPr>
              <a:t>sizeof</a:t>
            </a:r>
            <a:r>
              <a:rPr lang="en-US" sz="1800" dirty="0">
                <a:solidFill>
                  <a:srgbClr val="FF0000"/>
                </a:solidFill>
              </a:rPr>
              <a:t>(node));</a:t>
            </a:r>
          </a:p>
          <a:p>
            <a:pPr marL="0" indent="0">
              <a:buNone/>
            </a:pPr>
            <a:endParaRPr lang="en-US" sz="1800" dirty="0"/>
          </a:p>
          <a:p>
            <a:pPr marL="0" indent="0">
              <a:buNone/>
            </a:pPr>
            <a:r>
              <a:rPr lang="en-US" sz="1800" dirty="0"/>
              <a:t>  printf("</a:t>
            </a:r>
            <a:r>
              <a:rPr lang="en-US" sz="1800" dirty="0" err="1"/>
              <a:t>addr</a:t>
            </a:r>
            <a:r>
              <a:rPr lang="en-US" sz="1800" dirty="0"/>
              <a:t> head %8u  </a:t>
            </a:r>
            <a:r>
              <a:rPr lang="en-US" sz="1800" dirty="0" err="1"/>
              <a:t>addr</a:t>
            </a:r>
            <a:r>
              <a:rPr lang="en-US" sz="1800" dirty="0"/>
              <a:t> head data %8u, </a:t>
            </a:r>
            <a:r>
              <a:rPr lang="en-US" sz="1800" dirty="0" err="1"/>
              <a:t>addr</a:t>
            </a:r>
            <a:r>
              <a:rPr lang="en-US" sz="1800" dirty="0"/>
              <a:t> head next %8u\n\</a:t>
            </a:r>
            <a:r>
              <a:rPr lang="en-US" sz="1800" dirty="0" err="1"/>
              <a:t>n",head,&amp;head</a:t>
            </a:r>
            <a:r>
              <a:rPr lang="en-US" sz="1800" dirty="0"/>
              <a:t>-&gt;</a:t>
            </a:r>
            <a:r>
              <a:rPr lang="en-US" sz="1800" dirty="0" err="1"/>
              <a:t>data,&amp;head</a:t>
            </a:r>
            <a:r>
              <a:rPr lang="en-US" sz="1800" dirty="0"/>
              <a:t>-&gt;next);</a:t>
            </a:r>
          </a:p>
          <a:p>
            <a:pPr marL="0" indent="0">
              <a:buNone/>
            </a:pPr>
            <a:r>
              <a:rPr lang="en-US" sz="1800" dirty="0"/>
              <a:t> </a:t>
            </a:r>
            <a:r>
              <a:rPr lang="en-US" sz="1800" dirty="0">
                <a:solidFill>
                  <a:srgbClr val="FF0000"/>
                </a:solidFill>
              </a:rPr>
              <a:t>printf("</a:t>
            </a:r>
            <a:r>
              <a:rPr lang="en-US" sz="1800" dirty="0" err="1">
                <a:solidFill>
                  <a:srgbClr val="FF0000"/>
                </a:solidFill>
              </a:rPr>
              <a:t>addr</a:t>
            </a:r>
            <a:r>
              <a:rPr lang="en-US" sz="1800" dirty="0">
                <a:solidFill>
                  <a:srgbClr val="FF0000"/>
                </a:solidFill>
              </a:rPr>
              <a:t> </a:t>
            </a:r>
            <a:r>
              <a:rPr lang="en-US" sz="1800" dirty="0" err="1">
                <a:solidFill>
                  <a:srgbClr val="FF0000"/>
                </a:solidFill>
              </a:rPr>
              <a:t>secondNode</a:t>
            </a:r>
            <a:r>
              <a:rPr lang="en-US" sz="1800" dirty="0">
                <a:solidFill>
                  <a:srgbClr val="FF0000"/>
                </a:solidFill>
              </a:rPr>
              <a:t> %8u  </a:t>
            </a:r>
            <a:r>
              <a:rPr lang="en-US" sz="1800" dirty="0" err="1">
                <a:solidFill>
                  <a:srgbClr val="FF0000"/>
                </a:solidFill>
              </a:rPr>
              <a:t>addr</a:t>
            </a:r>
            <a:r>
              <a:rPr lang="en-US" sz="1800" dirty="0">
                <a:solidFill>
                  <a:srgbClr val="FF0000"/>
                </a:solidFill>
              </a:rPr>
              <a:t> </a:t>
            </a:r>
            <a:r>
              <a:rPr lang="en-US" sz="1800" dirty="0" err="1">
                <a:solidFill>
                  <a:srgbClr val="FF0000"/>
                </a:solidFill>
              </a:rPr>
              <a:t>secondNode</a:t>
            </a:r>
            <a:r>
              <a:rPr lang="en-US" sz="1800" dirty="0">
                <a:solidFill>
                  <a:srgbClr val="FF0000"/>
                </a:solidFill>
              </a:rPr>
              <a:t> data %8u, </a:t>
            </a:r>
            <a:r>
              <a:rPr lang="en-US" sz="1800" dirty="0" err="1">
                <a:solidFill>
                  <a:srgbClr val="FF0000"/>
                </a:solidFill>
              </a:rPr>
              <a:t>addr</a:t>
            </a:r>
            <a:r>
              <a:rPr lang="en-US" sz="1800" dirty="0">
                <a:solidFill>
                  <a:srgbClr val="FF0000"/>
                </a:solidFill>
              </a:rPr>
              <a:t> </a:t>
            </a:r>
            <a:r>
              <a:rPr lang="en-US" sz="1800" dirty="0" err="1">
                <a:solidFill>
                  <a:srgbClr val="FF0000"/>
                </a:solidFill>
              </a:rPr>
              <a:t>secondNode</a:t>
            </a:r>
            <a:r>
              <a:rPr lang="en-US" sz="1800" dirty="0">
                <a:solidFill>
                  <a:srgbClr val="FF0000"/>
                </a:solidFill>
              </a:rPr>
              <a:t> next %8u\n\n",</a:t>
            </a:r>
            <a:r>
              <a:rPr lang="en-US" sz="1800" dirty="0" err="1">
                <a:solidFill>
                  <a:srgbClr val="FF0000"/>
                </a:solidFill>
              </a:rPr>
              <a:t>secondNode</a:t>
            </a:r>
            <a:r>
              <a:rPr lang="en-US" sz="1800" dirty="0">
                <a:solidFill>
                  <a:srgbClr val="FF0000"/>
                </a:solidFill>
              </a:rPr>
              <a:t>,&amp;</a:t>
            </a:r>
            <a:r>
              <a:rPr lang="en-US" sz="1800" dirty="0" err="1">
                <a:solidFill>
                  <a:srgbClr val="FF0000"/>
                </a:solidFill>
              </a:rPr>
              <a:t>secondNode</a:t>
            </a:r>
            <a:r>
              <a:rPr lang="en-US" sz="1800" dirty="0">
                <a:solidFill>
                  <a:srgbClr val="FF0000"/>
                </a:solidFill>
              </a:rPr>
              <a:t>-&gt;data,&amp;</a:t>
            </a:r>
            <a:r>
              <a:rPr lang="en-US" sz="1800" dirty="0" err="1">
                <a:solidFill>
                  <a:srgbClr val="FF0000"/>
                </a:solidFill>
              </a:rPr>
              <a:t>secondNode</a:t>
            </a:r>
            <a:r>
              <a:rPr lang="en-US" sz="1800" dirty="0">
                <a:solidFill>
                  <a:srgbClr val="FF0000"/>
                </a:solidFill>
              </a:rPr>
              <a:t>-&gt;next);</a:t>
            </a:r>
          </a:p>
          <a:p>
            <a:pPr marL="0" indent="0">
              <a:buNone/>
            </a:pPr>
            <a:endParaRPr lang="en-US" sz="1800" dirty="0"/>
          </a:p>
          <a:p>
            <a:pPr marL="0" indent="0">
              <a:buNone/>
            </a:pPr>
            <a:endParaRPr lang="en-US" sz="1800" dirty="0"/>
          </a:p>
          <a:p>
            <a:pPr marL="0" indent="0">
              <a:buNone/>
            </a:pPr>
            <a:r>
              <a:rPr lang="en-US" sz="1800" dirty="0"/>
              <a:t>}</a:t>
            </a:r>
          </a:p>
        </p:txBody>
      </p:sp>
      <p:sp>
        <p:nvSpPr>
          <p:cNvPr id="4" name="Slide Number Placeholder 3">
            <a:extLst>
              <a:ext uri="{FF2B5EF4-FFF2-40B4-BE49-F238E27FC236}">
                <a16:creationId xmlns:a16="http://schemas.microsoft.com/office/drawing/2014/main" id="{2F1CCDB4-72A2-483C-8E82-B73E50A247A5}"/>
              </a:ext>
            </a:extLst>
          </p:cNvPr>
          <p:cNvSpPr>
            <a:spLocks noGrp="1"/>
          </p:cNvSpPr>
          <p:nvPr>
            <p:ph type="sldNum" sz="quarter" idx="12"/>
          </p:nvPr>
        </p:nvSpPr>
        <p:spPr/>
        <p:txBody>
          <a:bodyPr/>
          <a:lstStyle/>
          <a:p>
            <a:pPr>
              <a:defRPr/>
            </a:pPr>
            <a:fld id="{519C8756-3B26-4146-A7C7-24F682EEB786}" type="slidenum">
              <a:rPr lang="en-US" smtClean="0"/>
              <a:pPr>
                <a:defRPr/>
              </a:pPr>
              <a:t>66</a:t>
            </a:fld>
            <a:endParaRPr lang="en-US"/>
          </a:p>
        </p:txBody>
      </p:sp>
      <p:sp>
        <p:nvSpPr>
          <p:cNvPr id="5" name="Content Placeholder 2">
            <a:extLst>
              <a:ext uri="{FF2B5EF4-FFF2-40B4-BE49-F238E27FC236}">
                <a16:creationId xmlns:a16="http://schemas.microsoft.com/office/drawing/2014/main" id="{03F33A65-F934-423A-8409-850497991C54}"/>
              </a:ext>
            </a:extLst>
          </p:cNvPr>
          <p:cNvSpPr txBox="1">
            <a:spLocks/>
          </p:cNvSpPr>
          <p:nvPr/>
        </p:nvSpPr>
        <p:spPr bwMode="auto">
          <a:xfrm>
            <a:off x="27373" y="872232"/>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(linklist2.c)</a:t>
            </a:r>
          </a:p>
        </p:txBody>
      </p:sp>
    </p:spTree>
    <p:extLst>
      <p:ext uri="{BB962C8B-B14F-4D97-AF65-F5344CB8AC3E}">
        <p14:creationId xmlns:p14="http://schemas.microsoft.com/office/powerpoint/2010/main" val="37388188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15761-615C-482F-88CD-1E1D1D7EC1CA}"/>
              </a:ext>
            </a:extLst>
          </p:cNvPr>
          <p:cNvSpPr>
            <a:spLocks noGrp="1"/>
          </p:cNvSpPr>
          <p:nvPr>
            <p:ph type="title"/>
          </p:nvPr>
        </p:nvSpPr>
        <p:spPr/>
        <p:txBody>
          <a:bodyPr/>
          <a:lstStyle/>
          <a:p>
            <a:r>
              <a:rPr lang="en-US" dirty="0"/>
              <a:t>Create a link list of 2 nodes</a:t>
            </a:r>
          </a:p>
        </p:txBody>
      </p:sp>
      <p:sp>
        <p:nvSpPr>
          <p:cNvPr id="3" name="Content Placeholder 2">
            <a:extLst>
              <a:ext uri="{FF2B5EF4-FFF2-40B4-BE49-F238E27FC236}">
                <a16:creationId xmlns:a16="http://schemas.microsoft.com/office/drawing/2014/main" id="{CE67EC91-FA0B-49C4-88E5-9C15AF6FC33C}"/>
              </a:ext>
            </a:extLst>
          </p:cNvPr>
          <p:cNvSpPr>
            <a:spLocks noGrp="1"/>
          </p:cNvSpPr>
          <p:nvPr>
            <p:ph idx="1"/>
          </p:nvPr>
        </p:nvSpPr>
        <p:spPr>
          <a:xfrm>
            <a:off x="31812" y="3429000"/>
            <a:ext cx="9144000" cy="5394325"/>
          </a:xfrm>
        </p:spPr>
        <p:txBody>
          <a:bodyPr/>
          <a:lstStyle/>
          <a:p>
            <a:pPr marL="0" indent="0">
              <a:buNone/>
            </a:pPr>
            <a:r>
              <a:rPr lang="en-US" sz="1800" dirty="0"/>
              <a:t>  node* head;</a:t>
            </a:r>
          </a:p>
          <a:p>
            <a:pPr marL="0" indent="0">
              <a:buNone/>
            </a:pPr>
            <a:r>
              <a:rPr lang="en-US" sz="1800" dirty="0"/>
              <a:t>  node* </a:t>
            </a:r>
            <a:r>
              <a:rPr lang="en-US" sz="1800" dirty="0" err="1"/>
              <a:t>secondNode</a:t>
            </a:r>
            <a:r>
              <a:rPr lang="en-US" sz="1800" dirty="0"/>
              <a:t>;</a:t>
            </a:r>
          </a:p>
          <a:p>
            <a:pPr marL="0" indent="0">
              <a:buNone/>
            </a:pPr>
            <a:r>
              <a:rPr lang="en-US" sz="1800" dirty="0"/>
              <a:t>  head = (node*)malloc(</a:t>
            </a:r>
            <a:r>
              <a:rPr lang="en-US" sz="1800" dirty="0" err="1"/>
              <a:t>sizeof</a:t>
            </a:r>
            <a:r>
              <a:rPr lang="en-US" sz="1800" dirty="0"/>
              <a:t>(node));</a:t>
            </a:r>
          </a:p>
          <a:p>
            <a:pPr marL="0" indent="0">
              <a:buNone/>
            </a:pPr>
            <a:r>
              <a:rPr lang="en-US" sz="1800" dirty="0"/>
              <a:t>  </a:t>
            </a:r>
            <a:r>
              <a:rPr lang="en-US" sz="1800" dirty="0" err="1"/>
              <a:t>secondNode</a:t>
            </a:r>
            <a:r>
              <a:rPr lang="en-US" sz="1800" dirty="0"/>
              <a:t> = (node*)malloc(</a:t>
            </a:r>
            <a:r>
              <a:rPr lang="en-US" sz="1800" dirty="0" err="1"/>
              <a:t>sizeof</a:t>
            </a:r>
            <a:r>
              <a:rPr lang="en-US" sz="1800" dirty="0"/>
              <a:t>(node));</a:t>
            </a:r>
          </a:p>
          <a:p>
            <a:pPr marL="0" indent="0">
              <a:buNone/>
            </a:pPr>
            <a:endParaRPr lang="en-US" sz="1800" dirty="0"/>
          </a:p>
          <a:p>
            <a:pPr marL="0" indent="0">
              <a:buNone/>
            </a:pPr>
            <a:r>
              <a:rPr lang="en-US" sz="1800" dirty="0"/>
              <a:t>  head-&gt;data = 1;</a:t>
            </a:r>
          </a:p>
          <a:p>
            <a:pPr marL="0" indent="0">
              <a:buNone/>
            </a:pPr>
            <a:r>
              <a:rPr lang="en-US" sz="1800" dirty="0"/>
              <a:t>  </a:t>
            </a:r>
            <a:r>
              <a:rPr lang="en-US" sz="1800" dirty="0">
                <a:solidFill>
                  <a:srgbClr val="FF0000"/>
                </a:solidFill>
              </a:rPr>
              <a:t>head-&gt;next = </a:t>
            </a:r>
            <a:r>
              <a:rPr lang="en-US" sz="1800" dirty="0" err="1">
                <a:solidFill>
                  <a:srgbClr val="FF0000"/>
                </a:solidFill>
              </a:rPr>
              <a:t>secondNode</a:t>
            </a:r>
            <a:r>
              <a:rPr lang="en-US" sz="1800" dirty="0">
                <a:solidFill>
                  <a:srgbClr val="FF0000"/>
                </a:solidFill>
              </a:rPr>
              <a:t>;</a:t>
            </a:r>
          </a:p>
          <a:p>
            <a:pPr marL="0" indent="0">
              <a:buNone/>
            </a:pPr>
            <a:r>
              <a:rPr lang="en-US" sz="1800" dirty="0"/>
              <a:t>  </a:t>
            </a:r>
            <a:r>
              <a:rPr lang="en-US" sz="1800" dirty="0" err="1"/>
              <a:t>secondNode</a:t>
            </a:r>
            <a:r>
              <a:rPr lang="en-US" sz="1800" dirty="0"/>
              <a:t>-&gt;data = 2;</a:t>
            </a:r>
          </a:p>
          <a:p>
            <a:pPr marL="0" indent="0">
              <a:buNone/>
            </a:pPr>
            <a:r>
              <a:rPr lang="en-US" sz="1800" dirty="0"/>
              <a:t>  </a:t>
            </a:r>
            <a:r>
              <a:rPr lang="en-US" sz="1800" dirty="0" err="1"/>
              <a:t>secondNode</a:t>
            </a:r>
            <a:r>
              <a:rPr lang="en-US" sz="1800" dirty="0"/>
              <a:t>-&gt;next = NULL;</a:t>
            </a:r>
          </a:p>
          <a:p>
            <a:pPr marL="0" indent="0">
              <a:buNone/>
            </a:pPr>
            <a:r>
              <a:rPr lang="en-US" sz="1800" dirty="0"/>
              <a:t>}</a:t>
            </a:r>
          </a:p>
        </p:txBody>
      </p:sp>
      <p:sp>
        <p:nvSpPr>
          <p:cNvPr id="4" name="Slide Number Placeholder 3">
            <a:extLst>
              <a:ext uri="{FF2B5EF4-FFF2-40B4-BE49-F238E27FC236}">
                <a16:creationId xmlns:a16="http://schemas.microsoft.com/office/drawing/2014/main" id="{2F1CCDB4-72A2-483C-8E82-B73E50A247A5}"/>
              </a:ext>
            </a:extLst>
          </p:cNvPr>
          <p:cNvSpPr>
            <a:spLocks noGrp="1"/>
          </p:cNvSpPr>
          <p:nvPr>
            <p:ph type="sldNum" sz="quarter" idx="12"/>
          </p:nvPr>
        </p:nvSpPr>
        <p:spPr/>
        <p:txBody>
          <a:bodyPr/>
          <a:lstStyle/>
          <a:p>
            <a:pPr>
              <a:defRPr/>
            </a:pPr>
            <a:fld id="{519C8756-3B26-4146-A7C7-24F682EEB786}" type="slidenum">
              <a:rPr lang="en-US" smtClean="0"/>
              <a:pPr>
                <a:defRPr/>
              </a:pPr>
              <a:t>67</a:t>
            </a:fld>
            <a:endParaRPr lang="en-US"/>
          </a:p>
        </p:txBody>
      </p:sp>
      <p:sp>
        <p:nvSpPr>
          <p:cNvPr id="5" name="Content Placeholder 2">
            <a:extLst>
              <a:ext uri="{FF2B5EF4-FFF2-40B4-BE49-F238E27FC236}">
                <a16:creationId xmlns:a16="http://schemas.microsoft.com/office/drawing/2014/main" id="{03F33A65-F934-423A-8409-850497991C54}"/>
              </a:ext>
            </a:extLst>
          </p:cNvPr>
          <p:cNvSpPr txBox="1">
            <a:spLocks/>
          </p:cNvSpPr>
          <p:nvPr/>
        </p:nvSpPr>
        <p:spPr bwMode="auto">
          <a:xfrm>
            <a:off x="41429" y="1079746"/>
            <a:ext cx="9144000" cy="189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A link list of two nodes is generated (linklist3.c)</a:t>
            </a:r>
          </a:p>
          <a:p>
            <a:r>
              <a:rPr lang="en-US" sz="1800" dirty="0"/>
              <a:t>Assign memory addresses for two object of type node</a:t>
            </a:r>
          </a:p>
          <a:p>
            <a:r>
              <a:rPr lang="en-US" sz="1800" dirty="0"/>
              <a:t>Connect the first node to the second one: </a:t>
            </a:r>
            <a:r>
              <a:rPr lang="en-US" sz="1800" dirty="0">
                <a:solidFill>
                  <a:srgbClr val="FF0000"/>
                </a:solidFill>
              </a:rPr>
              <a:t>head-&gt;next = </a:t>
            </a:r>
            <a:r>
              <a:rPr lang="en-US" sz="1800" dirty="0" err="1">
                <a:solidFill>
                  <a:srgbClr val="FF0000"/>
                </a:solidFill>
              </a:rPr>
              <a:t>secondNode</a:t>
            </a:r>
            <a:r>
              <a:rPr lang="en-US" sz="1800" dirty="0">
                <a:solidFill>
                  <a:srgbClr val="FF0000"/>
                </a:solidFill>
              </a:rPr>
              <a:t>;</a:t>
            </a:r>
          </a:p>
          <a:p>
            <a:r>
              <a:rPr lang="en-US" sz="1800" dirty="0"/>
              <a:t>i.e., place the </a:t>
            </a:r>
            <a:r>
              <a:rPr lang="en-US" sz="1800" dirty="0" err="1"/>
              <a:t>addr</a:t>
            </a:r>
            <a:r>
              <a:rPr lang="en-US" sz="1800" dirty="0"/>
              <a:t> of the second node into the next field of the first node</a:t>
            </a:r>
          </a:p>
          <a:p>
            <a:r>
              <a:rPr lang="en-US" sz="1800" dirty="0"/>
              <a:t>The link list starts with the head pointer which points to the </a:t>
            </a:r>
            <a:r>
              <a:rPr lang="en-US" sz="1800" dirty="0" err="1"/>
              <a:t>addr</a:t>
            </a:r>
            <a:r>
              <a:rPr lang="en-US" sz="1800" dirty="0"/>
              <a:t> of the first node</a:t>
            </a:r>
          </a:p>
          <a:p>
            <a:r>
              <a:rPr lang="en-US" sz="1800" dirty="0"/>
              <a:t>The link list ends with the next pointer of </a:t>
            </a:r>
            <a:r>
              <a:rPr lang="en-US" sz="1800" dirty="0" err="1"/>
              <a:t>secondNode</a:t>
            </a:r>
            <a:r>
              <a:rPr lang="en-US" sz="1800" dirty="0"/>
              <a:t> which is NULL</a:t>
            </a:r>
          </a:p>
        </p:txBody>
      </p:sp>
    </p:spTree>
    <p:extLst>
      <p:ext uri="{BB962C8B-B14F-4D97-AF65-F5344CB8AC3E}">
        <p14:creationId xmlns:p14="http://schemas.microsoft.com/office/powerpoint/2010/main" val="39507213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F54B-A7C0-4F39-AE6B-80F5AB7DDFC1}"/>
              </a:ext>
            </a:extLst>
          </p:cNvPr>
          <p:cNvSpPr>
            <a:spLocks noGrp="1"/>
          </p:cNvSpPr>
          <p:nvPr>
            <p:ph type="title"/>
          </p:nvPr>
        </p:nvSpPr>
        <p:spPr/>
        <p:txBody>
          <a:bodyPr/>
          <a:lstStyle/>
          <a:p>
            <a:r>
              <a:rPr lang="en-US" dirty="0"/>
              <a:t>Add a third node to the link list (linklist4.c)</a:t>
            </a:r>
          </a:p>
        </p:txBody>
      </p:sp>
      <p:sp>
        <p:nvSpPr>
          <p:cNvPr id="3" name="Content Placeholder 2">
            <a:extLst>
              <a:ext uri="{FF2B5EF4-FFF2-40B4-BE49-F238E27FC236}">
                <a16:creationId xmlns:a16="http://schemas.microsoft.com/office/drawing/2014/main" id="{9A8A3155-A973-403B-A5C6-55C7CD832655}"/>
              </a:ext>
            </a:extLst>
          </p:cNvPr>
          <p:cNvSpPr>
            <a:spLocks noGrp="1"/>
          </p:cNvSpPr>
          <p:nvPr>
            <p:ph idx="1"/>
          </p:nvPr>
        </p:nvSpPr>
        <p:spPr/>
        <p:txBody>
          <a:bodyPr/>
          <a:lstStyle/>
          <a:p>
            <a:pPr marL="0" indent="0">
              <a:buNone/>
            </a:pPr>
            <a:r>
              <a:rPr lang="en-US" sz="1800" dirty="0"/>
              <a:t>  node* head;</a:t>
            </a:r>
          </a:p>
          <a:p>
            <a:pPr marL="0" indent="0">
              <a:buNone/>
            </a:pPr>
            <a:r>
              <a:rPr lang="en-US" sz="1800" dirty="0"/>
              <a:t>  node* </a:t>
            </a:r>
            <a:r>
              <a:rPr lang="en-US" sz="1800" dirty="0" err="1"/>
              <a:t>secondNode</a:t>
            </a:r>
            <a:r>
              <a:rPr lang="en-US" sz="1800" dirty="0"/>
              <a:t>;</a:t>
            </a:r>
          </a:p>
          <a:p>
            <a:pPr marL="0" indent="0">
              <a:buNone/>
            </a:pPr>
            <a:r>
              <a:rPr lang="en-US" sz="1800" dirty="0"/>
              <a:t>  node* </a:t>
            </a:r>
            <a:r>
              <a:rPr lang="en-US" sz="1800" dirty="0" err="1"/>
              <a:t>thirdNode</a:t>
            </a:r>
            <a:r>
              <a:rPr lang="en-US" sz="1800" dirty="0"/>
              <a:t>;</a:t>
            </a:r>
          </a:p>
          <a:p>
            <a:pPr marL="0" indent="0">
              <a:buNone/>
            </a:pPr>
            <a:endParaRPr lang="en-US" sz="1800" dirty="0"/>
          </a:p>
          <a:p>
            <a:pPr marL="0" indent="0">
              <a:buNone/>
            </a:pPr>
            <a:r>
              <a:rPr lang="en-US" sz="1800" dirty="0"/>
              <a:t>  head = (node*)malloc(</a:t>
            </a:r>
            <a:r>
              <a:rPr lang="en-US" sz="1800" dirty="0" err="1"/>
              <a:t>sizeof</a:t>
            </a:r>
            <a:r>
              <a:rPr lang="en-US" sz="1800" dirty="0"/>
              <a:t>(node));</a:t>
            </a:r>
          </a:p>
          <a:p>
            <a:pPr marL="0" indent="0">
              <a:buNone/>
            </a:pPr>
            <a:r>
              <a:rPr lang="en-US" sz="1800" dirty="0"/>
              <a:t>  </a:t>
            </a:r>
            <a:r>
              <a:rPr lang="en-US" sz="1800" dirty="0" err="1"/>
              <a:t>secondNode</a:t>
            </a:r>
            <a:r>
              <a:rPr lang="en-US" sz="1800" dirty="0"/>
              <a:t> = (node*)malloc(</a:t>
            </a:r>
            <a:r>
              <a:rPr lang="en-US" sz="1800" dirty="0" err="1"/>
              <a:t>sizeof</a:t>
            </a:r>
            <a:r>
              <a:rPr lang="en-US" sz="1800" dirty="0"/>
              <a:t>(node));</a:t>
            </a:r>
          </a:p>
          <a:p>
            <a:pPr marL="0" indent="0">
              <a:buNone/>
            </a:pPr>
            <a:r>
              <a:rPr lang="en-US" sz="1800" dirty="0"/>
              <a:t>  </a:t>
            </a:r>
            <a:r>
              <a:rPr lang="en-US" sz="1800" dirty="0" err="1"/>
              <a:t>thirdNode</a:t>
            </a:r>
            <a:r>
              <a:rPr lang="en-US" sz="1800" dirty="0"/>
              <a:t> = (node*)malloc(</a:t>
            </a:r>
            <a:r>
              <a:rPr lang="en-US" sz="1800" dirty="0" err="1"/>
              <a:t>sizeof</a:t>
            </a:r>
            <a:r>
              <a:rPr lang="en-US" sz="1800" dirty="0"/>
              <a:t>(node));</a:t>
            </a:r>
          </a:p>
          <a:p>
            <a:endParaRPr lang="en-US" dirty="0"/>
          </a:p>
          <a:p>
            <a:pPr marL="0" indent="0">
              <a:buNone/>
            </a:pPr>
            <a:r>
              <a:rPr lang="en-US" sz="1800" dirty="0"/>
              <a:t>  head-&gt;data = 1;</a:t>
            </a:r>
          </a:p>
          <a:p>
            <a:pPr marL="0" indent="0">
              <a:buNone/>
            </a:pPr>
            <a:r>
              <a:rPr lang="en-US" sz="1800" dirty="0"/>
              <a:t>  </a:t>
            </a:r>
            <a:r>
              <a:rPr lang="en-US" sz="1800" dirty="0">
                <a:solidFill>
                  <a:srgbClr val="FF0000"/>
                </a:solidFill>
              </a:rPr>
              <a:t>head-&gt;next = </a:t>
            </a:r>
            <a:r>
              <a:rPr lang="en-US" sz="1800" dirty="0" err="1">
                <a:solidFill>
                  <a:srgbClr val="FF0000"/>
                </a:solidFill>
              </a:rPr>
              <a:t>secondNode</a:t>
            </a:r>
            <a:r>
              <a:rPr lang="en-US" sz="1800" dirty="0">
                <a:solidFill>
                  <a:srgbClr val="FF0000"/>
                </a:solidFill>
              </a:rPr>
              <a:t>;</a:t>
            </a:r>
          </a:p>
          <a:p>
            <a:pPr marL="0" indent="0">
              <a:buNone/>
            </a:pPr>
            <a:r>
              <a:rPr lang="en-US" sz="1800" dirty="0"/>
              <a:t>  </a:t>
            </a:r>
            <a:r>
              <a:rPr lang="en-US" sz="1800" dirty="0" err="1"/>
              <a:t>secondNode</a:t>
            </a:r>
            <a:r>
              <a:rPr lang="en-US" sz="1800" dirty="0"/>
              <a:t>-&gt;data = 2;</a:t>
            </a:r>
          </a:p>
          <a:p>
            <a:pPr marL="0" indent="0">
              <a:buNone/>
            </a:pPr>
            <a:r>
              <a:rPr lang="en-US" sz="1800" dirty="0"/>
              <a:t>  </a:t>
            </a:r>
            <a:r>
              <a:rPr lang="en-US" sz="1800" dirty="0" err="1">
                <a:solidFill>
                  <a:srgbClr val="FF0000"/>
                </a:solidFill>
              </a:rPr>
              <a:t>secondNode</a:t>
            </a:r>
            <a:r>
              <a:rPr lang="en-US" sz="1800" dirty="0">
                <a:solidFill>
                  <a:srgbClr val="FF0000"/>
                </a:solidFill>
              </a:rPr>
              <a:t>-&gt;next = </a:t>
            </a:r>
            <a:r>
              <a:rPr lang="en-US" sz="1800" dirty="0" err="1">
                <a:solidFill>
                  <a:srgbClr val="FF0000"/>
                </a:solidFill>
              </a:rPr>
              <a:t>thirdNode</a:t>
            </a:r>
            <a:r>
              <a:rPr lang="en-US" sz="1800" dirty="0">
                <a:solidFill>
                  <a:srgbClr val="FF0000"/>
                </a:solidFill>
              </a:rPr>
              <a:t>;</a:t>
            </a:r>
          </a:p>
          <a:p>
            <a:pPr marL="0" indent="0">
              <a:buNone/>
            </a:pPr>
            <a:r>
              <a:rPr lang="en-US" sz="1800" dirty="0"/>
              <a:t>  </a:t>
            </a:r>
            <a:r>
              <a:rPr lang="en-US" sz="1800" dirty="0" err="1"/>
              <a:t>thirdNode</a:t>
            </a:r>
            <a:r>
              <a:rPr lang="en-US" sz="1800" dirty="0"/>
              <a:t>-&gt;data = 3;</a:t>
            </a:r>
          </a:p>
          <a:p>
            <a:pPr marL="0" indent="0">
              <a:buNone/>
            </a:pPr>
            <a:r>
              <a:rPr lang="en-US" sz="1800" dirty="0"/>
              <a:t>  </a:t>
            </a:r>
            <a:r>
              <a:rPr lang="en-US" sz="1800" dirty="0" err="1"/>
              <a:t>thirdNode</a:t>
            </a:r>
            <a:r>
              <a:rPr lang="en-US" sz="1800" dirty="0"/>
              <a:t>-&gt;next = NULL;</a:t>
            </a:r>
          </a:p>
        </p:txBody>
      </p:sp>
      <p:sp>
        <p:nvSpPr>
          <p:cNvPr id="4" name="Slide Number Placeholder 3">
            <a:extLst>
              <a:ext uri="{FF2B5EF4-FFF2-40B4-BE49-F238E27FC236}">
                <a16:creationId xmlns:a16="http://schemas.microsoft.com/office/drawing/2014/main" id="{50237E29-3DA2-421F-A912-FA6124230EE7}"/>
              </a:ext>
            </a:extLst>
          </p:cNvPr>
          <p:cNvSpPr>
            <a:spLocks noGrp="1"/>
          </p:cNvSpPr>
          <p:nvPr>
            <p:ph type="sldNum" sz="quarter" idx="12"/>
          </p:nvPr>
        </p:nvSpPr>
        <p:spPr/>
        <p:txBody>
          <a:bodyPr/>
          <a:lstStyle/>
          <a:p>
            <a:pPr>
              <a:defRPr/>
            </a:pPr>
            <a:fld id="{519C8756-3B26-4146-A7C7-24F682EEB786}" type="slidenum">
              <a:rPr lang="en-US" smtClean="0"/>
              <a:pPr>
                <a:defRPr/>
              </a:pPr>
              <a:t>68</a:t>
            </a:fld>
            <a:endParaRPr lang="en-US"/>
          </a:p>
        </p:txBody>
      </p:sp>
    </p:spTree>
    <p:extLst>
      <p:ext uri="{BB962C8B-B14F-4D97-AF65-F5344CB8AC3E}">
        <p14:creationId xmlns:p14="http://schemas.microsoft.com/office/powerpoint/2010/main" val="5368903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0" y="0"/>
            <a:ext cx="9144000" cy="838200"/>
          </a:xfrm>
        </p:spPr>
        <p:txBody>
          <a:bodyPr/>
          <a:lstStyle/>
          <a:p>
            <a:pPr eaLnBrk="1" hangingPunct="1"/>
            <a:r>
              <a:rPr lang="en-US" altLang="ko-KR" dirty="0"/>
              <a:t>Singly Linked list</a:t>
            </a:r>
          </a:p>
        </p:txBody>
      </p:sp>
      <p:sp>
        <p:nvSpPr>
          <p:cNvPr id="117763" name="Rectangle 3"/>
          <p:cNvSpPr>
            <a:spLocks noGrp="1" noChangeArrowheads="1"/>
          </p:cNvSpPr>
          <p:nvPr>
            <p:ph type="body" idx="1"/>
          </p:nvPr>
        </p:nvSpPr>
        <p:spPr>
          <a:xfrm>
            <a:off x="0" y="871584"/>
            <a:ext cx="9144000" cy="5410200"/>
          </a:xfrm>
        </p:spPr>
        <p:txBody>
          <a:bodyPr/>
          <a:lstStyle/>
          <a:p>
            <a:pPr algn="just" eaLnBrk="1" hangingPunct="1"/>
            <a:r>
              <a:rPr lang="en-US" altLang="en-US" sz="1900" dirty="0">
                <a:latin typeface="Times New Roman" panose="02020603050405020304" pitchFamily="18" charset="0"/>
              </a:rPr>
              <a:t>A singly linked list is a sequences of nodes, each node contains 2 parts: </a:t>
            </a:r>
            <a:r>
              <a:rPr lang="en-US" altLang="en-US" sz="1900" dirty="0">
                <a:solidFill>
                  <a:srgbClr val="FF0000"/>
                </a:solidFill>
                <a:latin typeface="Times New Roman" panose="02020603050405020304" pitchFamily="18" charset="0"/>
              </a:rPr>
              <a:t>data</a:t>
            </a:r>
            <a:r>
              <a:rPr lang="en-US" altLang="en-US" sz="1900" dirty="0">
                <a:latin typeface="Times New Roman" panose="02020603050405020304" pitchFamily="18" charset="0"/>
              </a:rPr>
              <a:t> and </a:t>
            </a:r>
            <a:r>
              <a:rPr lang="en-US" altLang="en-US" sz="1900" dirty="0">
                <a:solidFill>
                  <a:srgbClr val="FF0000"/>
                </a:solidFill>
                <a:latin typeface="Times New Roman" panose="02020603050405020304" pitchFamily="18" charset="0"/>
              </a:rPr>
              <a:t>reference</a:t>
            </a:r>
            <a:r>
              <a:rPr lang="en-US" altLang="en-US" sz="1900" dirty="0">
                <a:latin typeface="Times New Roman" panose="02020603050405020304" pitchFamily="18" charset="0"/>
              </a:rPr>
              <a:t> (address) to the next node.</a:t>
            </a:r>
          </a:p>
          <a:p>
            <a:pPr algn="just" eaLnBrk="1" hangingPunct="1"/>
            <a:r>
              <a:rPr lang="en-US" altLang="en-US" sz="1900" dirty="0">
                <a:latin typeface="Times New Roman" panose="02020603050405020304" pitchFamily="18" charset="0"/>
              </a:rPr>
              <a:t>Example: Figure shows a singly linked list contains four nodes:</a:t>
            </a:r>
          </a:p>
          <a:p>
            <a:pPr algn="just" eaLnBrk="1" hangingPunct="1"/>
            <a:endParaRPr lang="en-US" altLang="en-US" sz="1900" dirty="0">
              <a:latin typeface="Times New Roman" panose="02020603050405020304" pitchFamily="18" charset="0"/>
            </a:endParaRPr>
          </a:p>
          <a:p>
            <a:pPr algn="just" eaLnBrk="1" hangingPunct="1"/>
            <a:endParaRPr lang="en-US" altLang="en-US" sz="1900" dirty="0">
              <a:latin typeface="Times New Roman" panose="02020603050405020304" pitchFamily="18" charset="0"/>
            </a:endParaRPr>
          </a:p>
          <a:p>
            <a:pPr algn="just" eaLnBrk="1" hangingPunct="1"/>
            <a:endParaRPr lang="en-US" altLang="en-US" sz="1900" dirty="0">
              <a:latin typeface="Times New Roman" panose="02020603050405020304" pitchFamily="18" charset="0"/>
            </a:endParaRPr>
          </a:p>
          <a:p>
            <a:pPr algn="just" eaLnBrk="1" hangingPunct="1"/>
            <a:endParaRPr lang="en-US" altLang="en-US" sz="1900" dirty="0">
              <a:latin typeface="Times New Roman" panose="02020603050405020304" pitchFamily="18" charset="0"/>
            </a:endParaRPr>
          </a:p>
          <a:p>
            <a:pPr algn="just" eaLnBrk="1" hangingPunct="1"/>
            <a:endParaRPr lang="en-US" altLang="en-US" sz="1900" dirty="0">
              <a:latin typeface="Times New Roman" panose="02020603050405020304" pitchFamily="18" charset="0"/>
            </a:endParaRPr>
          </a:p>
          <a:p>
            <a:pPr algn="just" eaLnBrk="1" hangingPunct="1"/>
            <a:endParaRPr lang="en-US" altLang="en-US" sz="1900" dirty="0">
              <a:latin typeface="Times New Roman" panose="02020603050405020304" pitchFamily="18" charset="0"/>
            </a:endParaRPr>
          </a:p>
          <a:p>
            <a:pPr eaLnBrk="1" hangingPunct="1"/>
            <a:r>
              <a:rPr lang="en-US" altLang="en-US" sz="1900" dirty="0">
                <a:latin typeface="Times" panose="02020603050405020304" pitchFamily="18" charset="0"/>
                <a:cs typeface="Times" panose="02020603050405020304" pitchFamily="18" charset="0"/>
              </a:rPr>
              <a:t>Keeping track of a singly linked list:</a:t>
            </a:r>
          </a:p>
          <a:p>
            <a:pPr lvl="1" eaLnBrk="1" hangingPunct="1"/>
            <a:r>
              <a:rPr lang="en-US" altLang="en-US" sz="1900" dirty="0">
                <a:latin typeface="Times" panose="02020603050405020304" pitchFamily="18" charset="0"/>
                <a:cs typeface="Times" panose="02020603050405020304" pitchFamily="18" charset="0"/>
              </a:rPr>
              <a:t>Must know the pointer to the first element of the list (called </a:t>
            </a:r>
            <a:r>
              <a:rPr lang="en-US" altLang="en-US" sz="1900" i="1" dirty="0">
                <a:solidFill>
                  <a:srgbClr val="993300"/>
                </a:solidFill>
                <a:latin typeface="Times" panose="02020603050405020304" pitchFamily="18" charset="0"/>
                <a:cs typeface="Times" panose="02020603050405020304" pitchFamily="18" charset="0"/>
              </a:rPr>
              <a:t>start</a:t>
            </a:r>
            <a:r>
              <a:rPr lang="en-US" altLang="en-US" sz="1900" dirty="0">
                <a:latin typeface="Times" panose="02020603050405020304" pitchFamily="18" charset="0"/>
                <a:cs typeface="Times" panose="02020603050405020304" pitchFamily="18" charset="0"/>
              </a:rPr>
              <a:t>, </a:t>
            </a:r>
            <a:r>
              <a:rPr lang="en-US" altLang="en-US" sz="1900" i="1" dirty="0">
                <a:solidFill>
                  <a:srgbClr val="993300"/>
                </a:solidFill>
                <a:latin typeface="Times" panose="02020603050405020304" pitchFamily="18" charset="0"/>
                <a:cs typeface="Times" panose="02020603050405020304" pitchFamily="18" charset="0"/>
              </a:rPr>
              <a:t>head</a:t>
            </a:r>
            <a:r>
              <a:rPr lang="en-US" altLang="en-US" sz="1900" dirty="0">
                <a:latin typeface="Times" panose="02020603050405020304" pitchFamily="18" charset="0"/>
                <a:cs typeface="Times" panose="02020603050405020304" pitchFamily="18" charset="0"/>
              </a:rPr>
              <a:t>, etc.)</a:t>
            </a:r>
          </a:p>
          <a:p>
            <a:pPr lvl="1" eaLnBrk="1" hangingPunct="1"/>
            <a:r>
              <a:rPr lang="en-US" altLang="en-US" sz="1900" dirty="0">
                <a:latin typeface="Times" panose="02020603050405020304" pitchFamily="18" charset="0"/>
                <a:cs typeface="Times" panose="02020603050405020304" pitchFamily="18" charset="0"/>
              </a:rPr>
              <a:t>If head is NULL, the singly linked list is empty</a:t>
            </a:r>
          </a:p>
        </p:txBody>
      </p:sp>
      <p:grpSp>
        <p:nvGrpSpPr>
          <p:cNvPr id="10" name="Group 9"/>
          <p:cNvGrpSpPr/>
          <p:nvPr/>
        </p:nvGrpSpPr>
        <p:grpSpPr>
          <a:xfrm>
            <a:off x="613641" y="5334000"/>
            <a:ext cx="7234959" cy="919763"/>
            <a:chOff x="302491" y="5715000"/>
            <a:chExt cx="7234959" cy="919763"/>
          </a:xfrm>
        </p:grpSpPr>
        <p:sp>
          <p:nvSpPr>
            <p:cNvPr id="17" name="Rectangle 16"/>
            <p:cNvSpPr>
              <a:spLocks noChangeArrowheads="1"/>
            </p:cNvSpPr>
            <p:nvPr/>
          </p:nvSpPr>
          <p:spPr bwMode="auto">
            <a:xfrm>
              <a:off x="1365250" y="57150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18" name="Rectangle 17"/>
            <p:cNvSpPr>
              <a:spLocks noChangeArrowheads="1"/>
            </p:cNvSpPr>
            <p:nvPr/>
          </p:nvSpPr>
          <p:spPr bwMode="auto">
            <a:xfrm>
              <a:off x="3803650" y="57150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19" name="Rectangle 18"/>
            <p:cNvSpPr>
              <a:spLocks noChangeArrowheads="1"/>
            </p:cNvSpPr>
            <p:nvPr/>
          </p:nvSpPr>
          <p:spPr bwMode="auto">
            <a:xfrm>
              <a:off x="6165850" y="57150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20" name="Line 7"/>
            <p:cNvSpPr>
              <a:spLocks noChangeShapeType="1"/>
            </p:cNvSpPr>
            <p:nvPr/>
          </p:nvSpPr>
          <p:spPr bwMode="auto">
            <a:xfrm>
              <a:off x="2584450" y="6019800"/>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1" name="Line 8"/>
            <p:cNvSpPr>
              <a:spLocks noChangeShapeType="1"/>
            </p:cNvSpPr>
            <p:nvPr/>
          </p:nvSpPr>
          <p:spPr bwMode="auto">
            <a:xfrm>
              <a:off x="4946650" y="6019800"/>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nvGrpSpPr>
            <p:cNvPr id="23" name="Group 22"/>
            <p:cNvGrpSpPr>
              <a:grpSpLocks/>
            </p:cNvGrpSpPr>
            <p:nvPr/>
          </p:nvGrpSpPr>
          <p:grpSpPr bwMode="auto">
            <a:xfrm>
              <a:off x="1670050" y="5715000"/>
              <a:ext cx="5486400" cy="533400"/>
              <a:chOff x="1008" y="1056"/>
              <a:chExt cx="3456" cy="336"/>
            </a:xfrm>
          </p:grpSpPr>
          <p:sp>
            <p:nvSpPr>
              <p:cNvPr id="26" name="Line 11"/>
              <p:cNvSpPr>
                <a:spLocks noChangeShapeType="1"/>
              </p:cNvSpPr>
              <p:nvPr/>
            </p:nvSpPr>
            <p:spPr bwMode="auto">
              <a:xfrm>
                <a:off x="1440"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7" name="Line 12"/>
              <p:cNvSpPr>
                <a:spLocks noChangeShapeType="1"/>
              </p:cNvSpPr>
              <p:nvPr/>
            </p:nvSpPr>
            <p:spPr bwMode="auto">
              <a:xfrm>
                <a:off x="2928"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8" name="Line 13"/>
              <p:cNvSpPr>
                <a:spLocks noChangeShapeType="1"/>
              </p:cNvSpPr>
              <p:nvPr/>
            </p:nvSpPr>
            <p:spPr bwMode="auto">
              <a:xfrm>
                <a:off x="4464"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9" name="Text Box 14"/>
              <p:cNvSpPr txBox="1">
                <a:spLocks noChangeArrowheads="1"/>
              </p:cNvSpPr>
              <p:nvPr/>
            </p:nvSpPr>
            <p:spPr bwMode="auto">
              <a:xfrm>
                <a:off x="1008"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10</a:t>
                </a:r>
                <a:endParaRPr lang="en-US" altLang="en-US" sz="2400" dirty="0">
                  <a:latin typeface="Arial" panose="020B0604020202020204" pitchFamily="34" charset="0"/>
                </a:endParaRPr>
              </a:p>
            </p:txBody>
          </p:sp>
          <p:sp>
            <p:nvSpPr>
              <p:cNvPr id="30" name="Text Box 15"/>
              <p:cNvSpPr txBox="1">
                <a:spLocks noChangeArrowheads="1"/>
              </p:cNvSpPr>
              <p:nvPr/>
            </p:nvSpPr>
            <p:spPr bwMode="auto">
              <a:xfrm>
                <a:off x="2544"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8</a:t>
                </a:r>
                <a:endParaRPr lang="en-US" altLang="en-US" sz="2400" dirty="0">
                  <a:latin typeface="Arial" panose="020B0604020202020204" pitchFamily="34" charset="0"/>
                </a:endParaRPr>
              </a:p>
            </p:txBody>
          </p:sp>
          <p:sp>
            <p:nvSpPr>
              <p:cNvPr id="31" name="Text Box 16"/>
              <p:cNvSpPr txBox="1">
                <a:spLocks noChangeArrowheads="1"/>
              </p:cNvSpPr>
              <p:nvPr/>
            </p:nvSpPr>
            <p:spPr bwMode="auto">
              <a:xfrm>
                <a:off x="4032"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20</a:t>
                </a:r>
                <a:endParaRPr lang="en-US" altLang="en-US" sz="2400" dirty="0">
                  <a:latin typeface="Arial" panose="020B0604020202020204" pitchFamily="34" charset="0"/>
                </a:endParaRPr>
              </a:p>
            </p:txBody>
          </p:sp>
        </p:grpSp>
        <p:sp>
          <p:nvSpPr>
            <p:cNvPr id="24" name="Line 17"/>
            <p:cNvSpPr>
              <a:spLocks noChangeShapeType="1"/>
            </p:cNvSpPr>
            <p:nvPr/>
          </p:nvSpPr>
          <p:spPr bwMode="auto">
            <a:xfrm flipH="1">
              <a:off x="7156450" y="5715000"/>
              <a:ext cx="380999"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5" name="Line 18"/>
            <p:cNvSpPr>
              <a:spLocks noChangeShapeType="1"/>
            </p:cNvSpPr>
            <p:nvPr/>
          </p:nvSpPr>
          <p:spPr bwMode="auto">
            <a:xfrm>
              <a:off x="7156450" y="5715000"/>
              <a:ext cx="381000"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15" name="Oval 14"/>
            <p:cNvSpPr>
              <a:spLocks noChangeArrowheads="1"/>
            </p:cNvSpPr>
            <p:nvPr/>
          </p:nvSpPr>
          <p:spPr bwMode="auto">
            <a:xfrm>
              <a:off x="302491" y="6315431"/>
              <a:ext cx="679450" cy="319332"/>
            </a:xfrm>
            <a:prstGeom prst="ellipse">
              <a:avLst/>
            </a:prstGeom>
            <a:noFill/>
            <a:ln w="31750">
              <a:noFill/>
              <a:round/>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1800" dirty="0">
                  <a:solidFill>
                    <a:srgbClr val="990033"/>
                  </a:solidFill>
                  <a:latin typeface="Arial" panose="020B0604020202020204" pitchFamily="34" charset="0"/>
                </a:rPr>
                <a:t>head</a:t>
              </a:r>
            </a:p>
          </p:txBody>
        </p:sp>
        <p:sp>
          <p:nvSpPr>
            <p:cNvPr id="16" name="Line 21"/>
            <p:cNvSpPr>
              <a:spLocks noChangeShapeType="1"/>
            </p:cNvSpPr>
            <p:nvPr/>
          </p:nvSpPr>
          <p:spPr bwMode="auto">
            <a:xfrm flipV="1">
              <a:off x="984251" y="6172200"/>
              <a:ext cx="380999" cy="223838"/>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pic>
        <p:nvPicPr>
          <p:cNvPr id="34" name="Picture 33"/>
          <p:cNvPicPr>
            <a:picLocks noChangeAspect="1"/>
          </p:cNvPicPr>
          <p:nvPr/>
        </p:nvPicPr>
        <p:blipFill>
          <a:blip r:embed="rId2"/>
          <a:stretch>
            <a:fillRect/>
          </a:stretch>
        </p:blipFill>
        <p:spPr>
          <a:xfrm>
            <a:off x="381000" y="1905000"/>
            <a:ext cx="7247024" cy="1020707"/>
          </a:xfrm>
          <a:prstGeom prst="rect">
            <a:avLst/>
          </a:prstGeom>
        </p:spPr>
      </p:pic>
      <p:pic>
        <p:nvPicPr>
          <p:cNvPr id="36" name="Picture 35"/>
          <p:cNvPicPr>
            <a:picLocks noChangeAspect="1"/>
          </p:cNvPicPr>
          <p:nvPr/>
        </p:nvPicPr>
        <p:blipFill>
          <a:blip r:embed="rId3"/>
          <a:stretch>
            <a:fillRect/>
          </a:stretch>
        </p:blipFill>
        <p:spPr>
          <a:xfrm>
            <a:off x="457200" y="3124200"/>
            <a:ext cx="2362200" cy="658429"/>
          </a:xfrm>
          <a:prstGeom prst="rect">
            <a:avLst/>
          </a:prstGeom>
        </p:spPr>
      </p:pic>
    </p:spTree>
    <p:extLst>
      <p:ext uri="{BB962C8B-B14F-4D97-AF65-F5344CB8AC3E}">
        <p14:creationId xmlns:p14="http://schemas.microsoft.com/office/powerpoint/2010/main" val="3867071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1B91A-8BE6-4773-8339-61B6B1587475}"/>
              </a:ext>
            </a:extLst>
          </p:cNvPr>
          <p:cNvSpPr>
            <a:spLocks noGrp="1"/>
          </p:cNvSpPr>
          <p:nvPr>
            <p:ph type="title"/>
          </p:nvPr>
        </p:nvSpPr>
        <p:spPr/>
        <p:txBody>
          <a:bodyPr/>
          <a:lstStyle/>
          <a:p>
            <a:r>
              <a:rPr lang="en-US" dirty="0"/>
              <a:t>Array storage</a:t>
            </a:r>
          </a:p>
        </p:txBody>
      </p:sp>
      <p:sp>
        <p:nvSpPr>
          <p:cNvPr id="3" name="Text Placeholder 2">
            <a:extLst>
              <a:ext uri="{FF2B5EF4-FFF2-40B4-BE49-F238E27FC236}">
                <a16:creationId xmlns:a16="http://schemas.microsoft.com/office/drawing/2014/main" id="{EB0F500D-A7B2-4817-A6B8-A8072BB1296A}"/>
              </a:ext>
            </a:extLst>
          </p:cNvPr>
          <p:cNvSpPr>
            <a:spLocks noGrp="1"/>
          </p:cNvSpPr>
          <p:nvPr>
            <p:ph type="body" sz="half" idx="1"/>
          </p:nvPr>
        </p:nvSpPr>
        <p:spPr>
          <a:xfrm>
            <a:off x="228600" y="1206500"/>
            <a:ext cx="4495800" cy="4960938"/>
          </a:xfrm>
        </p:spPr>
        <p:txBody>
          <a:bodyPr/>
          <a:lstStyle/>
          <a:p>
            <a:pPr marL="0" indent="0">
              <a:buNone/>
            </a:pPr>
            <a:r>
              <a:rPr lang="en-US" sz="2000" dirty="0"/>
              <a:t>#include &lt;</a:t>
            </a:r>
            <a:r>
              <a:rPr lang="en-US" sz="2000" dirty="0" err="1"/>
              <a:t>stdio.h</a:t>
            </a:r>
            <a:r>
              <a:rPr lang="en-US" sz="2000" dirty="0"/>
              <a:t>&gt;</a:t>
            </a:r>
          </a:p>
          <a:p>
            <a:pPr marL="0" indent="0">
              <a:buNone/>
            </a:pPr>
            <a:r>
              <a:rPr lang="en-US" sz="2000" dirty="0"/>
              <a:t>#include &lt;</a:t>
            </a:r>
            <a:r>
              <a:rPr lang="en-US" sz="2000" dirty="0" err="1"/>
              <a:t>stdlib.h</a:t>
            </a:r>
            <a:r>
              <a:rPr lang="en-US" sz="2000" dirty="0"/>
              <a:t>&gt;</a:t>
            </a:r>
          </a:p>
          <a:p>
            <a:pPr marL="0" indent="0">
              <a:buNone/>
            </a:pPr>
            <a:r>
              <a:rPr lang="en-US" sz="2000" dirty="0"/>
              <a:t>int main(){</a:t>
            </a:r>
          </a:p>
          <a:p>
            <a:pPr marL="0" indent="0">
              <a:buNone/>
            </a:pPr>
            <a:r>
              <a:rPr lang="en-US" sz="2000" dirty="0"/>
              <a:t>  int var1;</a:t>
            </a:r>
          </a:p>
          <a:p>
            <a:pPr marL="0" indent="0">
              <a:buNone/>
            </a:pPr>
            <a:r>
              <a:rPr lang="en-US" sz="2000" dirty="0"/>
              <a:t>  int array1[3];</a:t>
            </a:r>
          </a:p>
          <a:p>
            <a:pPr marL="0" indent="0">
              <a:buNone/>
            </a:pPr>
            <a:r>
              <a:rPr lang="en-US" sz="2000" dirty="0"/>
              <a:t>  int array2[3];</a:t>
            </a:r>
          </a:p>
          <a:p>
            <a:pPr marL="0" indent="0">
              <a:buNone/>
            </a:pPr>
            <a:endParaRPr lang="en-US" sz="2000" dirty="0"/>
          </a:p>
          <a:p>
            <a:pPr marL="0" indent="0">
              <a:buNone/>
            </a:pPr>
            <a:r>
              <a:rPr lang="en-US" sz="2000" dirty="0"/>
              <a:t>  printf("</a:t>
            </a:r>
            <a:r>
              <a:rPr lang="en-US" sz="2000" dirty="0" err="1"/>
              <a:t>addr</a:t>
            </a:r>
            <a:r>
              <a:rPr lang="en-US" sz="2000" dirty="0"/>
              <a:t> var1%8u\n",&amp;var1);</a:t>
            </a:r>
          </a:p>
          <a:p>
            <a:pPr marL="0" indent="0">
              <a:buNone/>
            </a:pPr>
            <a:r>
              <a:rPr lang="en-US" sz="2000" dirty="0"/>
              <a:t>  printf("</a:t>
            </a:r>
            <a:r>
              <a:rPr lang="en-US" sz="2000" dirty="0" err="1"/>
              <a:t>addr</a:t>
            </a:r>
            <a:r>
              <a:rPr lang="en-US" sz="2000" dirty="0"/>
              <a:t> array1 %8u\n",&amp;array1);</a:t>
            </a:r>
          </a:p>
          <a:p>
            <a:pPr marL="0" indent="0">
              <a:buNone/>
            </a:pPr>
            <a:r>
              <a:rPr lang="en-US" sz="2000" dirty="0"/>
              <a:t>  printf("</a:t>
            </a:r>
            <a:r>
              <a:rPr lang="en-US" sz="2000" dirty="0" err="1"/>
              <a:t>addr</a:t>
            </a:r>
            <a:r>
              <a:rPr lang="en-US" sz="2000" dirty="0"/>
              <a:t> array2 %8u\n",&amp;array2);</a:t>
            </a:r>
          </a:p>
          <a:p>
            <a:pPr marL="0" indent="0">
              <a:buNone/>
            </a:pPr>
            <a:r>
              <a:rPr lang="en-US" sz="2000" dirty="0"/>
              <a:t>  </a:t>
            </a:r>
          </a:p>
          <a:p>
            <a:pPr marL="0" indent="0">
              <a:buNone/>
            </a:pPr>
            <a:r>
              <a:rPr lang="en-US" sz="2000" dirty="0"/>
              <a:t>}</a:t>
            </a:r>
          </a:p>
        </p:txBody>
      </p:sp>
      <p:sp>
        <p:nvSpPr>
          <p:cNvPr id="4" name="Content Placeholder 3">
            <a:extLst>
              <a:ext uri="{FF2B5EF4-FFF2-40B4-BE49-F238E27FC236}">
                <a16:creationId xmlns:a16="http://schemas.microsoft.com/office/drawing/2014/main" id="{B2625F83-0A7B-4F16-B3E7-FCB189F11878}"/>
              </a:ext>
            </a:extLst>
          </p:cNvPr>
          <p:cNvSpPr>
            <a:spLocks noGrp="1"/>
          </p:cNvSpPr>
          <p:nvPr>
            <p:ph sz="half" idx="2"/>
          </p:nvPr>
        </p:nvSpPr>
        <p:spPr/>
        <p:txBody>
          <a:bodyPr/>
          <a:lstStyle/>
          <a:p>
            <a:r>
              <a:rPr lang="en-US" sz="2000" dirty="0"/>
              <a:t>This program (basic4.c) declares 3 variables, two of them are arrays</a:t>
            </a:r>
          </a:p>
          <a:p>
            <a:r>
              <a:rPr lang="en-US" sz="2000" dirty="0"/>
              <a:t>It shows the consecutive memory cells used by arrays</a:t>
            </a:r>
          </a:p>
        </p:txBody>
      </p:sp>
      <p:sp>
        <p:nvSpPr>
          <p:cNvPr id="5" name="Slide Number Placeholder 4">
            <a:extLst>
              <a:ext uri="{FF2B5EF4-FFF2-40B4-BE49-F238E27FC236}">
                <a16:creationId xmlns:a16="http://schemas.microsoft.com/office/drawing/2014/main" id="{6029C458-B371-44EA-AACC-9EEBBAA34121}"/>
              </a:ext>
            </a:extLst>
          </p:cNvPr>
          <p:cNvSpPr>
            <a:spLocks noGrp="1"/>
          </p:cNvSpPr>
          <p:nvPr>
            <p:ph type="sldNum" sz="quarter" idx="12"/>
          </p:nvPr>
        </p:nvSpPr>
        <p:spPr/>
        <p:txBody>
          <a:bodyPr/>
          <a:lstStyle/>
          <a:p>
            <a:fld id="{08B733AC-6E70-40F1-B27A-78482D673915}" type="slidenum">
              <a:rPr lang="zh-TW" altLang="en-US" smtClean="0"/>
              <a:pPr/>
              <a:t>7</a:t>
            </a:fld>
            <a:endParaRPr lang="en-US" altLang="zh-TW"/>
          </a:p>
        </p:txBody>
      </p:sp>
    </p:spTree>
    <p:extLst>
      <p:ext uri="{BB962C8B-B14F-4D97-AF65-F5344CB8AC3E}">
        <p14:creationId xmlns:p14="http://schemas.microsoft.com/office/powerpoint/2010/main" val="3979987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2" name="Group 31"/>
          <p:cNvGrpSpPr/>
          <p:nvPr/>
        </p:nvGrpSpPr>
        <p:grpSpPr>
          <a:xfrm>
            <a:off x="381000" y="4953000"/>
            <a:ext cx="7858179" cy="1991075"/>
            <a:chOff x="357159" y="1295400"/>
            <a:chExt cx="7858179" cy="1991075"/>
          </a:xfrm>
        </p:grpSpPr>
        <p:grpSp>
          <p:nvGrpSpPr>
            <p:cNvPr id="33" name="Group 24"/>
            <p:cNvGrpSpPr/>
            <p:nvPr/>
          </p:nvGrpSpPr>
          <p:grpSpPr>
            <a:xfrm>
              <a:off x="2500298" y="1663776"/>
              <a:ext cx="1143008" cy="642942"/>
              <a:chOff x="2285984" y="3071810"/>
              <a:chExt cx="1143008" cy="642942"/>
            </a:xfrm>
          </p:grpSpPr>
          <p:sp>
            <p:nvSpPr>
              <p:cNvPr id="57" name="Rectangle 56"/>
              <p:cNvSpPr>
                <a:spLocks noChangeArrowheads="1"/>
              </p:cNvSpPr>
              <p:nvPr/>
            </p:nvSpPr>
            <p:spPr bwMode="auto">
              <a:xfrm>
                <a:off x="2285984" y="3071810"/>
                <a:ext cx="1143008" cy="642942"/>
              </a:xfrm>
              <a:prstGeom prst="rect">
                <a:avLst/>
              </a:prstGeom>
              <a:solidFill>
                <a:schemeClr val="accent1"/>
              </a:solidFill>
              <a:ln w="12699">
                <a:solidFill>
                  <a:schemeClr val="tx1"/>
                </a:solidFill>
                <a:miter lim="800000"/>
                <a:headEnd/>
                <a:tailEnd/>
              </a:ln>
              <a:effectLst/>
            </p:spPr>
            <p:txBody>
              <a:bodyPr wrap="none" anchor="ctr"/>
              <a:lstStyle/>
              <a:p>
                <a:endParaRPr lang="en-US"/>
              </a:p>
            </p:txBody>
          </p:sp>
          <p:sp>
            <p:nvSpPr>
              <p:cNvPr id="58" name="Line 18"/>
              <p:cNvSpPr>
                <a:spLocks noChangeShapeType="1"/>
              </p:cNvSpPr>
              <p:nvPr/>
            </p:nvSpPr>
            <p:spPr bwMode="auto">
              <a:xfrm>
                <a:off x="2857488" y="3084507"/>
                <a:ext cx="0" cy="630245"/>
              </a:xfrm>
              <a:prstGeom prst="line">
                <a:avLst/>
              </a:prstGeom>
              <a:noFill/>
              <a:ln w="12699">
                <a:solidFill>
                  <a:schemeClr val="tx1"/>
                </a:solidFill>
                <a:round/>
                <a:headEnd type="none" w="sm" len="sm"/>
                <a:tailEnd type="none" w="sm" len="sm"/>
              </a:ln>
              <a:effectLst/>
            </p:spPr>
            <p:txBody>
              <a:bodyPr wrap="none" anchor="ctr"/>
              <a:lstStyle/>
              <a:p>
                <a:endParaRPr lang="en-US"/>
              </a:p>
            </p:txBody>
          </p:sp>
          <p:sp>
            <p:nvSpPr>
              <p:cNvPr id="59" name="TextBox 58"/>
              <p:cNvSpPr txBox="1"/>
              <p:nvPr/>
            </p:nvSpPr>
            <p:spPr>
              <a:xfrm>
                <a:off x="2428860" y="3171766"/>
                <a:ext cx="428628" cy="400110"/>
              </a:xfrm>
              <a:prstGeom prst="rect">
                <a:avLst/>
              </a:prstGeom>
              <a:noFill/>
            </p:spPr>
            <p:txBody>
              <a:bodyPr wrap="square" rtlCol="0">
                <a:spAutoFit/>
              </a:bodyPr>
              <a:lstStyle/>
              <a:p>
                <a:r>
                  <a:rPr lang="en-US" sz="2000" b="1" dirty="0">
                    <a:solidFill>
                      <a:srgbClr val="FFFF00"/>
                    </a:solidFill>
                    <a:latin typeface="+mn-lt"/>
                  </a:rPr>
                  <a:t>a</a:t>
                </a:r>
                <a:r>
                  <a:rPr lang="en-US" sz="2000" b="1" i="0" baseline="-25000" dirty="0">
                    <a:solidFill>
                      <a:srgbClr val="FFFF00"/>
                    </a:solidFill>
                    <a:latin typeface="+mn-lt"/>
                  </a:rPr>
                  <a:t>1</a:t>
                </a:r>
              </a:p>
            </p:txBody>
          </p:sp>
        </p:grpSp>
        <p:grpSp>
          <p:nvGrpSpPr>
            <p:cNvPr id="35" name="Group 25"/>
            <p:cNvGrpSpPr/>
            <p:nvPr/>
          </p:nvGrpSpPr>
          <p:grpSpPr>
            <a:xfrm>
              <a:off x="4071934" y="1663776"/>
              <a:ext cx="1143008" cy="642942"/>
              <a:chOff x="2285984" y="3071810"/>
              <a:chExt cx="1143008" cy="642942"/>
            </a:xfrm>
          </p:grpSpPr>
          <p:sp>
            <p:nvSpPr>
              <p:cNvPr id="54" name="Rectangle 53"/>
              <p:cNvSpPr>
                <a:spLocks noChangeArrowheads="1"/>
              </p:cNvSpPr>
              <p:nvPr/>
            </p:nvSpPr>
            <p:spPr bwMode="auto">
              <a:xfrm>
                <a:off x="2285984" y="3071810"/>
                <a:ext cx="1143008" cy="642942"/>
              </a:xfrm>
              <a:prstGeom prst="rect">
                <a:avLst/>
              </a:prstGeom>
              <a:solidFill>
                <a:schemeClr val="accent1"/>
              </a:solidFill>
              <a:ln w="12699">
                <a:solidFill>
                  <a:schemeClr val="tx1"/>
                </a:solidFill>
                <a:miter lim="800000"/>
                <a:headEnd/>
                <a:tailEnd/>
              </a:ln>
              <a:effectLst/>
            </p:spPr>
            <p:txBody>
              <a:bodyPr wrap="none" anchor="ctr"/>
              <a:lstStyle/>
              <a:p>
                <a:endParaRPr lang="en-US"/>
              </a:p>
            </p:txBody>
          </p:sp>
          <p:sp>
            <p:nvSpPr>
              <p:cNvPr id="55" name="Line 18"/>
              <p:cNvSpPr>
                <a:spLocks noChangeShapeType="1"/>
              </p:cNvSpPr>
              <p:nvPr/>
            </p:nvSpPr>
            <p:spPr bwMode="auto">
              <a:xfrm>
                <a:off x="2857488" y="3084507"/>
                <a:ext cx="0" cy="630245"/>
              </a:xfrm>
              <a:prstGeom prst="line">
                <a:avLst/>
              </a:prstGeom>
              <a:noFill/>
              <a:ln w="12699">
                <a:solidFill>
                  <a:schemeClr val="tx1"/>
                </a:solidFill>
                <a:round/>
                <a:headEnd type="none" w="sm" len="sm"/>
                <a:tailEnd type="none" w="sm" len="sm"/>
              </a:ln>
              <a:effectLst/>
            </p:spPr>
            <p:txBody>
              <a:bodyPr wrap="none" anchor="ctr"/>
              <a:lstStyle/>
              <a:p>
                <a:endParaRPr lang="en-US"/>
              </a:p>
            </p:txBody>
          </p:sp>
          <p:sp>
            <p:nvSpPr>
              <p:cNvPr id="56" name="TextBox 55"/>
              <p:cNvSpPr txBox="1"/>
              <p:nvPr/>
            </p:nvSpPr>
            <p:spPr>
              <a:xfrm>
                <a:off x="2428860" y="3171766"/>
                <a:ext cx="428628" cy="400110"/>
              </a:xfrm>
              <a:prstGeom prst="rect">
                <a:avLst/>
              </a:prstGeom>
              <a:noFill/>
            </p:spPr>
            <p:txBody>
              <a:bodyPr wrap="square" rtlCol="0">
                <a:spAutoFit/>
              </a:bodyPr>
              <a:lstStyle/>
              <a:p>
                <a:r>
                  <a:rPr lang="en-US" sz="2000" b="1">
                    <a:solidFill>
                      <a:srgbClr val="FFFF00"/>
                    </a:solidFill>
                    <a:latin typeface="+mn-lt"/>
                  </a:rPr>
                  <a:t>a</a:t>
                </a:r>
                <a:r>
                  <a:rPr lang="en-US" sz="2000" b="1" i="0" baseline="-25000">
                    <a:solidFill>
                      <a:srgbClr val="FFFF00"/>
                    </a:solidFill>
                    <a:latin typeface="+mn-lt"/>
                  </a:rPr>
                  <a:t>2</a:t>
                </a:r>
              </a:p>
            </p:txBody>
          </p:sp>
        </p:grpSp>
        <p:grpSp>
          <p:nvGrpSpPr>
            <p:cNvPr id="37" name="Group 29"/>
            <p:cNvGrpSpPr/>
            <p:nvPr/>
          </p:nvGrpSpPr>
          <p:grpSpPr>
            <a:xfrm>
              <a:off x="7072330" y="1663776"/>
              <a:ext cx="1143008" cy="642942"/>
              <a:chOff x="2285984" y="3071810"/>
              <a:chExt cx="1143008" cy="642942"/>
            </a:xfrm>
          </p:grpSpPr>
          <p:sp>
            <p:nvSpPr>
              <p:cNvPr id="51" name="Rectangle 50"/>
              <p:cNvSpPr>
                <a:spLocks noChangeArrowheads="1"/>
              </p:cNvSpPr>
              <p:nvPr/>
            </p:nvSpPr>
            <p:spPr bwMode="auto">
              <a:xfrm>
                <a:off x="2285984" y="3071810"/>
                <a:ext cx="1143008" cy="642942"/>
              </a:xfrm>
              <a:prstGeom prst="rect">
                <a:avLst/>
              </a:prstGeom>
              <a:solidFill>
                <a:schemeClr val="accent1"/>
              </a:solidFill>
              <a:ln w="12699">
                <a:solidFill>
                  <a:schemeClr val="tx1"/>
                </a:solidFill>
                <a:miter lim="800000"/>
                <a:headEnd/>
                <a:tailEnd/>
              </a:ln>
              <a:effectLst/>
            </p:spPr>
            <p:txBody>
              <a:bodyPr wrap="none" anchor="ctr"/>
              <a:lstStyle/>
              <a:p>
                <a:endParaRPr lang="en-US"/>
              </a:p>
            </p:txBody>
          </p:sp>
          <p:sp>
            <p:nvSpPr>
              <p:cNvPr id="52" name="Line 18"/>
              <p:cNvSpPr>
                <a:spLocks noChangeShapeType="1"/>
              </p:cNvSpPr>
              <p:nvPr/>
            </p:nvSpPr>
            <p:spPr bwMode="auto">
              <a:xfrm>
                <a:off x="2857488" y="3084507"/>
                <a:ext cx="0" cy="630245"/>
              </a:xfrm>
              <a:prstGeom prst="line">
                <a:avLst/>
              </a:prstGeom>
              <a:noFill/>
              <a:ln w="12699">
                <a:solidFill>
                  <a:schemeClr val="tx1"/>
                </a:solidFill>
                <a:round/>
                <a:headEnd type="none" w="sm" len="sm"/>
                <a:tailEnd type="none" w="sm" len="sm"/>
              </a:ln>
              <a:effectLst/>
            </p:spPr>
            <p:txBody>
              <a:bodyPr wrap="none" anchor="ctr"/>
              <a:lstStyle/>
              <a:p>
                <a:endParaRPr lang="en-US"/>
              </a:p>
            </p:txBody>
          </p:sp>
          <p:sp>
            <p:nvSpPr>
              <p:cNvPr id="53" name="TextBox 52"/>
              <p:cNvSpPr txBox="1"/>
              <p:nvPr/>
            </p:nvSpPr>
            <p:spPr>
              <a:xfrm>
                <a:off x="2428860" y="3171766"/>
                <a:ext cx="428628" cy="400110"/>
              </a:xfrm>
              <a:prstGeom prst="rect">
                <a:avLst/>
              </a:prstGeom>
              <a:noFill/>
            </p:spPr>
            <p:txBody>
              <a:bodyPr wrap="square" rtlCol="0">
                <a:spAutoFit/>
              </a:bodyPr>
              <a:lstStyle/>
              <a:p>
                <a:r>
                  <a:rPr lang="en-US" sz="2000" b="1">
                    <a:solidFill>
                      <a:srgbClr val="FFFF00"/>
                    </a:solidFill>
                    <a:latin typeface="+mn-lt"/>
                  </a:rPr>
                  <a:t>a</a:t>
                </a:r>
                <a:r>
                  <a:rPr lang="en-US" sz="2000" b="1" baseline="-25000">
                    <a:solidFill>
                      <a:srgbClr val="FFFF00"/>
                    </a:solidFill>
                    <a:latin typeface="+mn-lt"/>
                  </a:rPr>
                  <a:t>n</a:t>
                </a:r>
              </a:p>
            </p:txBody>
          </p:sp>
        </p:grpSp>
        <p:grpSp>
          <p:nvGrpSpPr>
            <p:cNvPr id="38" name="Group 33"/>
            <p:cNvGrpSpPr/>
            <p:nvPr/>
          </p:nvGrpSpPr>
          <p:grpSpPr>
            <a:xfrm>
              <a:off x="928662" y="1663776"/>
              <a:ext cx="1143008" cy="642942"/>
              <a:chOff x="2285984" y="3071810"/>
              <a:chExt cx="1143008" cy="642942"/>
            </a:xfrm>
          </p:grpSpPr>
          <p:sp>
            <p:nvSpPr>
              <p:cNvPr id="48" name="Rectangle 47"/>
              <p:cNvSpPr>
                <a:spLocks noChangeArrowheads="1"/>
              </p:cNvSpPr>
              <p:nvPr/>
            </p:nvSpPr>
            <p:spPr bwMode="auto">
              <a:xfrm>
                <a:off x="2285984" y="3071810"/>
                <a:ext cx="1143008" cy="642942"/>
              </a:xfrm>
              <a:prstGeom prst="rect">
                <a:avLst/>
              </a:prstGeom>
              <a:solidFill>
                <a:schemeClr val="accent1"/>
              </a:solidFill>
              <a:ln w="12699">
                <a:solidFill>
                  <a:schemeClr val="tx1"/>
                </a:solidFill>
                <a:miter lim="800000"/>
                <a:headEnd/>
                <a:tailEnd/>
              </a:ln>
              <a:effectLst/>
            </p:spPr>
            <p:txBody>
              <a:bodyPr wrap="none" anchor="ctr"/>
              <a:lstStyle/>
              <a:p>
                <a:endParaRPr lang="en-US"/>
              </a:p>
            </p:txBody>
          </p:sp>
          <p:sp>
            <p:nvSpPr>
              <p:cNvPr id="49" name="Line 18"/>
              <p:cNvSpPr>
                <a:spLocks noChangeShapeType="1"/>
              </p:cNvSpPr>
              <p:nvPr/>
            </p:nvSpPr>
            <p:spPr bwMode="auto">
              <a:xfrm>
                <a:off x="2857488" y="3084507"/>
                <a:ext cx="0" cy="630245"/>
              </a:xfrm>
              <a:prstGeom prst="line">
                <a:avLst/>
              </a:prstGeom>
              <a:noFill/>
              <a:ln w="12699">
                <a:solidFill>
                  <a:schemeClr val="tx1"/>
                </a:solidFill>
                <a:round/>
                <a:headEnd type="none" w="sm" len="sm"/>
                <a:tailEnd type="none" w="sm" len="sm"/>
              </a:ln>
              <a:effectLst/>
            </p:spPr>
            <p:txBody>
              <a:bodyPr wrap="none" anchor="ctr"/>
              <a:lstStyle/>
              <a:p>
                <a:endParaRPr lang="en-US"/>
              </a:p>
            </p:txBody>
          </p:sp>
          <p:sp>
            <p:nvSpPr>
              <p:cNvPr id="50" name="TextBox 49"/>
              <p:cNvSpPr txBox="1"/>
              <p:nvPr/>
            </p:nvSpPr>
            <p:spPr>
              <a:xfrm>
                <a:off x="2428860" y="3171766"/>
                <a:ext cx="428628" cy="297517"/>
              </a:xfrm>
              <a:prstGeom prst="rect">
                <a:avLst/>
              </a:prstGeom>
              <a:noFill/>
            </p:spPr>
            <p:txBody>
              <a:bodyPr wrap="square" rtlCol="0">
                <a:spAutoFit/>
              </a:bodyPr>
              <a:lstStyle/>
              <a:p>
                <a:endParaRPr lang="en-US" sz="2000" b="1" i="0" baseline="-25000">
                  <a:solidFill>
                    <a:srgbClr val="FFFF00"/>
                  </a:solidFill>
                  <a:latin typeface="+mn-lt"/>
                </a:endParaRPr>
              </a:p>
            </p:txBody>
          </p:sp>
        </p:grpSp>
        <p:cxnSp>
          <p:nvCxnSpPr>
            <p:cNvPr id="39" name="Straight Arrow Connector 38"/>
            <p:cNvCxnSpPr/>
            <p:nvPr/>
          </p:nvCxnSpPr>
          <p:spPr bwMode="auto">
            <a:xfrm>
              <a:off x="1857356" y="2020965"/>
              <a:ext cx="642942" cy="1"/>
            </a:xfrm>
            <a:prstGeom prst="straightConnector1">
              <a:avLst/>
            </a:prstGeom>
            <a:solidFill>
              <a:schemeClr val="accent1"/>
            </a:solidFill>
            <a:ln w="31750" cap="flat" cmpd="sng" algn="ctr">
              <a:solidFill>
                <a:schemeClr val="tx1"/>
              </a:solidFill>
              <a:prstDash val="solid"/>
              <a:miter lim="800000"/>
              <a:headEnd type="oval" w="med" len="med"/>
              <a:tailEnd type="arrow"/>
            </a:ln>
            <a:effectLst/>
          </p:spPr>
        </p:cxnSp>
        <p:cxnSp>
          <p:nvCxnSpPr>
            <p:cNvPr id="40" name="Straight Arrow Connector 39"/>
            <p:cNvCxnSpPr/>
            <p:nvPr/>
          </p:nvCxnSpPr>
          <p:spPr bwMode="auto">
            <a:xfrm>
              <a:off x="3428992" y="2020966"/>
              <a:ext cx="642942" cy="1"/>
            </a:xfrm>
            <a:prstGeom prst="straightConnector1">
              <a:avLst/>
            </a:prstGeom>
            <a:solidFill>
              <a:schemeClr val="accent1"/>
            </a:solidFill>
            <a:ln w="31750" cap="flat" cmpd="sng" algn="ctr">
              <a:solidFill>
                <a:schemeClr val="tx1"/>
              </a:solidFill>
              <a:prstDash val="solid"/>
              <a:miter lim="800000"/>
              <a:headEnd type="oval" w="med" len="med"/>
              <a:tailEnd type="arrow"/>
            </a:ln>
            <a:effectLst/>
          </p:spPr>
        </p:cxnSp>
        <p:cxnSp>
          <p:nvCxnSpPr>
            <p:cNvPr id="41" name="Straight Arrow Connector 40"/>
            <p:cNvCxnSpPr/>
            <p:nvPr/>
          </p:nvCxnSpPr>
          <p:spPr bwMode="auto">
            <a:xfrm>
              <a:off x="4929190" y="2020965"/>
              <a:ext cx="642942" cy="1"/>
            </a:xfrm>
            <a:prstGeom prst="straightConnector1">
              <a:avLst/>
            </a:prstGeom>
            <a:solidFill>
              <a:schemeClr val="accent1"/>
            </a:solidFill>
            <a:ln w="31750" cap="flat" cmpd="sng" algn="ctr">
              <a:solidFill>
                <a:schemeClr val="tx1"/>
              </a:solidFill>
              <a:prstDash val="solid"/>
              <a:miter lim="800000"/>
              <a:headEnd type="oval" w="med" len="med"/>
              <a:tailEnd type="arrow"/>
            </a:ln>
            <a:effectLst/>
          </p:spPr>
        </p:cxnSp>
        <p:cxnSp>
          <p:nvCxnSpPr>
            <p:cNvPr id="42" name="Straight Arrow Connector 41"/>
            <p:cNvCxnSpPr/>
            <p:nvPr/>
          </p:nvCxnSpPr>
          <p:spPr bwMode="auto">
            <a:xfrm>
              <a:off x="6429388" y="2020966"/>
              <a:ext cx="642942" cy="1"/>
            </a:xfrm>
            <a:prstGeom prst="straightConnector1">
              <a:avLst/>
            </a:prstGeom>
            <a:solidFill>
              <a:schemeClr val="accent1"/>
            </a:solidFill>
            <a:ln w="31750" cap="flat" cmpd="sng" algn="ctr">
              <a:solidFill>
                <a:schemeClr val="tx1"/>
              </a:solidFill>
              <a:prstDash val="solid"/>
              <a:miter lim="800000"/>
              <a:headEnd type="oval" w="med" len="med"/>
              <a:tailEnd type="arrow"/>
            </a:ln>
            <a:effectLst/>
          </p:spPr>
        </p:cxnSp>
        <p:sp>
          <p:nvSpPr>
            <p:cNvPr id="43" name="TextBox 42"/>
            <p:cNvSpPr txBox="1"/>
            <p:nvPr/>
          </p:nvSpPr>
          <p:spPr>
            <a:xfrm>
              <a:off x="5726880" y="1794510"/>
              <a:ext cx="642942" cy="323165"/>
            </a:xfrm>
            <a:prstGeom prst="rect">
              <a:avLst/>
            </a:prstGeom>
            <a:noFill/>
          </p:spPr>
          <p:txBody>
            <a:bodyPr wrap="square" rtlCol="0">
              <a:spAutoFit/>
            </a:bodyPr>
            <a:lstStyle/>
            <a:p>
              <a:r>
                <a:rPr lang="en-US" sz="1500" dirty="0">
                  <a:latin typeface="+mn-lt"/>
                </a:rPr>
                <a:t>. . .</a:t>
              </a:r>
            </a:p>
          </p:txBody>
        </p:sp>
        <p:sp>
          <p:nvSpPr>
            <p:cNvPr id="44" name="TextBox 43"/>
            <p:cNvSpPr txBox="1"/>
            <p:nvPr/>
          </p:nvSpPr>
          <p:spPr>
            <a:xfrm>
              <a:off x="7643834" y="1825288"/>
              <a:ext cx="500066" cy="261610"/>
            </a:xfrm>
            <a:prstGeom prst="rect">
              <a:avLst/>
            </a:prstGeom>
            <a:noFill/>
          </p:spPr>
          <p:txBody>
            <a:bodyPr wrap="square" rtlCol="0">
              <a:spAutoFit/>
            </a:bodyPr>
            <a:lstStyle/>
            <a:p>
              <a:r>
                <a:rPr lang="en-US" sz="1100" b="1" dirty="0">
                  <a:solidFill>
                    <a:srgbClr val="FFFF00"/>
                  </a:solidFill>
                  <a:latin typeface="+mn-lt"/>
                </a:rPr>
                <a:t>NULL</a:t>
              </a:r>
            </a:p>
          </p:txBody>
        </p:sp>
        <p:sp>
          <p:nvSpPr>
            <p:cNvPr id="45" name="TextBox 44"/>
            <p:cNvSpPr txBox="1"/>
            <p:nvPr/>
          </p:nvSpPr>
          <p:spPr>
            <a:xfrm>
              <a:off x="357159" y="1295400"/>
              <a:ext cx="1285884" cy="400110"/>
            </a:xfrm>
            <a:prstGeom prst="rect">
              <a:avLst/>
            </a:prstGeom>
            <a:noFill/>
          </p:spPr>
          <p:txBody>
            <a:bodyPr wrap="square" rtlCol="0">
              <a:spAutoFit/>
            </a:bodyPr>
            <a:lstStyle/>
            <a:p>
              <a:r>
                <a:rPr lang="en-US" sz="2000" b="1" dirty="0">
                  <a:latin typeface="+mn-lt"/>
                </a:rPr>
                <a:t>head</a:t>
              </a:r>
            </a:p>
          </p:txBody>
        </p:sp>
        <p:sp>
          <p:nvSpPr>
            <p:cNvPr id="46" name="Right Brace 45"/>
            <p:cNvSpPr/>
            <p:nvPr/>
          </p:nvSpPr>
          <p:spPr bwMode="auto">
            <a:xfrm rot="5400000">
              <a:off x="5143504" y="-193612"/>
              <a:ext cx="285752" cy="5429288"/>
            </a:xfrm>
            <a:prstGeom prst="rightBrace">
              <a:avLst/>
            </a:prstGeom>
            <a:noFill/>
            <a:ln w="28575" cap="flat" cmpd="sng" algn="ctr">
              <a:solidFill>
                <a:srgbClr val="C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1" u="none" strike="noStrike" cap="none" normalizeH="0" baseline="0">
                <a:ln>
                  <a:noFill/>
                </a:ln>
                <a:solidFill>
                  <a:schemeClr val="tx1"/>
                </a:solidFill>
                <a:effectLst/>
                <a:latin typeface="Tahoma" pitchFamily="34" charset="0"/>
                <a:ea typeface="新細明體" charset="-120"/>
              </a:endParaRPr>
            </a:p>
          </p:txBody>
        </p:sp>
        <p:sp>
          <p:nvSpPr>
            <p:cNvPr id="47" name="TextBox 46"/>
            <p:cNvSpPr txBox="1"/>
            <p:nvPr/>
          </p:nvSpPr>
          <p:spPr>
            <a:xfrm>
              <a:off x="4929190" y="2640144"/>
              <a:ext cx="785818" cy="646331"/>
            </a:xfrm>
            <a:prstGeom prst="rect">
              <a:avLst/>
            </a:prstGeom>
            <a:noFill/>
          </p:spPr>
          <p:txBody>
            <a:bodyPr wrap="square" rtlCol="0">
              <a:spAutoFit/>
            </a:bodyPr>
            <a:lstStyle/>
            <a:p>
              <a:r>
                <a:rPr lang="en-US" sz="3600" b="1" dirty="0">
                  <a:solidFill>
                    <a:srgbClr val="C00000"/>
                  </a:solidFill>
                  <a:latin typeface="+mn-lt"/>
                </a:rPr>
                <a:t>list</a:t>
              </a:r>
            </a:p>
          </p:txBody>
        </p:sp>
      </p:grpSp>
      <p:sp>
        <p:nvSpPr>
          <p:cNvPr id="7171" name="Rectangle 2"/>
          <p:cNvSpPr>
            <a:spLocks noGrp="1" noChangeArrowheads="1"/>
          </p:cNvSpPr>
          <p:nvPr>
            <p:ph type="title"/>
          </p:nvPr>
        </p:nvSpPr>
        <p:spPr>
          <a:xfrm>
            <a:off x="0" y="0"/>
            <a:ext cx="9144000" cy="838200"/>
          </a:xfrm>
        </p:spPr>
        <p:txBody>
          <a:bodyPr/>
          <a:lstStyle/>
          <a:p>
            <a:pPr eaLnBrk="1" hangingPunct="1"/>
            <a:r>
              <a:rPr lang="en-US" altLang="ko-KR" dirty="0"/>
              <a:t>Singly Linked list</a:t>
            </a:r>
          </a:p>
        </p:txBody>
      </p:sp>
      <p:sp>
        <p:nvSpPr>
          <p:cNvPr id="117763" name="Rectangle 3"/>
          <p:cNvSpPr>
            <a:spLocks noGrp="1" noChangeArrowheads="1"/>
          </p:cNvSpPr>
          <p:nvPr>
            <p:ph type="body" idx="1"/>
          </p:nvPr>
        </p:nvSpPr>
        <p:spPr>
          <a:xfrm>
            <a:off x="0" y="871584"/>
            <a:ext cx="9144000" cy="5410200"/>
          </a:xfrm>
        </p:spPr>
        <p:txBody>
          <a:bodyPr/>
          <a:lstStyle/>
          <a:p>
            <a:pPr algn="just" eaLnBrk="1" hangingPunct="1"/>
            <a:r>
              <a:rPr lang="en-US" altLang="en-US" sz="1900" dirty="0">
                <a:latin typeface="Times New Roman" panose="02020603050405020304" pitchFamily="18" charset="0"/>
              </a:rPr>
              <a:t>A singly linked list is a sequences of nodes, each node contains 2 parts: </a:t>
            </a:r>
            <a:r>
              <a:rPr lang="en-US" altLang="en-US" sz="1900" dirty="0">
                <a:solidFill>
                  <a:srgbClr val="FF0000"/>
                </a:solidFill>
                <a:latin typeface="Times New Roman" panose="02020603050405020304" pitchFamily="18" charset="0"/>
              </a:rPr>
              <a:t>data</a:t>
            </a:r>
            <a:r>
              <a:rPr lang="en-US" altLang="en-US" sz="1900" dirty="0">
                <a:latin typeface="Times New Roman" panose="02020603050405020304" pitchFamily="18" charset="0"/>
              </a:rPr>
              <a:t> and </a:t>
            </a:r>
            <a:r>
              <a:rPr lang="en-US" altLang="en-US" sz="1900" dirty="0">
                <a:solidFill>
                  <a:srgbClr val="FF0000"/>
                </a:solidFill>
                <a:latin typeface="Times New Roman" panose="02020603050405020304" pitchFamily="18" charset="0"/>
              </a:rPr>
              <a:t>reference</a:t>
            </a:r>
            <a:r>
              <a:rPr lang="en-US" altLang="en-US" sz="1900" dirty="0">
                <a:latin typeface="Times New Roman" panose="02020603050405020304" pitchFamily="18" charset="0"/>
              </a:rPr>
              <a:t> (address) to the next node.</a:t>
            </a:r>
          </a:p>
          <a:p>
            <a:pPr algn="just" eaLnBrk="1" hangingPunct="1"/>
            <a:r>
              <a:rPr lang="en-US" altLang="en-US" sz="1900" dirty="0">
                <a:latin typeface="Times New Roman" panose="02020603050405020304" pitchFamily="18" charset="0"/>
              </a:rPr>
              <a:t>Example: Figure shows a singly linked list contains four nodes:</a:t>
            </a:r>
          </a:p>
          <a:p>
            <a:pPr algn="just" eaLnBrk="1" hangingPunct="1"/>
            <a:endParaRPr lang="en-US" altLang="en-US" sz="1900" dirty="0">
              <a:latin typeface="Times New Roman" panose="02020603050405020304" pitchFamily="18" charset="0"/>
            </a:endParaRPr>
          </a:p>
          <a:p>
            <a:pPr algn="just" eaLnBrk="1" hangingPunct="1"/>
            <a:endParaRPr lang="en-US" altLang="en-US" sz="1900" dirty="0">
              <a:latin typeface="Times New Roman" panose="02020603050405020304" pitchFamily="18" charset="0"/>
            </a:endParaRPr>
          </a:p>
          <a:p>
            <a:pPr algn="just" eaLnBrk="1" hangingPunct="1"/>
            <a:endParaRPr lang="en-US" altLang="en-US" sz="1900" dirty="0">
              <a:latin typeface="Times New Roman" panose="02020603050405020304" pitchFamily="18" charset="0"/>
            </a:endParaRPr>
          </a:p>
          <a:p>
            <a:pPr algn="just" eaLnBrk="1" hangingPunct="1"/>
            <a:endParaRPr lang="en-US" altLang="en-US" sz="1900" dirty="0">
              <a:latin typeface="Times New Roman" panose="02020603050405020304" pitchFamily="18" charset="0"/>
            </a:endParaRPr>
          </a:p>
          <a:p>
            <a:pPr algn="just" eaLnBrk="1" hangingPunct="1"/>
            <a:endParaRPr lang="en-US" altLang="en-US" sz="1900" dirty="0">
              <a:latin typeface="Times New Roman" panose="02020603050405020304" pitchFamily="18" charset="0"/>
            </a:endParaRPr>
          </a:p>
          <a:p>
            <a:pPr algn="just" eaLnBrk="1" hangingPunct="1"/>
            <a:endParaRPr lang="en-US" altLang="en-US" sz="1900" dirty="0">
              <a:latin typeface="Times New Roman" panose="02020603050405020304" pitchFamily="18" charset="0"/>
            </a:endParaRPr>
          </a:p>
          <a:p>
            <a:pPr eaLnBrk="1" hangingPunct="1"/>
            <a:r>
              <a:rPr lang="en-US" altLang="en-US" sz="1900" dirty="0">
                <a:latin typeface="Times" panose="02020603050405020304" pitchFamily="18" charset="0"/>
                <a:cs typeface="Times" panose="02020603050405020304" pitchFamily="18" charset="0"/>
              </a:rPr>
              <a:t>Keeping track of a singly linked list:</a:t>
            </a:r>
          </a:p>
          <a:p>
            <a:pPr lvl="1" eaLnBrk="1" hangingPunct="1"/>
            <a:r>
              <a:rPr lang="en-US" altLang="en-US" sz="1900" dirty="0">
                <a:latin typeface="Times" panose="02020603050405020304" pitchFamily="18" charset="0"/>
                <a:cs typeface="Times" panose="02020603050405020304" pitchFamily="18" charset="0"/>
              </a:rPr>
              <a:t>Must know the pointer to the first element of the list (called </a:t>
            </a:r>
            <a:r>
              <a:rPr lang="en-US" altLang="en-US" sz="1900" i="1" dirty="0">
                <a:solidFill>
                  <a:srgbClr val="993300"/>
                </a:solidFill>
                <a:latin typeface="Times" panose="02020603050405020304" pitchFamily="18" charset="0"/>
                <a:cs typeface="Times" panose="02020603050405020304" pitchFamily="18" charset="0"/>
              </a:rPr>
              <a:t>start</a:t>
            </a:r>
            <a:r>
              <a:rPr lang="en-US" altLang="en-US" sz="1900" dirty="0">
                <a:latin typeface="Times" panose="02020603050405020304" pitchFamily="18" charset="0"/>
                <a:cs typeface="Times" panose="02020603050405020304" pitchFamily="18" charset="0"/>
              </a:rPr>
              <a:t>, </a:t>
            </a:r>
            <a:r>
              <a:rPr lang="en-US" altLang="en-US" sz="1900" i="1" dirty="0">
                <a:solidFill>
                  <a:srgbClr val="993300"/>
                </a:solidFill>
                <a:latin typeface="Times" panose="02020603050405020304" pitchFamily="18" charset="0"/>
                <a:cs typeface="Times" panose="02020603050405020304" pitchFamily="18" charset="0"/>
              </a:rPr>
              <a:t>head</a:t>
            </a:r>
            <a:r>
              <a:rPr lang="en-US" altLang="en-US" sz="1900" dirty="0">
                <a:latin typeface="Times" panose="02020603050405020304" pitchFamily="18" charset="0"/>
                <a:cs typeface="Times" panose="02020603050405020304" pitchFamily="18" charset="0"/>
              </a:rPr>
              <a:t>, etc.)</a:t>
            </a:r>
          </a:p>
          <a:p>
            <a:pPr lvl="1" eaLnBrk="1" hangingPunct="1"/>
            <a:r>
              <a:rPr lang="en-US" altLang="en-US" sz="1900" dirty="0">
                <a:latin typeface="Times" panose="02020603050405020304" pitchFamily="18" charset="0"/>
                <a:cs typeface="Times" panose="02020603050405020304" pitchFamily="18" charset="0"/>
              </a:rPr>
              <a:t>If head is NULL, the singly linked list is empty</a:t>
            </a:r>
          </a:p>
        </p:txBody>
      </p:sp>
      <p:pic>
        <p:nvPicPr>
          <p:cNvPr id="34" name="Picture 33"/>
          <p:cNvPicPr>
            <a:picLocks noChangeAspect="1"/>
          </p:cNvPicPr>
          <p:nvPr/>
        </p:nvPicPr>
        <p:blipFill>
          <a:blip r:embed="rId2"/>
          <a:stretch>
            <a:fillRect/>
          </a:stretch>
        </p:blipFill>
        <p:spPr>
          <a:xfrm>
            <a:off x="381000" y="1905000"/>
            <a:ext cx="7247024" cy="1020707"/>
          </a:xfrm>
          <a:prstGeom prst="rect">
            <a:avLst/>
          </a:prstGeom>
        </p:spPr>
      </p:pic>
      <p:pic>
        <p:nvPicPr>
          <p:cNvPr id="36" name="Picture 35"/>
          <p:cNvPicPr>
            <a:picLocks noChangeAspect="1"/>
          </p:cNvPicPr>
          <p:nvPr/>
        </p:nvPicPr>
        <p:blipFill>
          <a:blip r:embed="rId3"/>
          <a:stretch>
            <a:fillRect/>
          </a:stretch>
        </p:blipFill>
        <p:spPr>
          <a:xfrm>
            <a:off x="457200" y="3124200"/>
            <a:ext cx="2362200" cy="658429"/>
          </a:xfrm>
          <a:prstGeom prst="rect">
            <a:avLst/>
          </a:prstGeom>
        </p:spPr>
      </p:pic>
    </p:spTree>
    <p:extLst>
      <p:ext uri="{BB962C8B-B14F-4D97-AF65-F5344CB8AC3E}">
        <p14:creationId xmlns:p14="http://schemas.microsoft.com/office/powerpoint/2010/main" val="140977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143999" cy="5470525"/>
          </a:xfrm>
        </p:spPr>
        <p:txBody>
          <a:bodyPr/>
          <a:lstStyle/>
          <a:p>
            <a:r>
              <a:rPr lang="en-US" sz="2000" dirty="0">
                <a:latin typeface="Times" panose="02020603050405020304" pitchFamily="18" charset="0"/>
                <a:cs typeface="Times" panose="02020603050405020304" pitchFamily="18" charset="0"/>
              </a:rPr>
              <a:t>List of integer numbers:</a:t>
            </a:r>
          </a:p>
          <a:p>
            <a:endParaRPr lang="en-US" sz="2000" dirty="0">
              <a:latin typeface="Times" panose="02020603050405020304" pitchFamily="18" charset="0"/>
              <a:cs typeface="Times" panose="02020603050405020304" pitchFamily="18" charset="0"/>
            </a:endParaRPr>
          </a:p>
          <a:p>
            <a:endParaRPr lang="en-US" sz="2000" dirty="0">
              <a:latin typeface="Times" panose="02020603050405020304" pitchFamily="18" charset="0"/>
              <a:cs typeface="Times" panose="02020603050405020304" pitchFamily="18" charset="0"/>
            </a:endParaRPr>
          </a:p>
          <a:p>
            <a:r>
              <a:rPr lang="en-US" sz="2000" dirty="0">
                <a:latin typeface="Times" panose="02020603050405020304" pitchFamily="18" charset="0"/>
                <a:cs typeface="Times" panose="02020603050405020304" pitchFamily="18" charset="0"/>
              </a:rPr>
              <a:t>List of students with data: student’s ID,  grade of math and physics</a:t>
            </a:r>
          </a:p>
          <a:p>
            <a:endParaRPr lang="en-US" sz="2000" dirty="0">
              <a:latin typeface="Times" panose="02020603050405020304" pitchFamily="18" charset="0"/>
              <a:cs typeface="Times" panose="02020603050405020304" pitchFamily="18" charset="0"/>
            </a:endParaRPr>
          </a:p>
          <a:p>
            <a:endParaRPr lang="en-US" sz="2000" dirty="0">
              <a:latin typeface="Times" panose="02020603050405020304" pitchFamily="18" charset="0"/>
              <a:cs typeface="Times" panose="02020603050405020304" pitchFamily="18" charset="0"/>
            </a:endParaRPr>
          </a:p>
          <a:p>
            <a:endParaRPr lang="en-US" sz="2000" dirty="0">
              <a:latin typeface="Times" panose="02020603050405020304" pitchFamily="18" charset="0"/>
              <a:cs typeface="Times" panose="02020603050405020304" pitchFamily="18" charset="0"/>
            </a:endParaRPr>
          </a:p>
          <a:p>
            <a:r>
              <a:rPr lang="en-US" sz="2000" dirty="0">
                <a:latin typeface="Times" panose="02020603050405020304" pitchFamily="18" charset="0"/>
                <a:cs typeface="Times" panose="02020603050405020304" pitchFamily="18" charset="0"/>
              </a:rPr>
              <a:t>List of contacts with data: name, phone number</a:t>
            </a:r>
          </a:p>
          <a:p>
            <a:endParaRPr lang="en-US" sz="2000" dirty="0">
              <a:latin typeface="Times" panose="02020603050405020304" pitchFamily="18" charset="0"/>
              <a:cs typeface="Times" panose="02020603050405020304" pitchFamily="18" charset="0"/>
            </a:endParaRPr>
          </a:p>
          <a:p>
            <a:endParaRPr lang="en-US" sz="2000" dirty="0">
              <a:latin typeface="Times" panose="02020603050405020304" pitchFamily="18" charset="0"/>
              <a:cs typeface="Times" panose="02020603050405020304" pitchFamily="18" charset="0"/>
            </a:endParaRPr>
          </a:p>
          <a:p>
            <a:endParaRPr lang="en-US" sz="2000" dirty="0">
              <a:latin typeface="Times" panose="02020603050405020304" pitchFamily="18" charset="0"/>
              <a:cs typeface="Times" panose="02020603050405020304" pitchFamily="18" charset="0"/>
            </a:endParaRPr>
          </a:p>
          <a:p>
            <a:pPr marL="0" indent="0">
              <a:buNone/>
            </a:pPr>
            <a:r>
              <a:rPr lang="en-US" sz="2000" dirty="0">
                <a:latin typeface="Times" panose="02020603050405020304" pitchFamily="18" charset="0"/>
                <a:cs typeface="Times" panose="02020603050405020304" pitchFamily="18" charset="0"/>
                <a:sym typeface="Wingdings" panose="05000000000000000000" pitchFamily="2" charset="2"/>
              </a:rPr>
              <a:t> Need to declare:</a:t>
            </a:r>
          </a:p>
          <a:p>
            <a:pPr lvl="1"/>
            <a:r>
              <a:rPr lang="en-US" sz="2000" dirty="0">
                <a:latin typeface="Times" panose="02020603050405020304" pitchFamily="18" charset="0"/>
                <a:cs typeface="Times" panose="02020603050405020304" pitchFamily="18" charset="0"/>
                <a:sym typeface="Wingdings" panose="05000000000000000000" pitchFamily="2" charset="2"/>
              </a:rPr>
              <a:t>the type of data in the node first, </a:t>
            </a:r>
          </a:p>
          <a:p>
            <a:pPr lvl="1"/>
            <a:r>
              <a:rPr lang="en-US" sz="2000" dirty="0">
                <a:latin typeface="Times" panose="02020603050405020304" pitchFamily="18" charset="0"/>
                <a:cs typeface="Times" panose="02020603050405020304" pitchFamily="18" charset="0"/>
                <a:sym typeface="Wingdings" panose="05000000000000000000" pitchFamily="2" charset="2"/>
              </a:rPr>
              <a:t>then the </a:t>
            </a:r>
            <a:r>
              <a:rPr lang="en-US" altLang="en-US" sz="2000" dirty="0">
                <a:latin typeface="Times" panose="02020603050405020304" pitchFamily="18" charset="0"/>
                <a:cs typeface="Times" panose="02020603050405020304" pitchFamily="18" charset="0"/>
              </a:rPr>
              <a:t>singly</a:t>
            </a:r>
            <a:r>
              <a:rPr lang="en-US" sz="2000" dirty="0">
                <a:latin typeface="Times" panose="02020603050405020304" pitchFamily="18" charset="0"/>
                <a:cs typeface="Times" panose="02020603050405020304" pitchFamily="18" charset="0"/>
                <a:sym typeface="Wingdings" panose="05000000000000000000" pitchFamily="2" charset="2"/>
              </a:rPr>
              <a:t> linked list consists of (1) data of the node, and (2) the pointer to store the address of the next node in the list</a:t>
            </a:r>
            <a:r>
              <a:rPr lang="en-US" sz="2000" dirty="0">
                <a:latin typeface="Times" panose="02020603050405020304" pitchFamily="18" charset="0"/>
                <a:cs typeface="Times" panose="02020603050405020304" pitchFamily="18" charset="0"/>
              </a:rPr>
              <a:t> </a:t>
            </a:r>
          </a:p>
          <a:p>
            <a:endParaRPr lang="en-US" sz="2000" dirty="0">
              <a:latin typeface="Times" panose="02020603050405020304" pitchFamily="18" charset="0"/>
              <a:cs typeface="Times" panose="02020603050405020304" pitchFamily="18" charset="0"/>
            </a:endParaRPr>
          </a:p>
        </p:txBody>
      </p:sp>
      <p:sp>
        <p:nvSpPr>
          <p:cNvPr id="5" name="Title 4"/>
          <p:cNvSpPr>
            <a:spLocks noGrp="1"/>
          </p:cNvSpPr>
          <p:nvPr>
            <p:ph type="title"/>
          </p:nvPr>
        </p:nvSpPr>
        <p:spPr>
          <a:xfrm>
            <a:off x="0" y="0"/>
            <a:ext cx="9144000" cy="838200"/>
          </a:xfrm>
        </p:spPr>
        <p:txBody>
          <a:bodyPr/>
          <a:lstStyle/>
          <a:p>
            <a:r>
              <a:rPr lang="en-US" sz="3000" dirty="0"/>
              <a:t>Declare singly linked list in C programming language</a:t>
            </a:r>
          </a:p>
        </p:txBody>
      </p:sp>
      <p:grpSp>
        <p:nvGrpSpPr>
          <p:cNvPr id="66" name="Group 65"/>
          <p:cNvGrpSpPr/>
          <p:nvPr/>
        </p:nvGrpSpPr>
        <p:grpSpPr>
          <a:xfrm>
            <a:off x="914401" y="2085635"/>
            <a:ext cx="5714999" cy="1107996"/>
            <a:chOff x="304801" y="1624410"/>
            <a:chExt cx="5714999" cy="1107996"/>
          </a:xfrm>
        </p:grpSpPr>
        <p:grpSp>
          <p:nvGrpSpPr>
            <p:cNvPr id="64" name="Group 63"/>
            <p:cNvGrpSpPr/>
            <p:nvPr/>
          </p:nvGrpSpPr>
          <p:grpSpPr>
            <a:xfrm>
              <a:off x="304801" y="2129552"/>
              <a:ext cx="5714999" cy="534338"/>
              <a:chOff x="228601" y="2129552"/>
              <a:chExt cx="5714999" cy="534338"/>
            </a:xfrm>
          </p:grpSpPr>
          <p:grpSp>
            <p:nvGrpSpPr>
              <p:cNvPr id="59" name="Group 58"/>
              <p:cNvGrpSpPr/>
              <p:nvPr/>
            </p:nvGrpSpPr>
            <p:grpSpPr>
              <a:xfrm>
                <a:off x="1866901" y="2129552"/>
                <a:ext cx="1625798" cy="530290"/>
                <a:chOff x="1866901" y="2133600"/>
                <a:chExt cx="1625798" cy="530290"/>
              </a:xfrm>
            </p:grpSpPr>
            <p:sp>
              <p:nvSpPr>
                <p:cNvPr id="40" name="Rectangle 39"/>
                <p:cNvSpPr>
                  <a:spLocks noChangeArrowheads="1"/>
                </p:cNvSpPr>
                <p:nvPr/>
              </p:nvSpPr>
              <p:spPr bwMode="auto">
                <a:xfrm>
                  <a:off x="1866901" y="2133600"/>
                  <a:ext cx="1295400"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sz="1400" dirty="0"/>
                    <a:t>2002  7    4.5</a:t>
                  </a:r>
                  <a:endParaRPr lang="en-US" altLang="en-US" sz="1400" dirty="0">
                    <a:solidFill>
                      <a:srgbClr val="FF0000"/>
                    </a:solidFill>
                  </a:endParaRPr>
                </a:p>
              </p:txBody>
            </p:sp>
            <p:cxnSp>
              <p:nvCxnSpPr>
                <p:cNvPr id="41" name="Straight Connector 40"/>
                <p:cNvCxnSpPr/>
                <p:nvPr/>
              </p:nvCxnSpPr>
              <p:spPr>
                <a:xfrm>
                  <a:off x="2933700" y="2133600"/>
                  <a:ext cx="0" cy="530290"/>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2" name="Line 7"/>
                <p:cNvSpPr>
                  <a:spLocks noChangeShapeType="1"/>
                </p:cNvSpPr>
                <p:nvPr/>
              </p:nvSpPr>
              <p:spPr bwMode="auto">
                <a:xfrm flipV="1">
                  <a:off x="3060547" y="2415209"/>
                  <a:ext cx="432152" cy="4048"/>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cxnSp>
              <p:nvCxnSpPr>
                <p:cNvPr id="43" name="Straight Connector 42"/>
                <p:cNvCxnSpPr/>
                <p:nvPr/>
              </p:nvCxnSpPr>
              <p:spPr>
                <a:xfrm>
                  <a:off x="2324100" y="2133600"/>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628900" y="2133600"/>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4216046" y="2129552"/>
                <a:ext cx="1727554" cy="534337"/>
                <a:chOff x="4216046" y="2132663"/>
                <a:chExt cx="1727554" cy="534337"/>
              </a:xfrm>
            </p:grpSpPr>
            <p:grpSp>
              <p:nvGrpSpPr>
                <p:cNvPr id="56" name="Group 55"/>
                <p:cNvGrpSpPr/>
                <p:nvPr/>
              </p:nvGrpSpPr>
              <p:grpSpPr>
                <a:xfrm>
                  <a:off x="4648199" y="2132663"/>
                  <a:ext cx="1295401" cy="534337"/>
                  <a:chOff x="4165424" y="2132663"/>
                  <a:chExt cx="1295401" cy="534337"/>
                </a:xfrm>
              </p:grpSpPr>
              <p:sp>
                <p:nvSpPr>
                  <p:cNvPr id="45" name="Rectangle 44"/>
                  <p:cNvSpPr>
                    <a:spLocks noChangeArrowheads="1"/>
                  </p:cNvSpPr>
                  <p:nvPr/>
                </p:nvSpPr>
                <p:spPr bwMode="auto">
                  <a:xfrm>
                    <a:off x="4165424" y="2133600"/>
                    <a:ext cx="1295400"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sz="1400" dirty="0"/>
                      <a:t>4001 6.5   9</a:t>
                    </a:r>
                    <a:endParaRPr lang="en-US" altLang="en-US" sz="1400" dirty="0">
                      <a:solidFill>
                        <a:srgbClr val="FF0000"/>
                      </a:solidFill>
                    </a:endParaRPr>
                  </a:p>
                </p:txBody>
              </p:sp>
              <p:cxnSp>
                <p:nvCxnSpPr>
                  <p:cNvPr id="46" name="Straight Connector 45"/>
                  <p:cNvCxnSpPr/>
                  <p:nvPr/>
                </p:nvCxnSpPr>
                <p:spPr>
                  <a:xfrm>
                    <a:off x="5232223" y="2133600"/>
                    <a:ext cx="0" cy="530290"/>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622623" y="2133600"/>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927423" y="2133600"/>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247823" y="2132663"/>
                    <a:ext cx="213001" cy="531227"/>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247822" y="2132663"/>
                    <a:ext cx="213003" cy="534337"/>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7" name="Line 7"/>
                <p:cNvSpPr>
                  <a:spLocks noChangeShapeType="1"/>
                </p:cNvSpPr>
                <p:nvPr/>
              </p:nvSpPr>
              <p:spPr bwMode="auto">
                <a:xfrm flipV="1">
                  <a:off x="4216046" y="2404053"/>
                  <a:ext cx="432152" cy="4048"/>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grpSp>
            <p:nvGrpSpPr>
              <p:cNvPr id="60" name="Group 59"/>
              <p:cNvGrpSpPr/>
              <p:nvPr/>
            </p:nvGrpSpPr>
            <p:grpSpPr>
              <a:xfrm>
                <a:off x="228601" y="2129552"/>
                <a:ext cx="1638299" cy="534338"/>
                <a:chOff x="228601" y="2129552"/>
                <a:chExt cx="1638299" cy="534338"/>
              </a:xfrm>
            </p:grpSpPr>
            <p:grpSp>
              <p:nvGrpSpPr>
                <p:cNvPr id="58" name="Group 57"/>
                <p:cNvGrpSpPr/>
                <p:nvPr/>
              </p:nvGrpSpPr>
              <p:grpSpPr>
                <a:xfrm>
                  <a:off x="228601" y="2129552"/>
                  <a:ext cx="1295400" cy="534338"/>
                  <a:chOff x="228601" y="2129552"/>
                  <a:chExt cx="1295400" cy="534338"/>
                </a:xfrm>
              </p:grpSpPr>
              <p:sp>
                <p:nvSpPr>
                  <p:cNvPr id="25" name="Rectangle 24"/>
                  <p:cNvSpPr>
                    <a:spLocks noChangeArrowheads="1"/>
                  </p:cNvSpPr>
                  <p:nvPr/>
                </p:nvSpPr>
                <p:spPr bwMode="auto">
                  <a:xfrm>
                    <a:off x="228601" y="2133600"/>
                    <a:ext cx="1295400"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sz="1400" dirty="0"/>
                      <a:t>2001 8.5  6.5</a:t>
                    </a:r>
                    <a:endParaRPr lang="en-US" altLang="en-US" sz="1400" dirty="0">
                      <a:solidFill>
                        <a:srgbClr val="FF0000"/>
                      </a:solidFill>
                    </a:endParaRPr>
                  </a:p>
                </p:txBody>
              </p:sp>
              <p:cxnSp>
                <p:nvCxnSpPr>
                  <p:cNvPr id="24" name="Straight Connector 23"/>
                  <p:cNvCxnSpPr/>
                  <p:nvPr/>
                </p:nvCxnSpPr>
                <p:spPr>
                  <a:xfrm>
                    <a:off x="1295400" y="2129552"/>
                    <a:ext cx="0" cy="530290"/>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685800" y="2133600"/>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90600" y="2132663"/>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26" name="Line 7"/>
                <p:cNvSpPr>
                  <a:spLocks noChangeShapeType="1"/>
                </p:cNvSpPr>
                <p:nvPr/>
              </p:nvSpPr>
              <p:spPr bwMode="auto">
                <a:xfrm flipV="1">
                  <a:off x="1434748" y="2430903"/>
                  <a:ext cx="432152" cy="4048"/>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grpSp>
        <p:sp>
          <p:nvSpPr>
            <p:cNvPr id="62" name="TextBox 61"/>
            <p:cNvSpPr txBox="1"/>
            <p:nvPr/>
          </p:nvSpPr>
          <p:spPr>
            <a:xfrm>
              <a:off x="3467101" y="1624410"/>
              <a:ext cx="685799" cy="1107996"/>
            </a:xfrm>
            <a:prstGeom prst="rect">
              <a:avLst/>
            </a:prstGeom>
            <a:noFill/>
          </p:spPr>
          <p:txBody>
            <a:bodyPr wrap="square" rtlCol="0">
              <a:spAutoFit/>
            </a:bodyPr>
            <a:lstStyle/>
            <a:p>
              <a:r>
                <a:rPr lang="en-US" dirty="0"/>
                <a:t>…</a:t>
              </a:r>
            </a:p>
          </p:txBody>
        </p:sp>
      </p:grpSp>
      <p:grpSp>
        <p:nvGrpSpPr>
          <p:cNvPr id="65" name="Group 64"/>
          <p:cNvGrpSpPr/>
          <p:nvPr/>
        </p:nvGrpSpPr>
        <p:grpSpPr>
          <a:xfrm>
            <a:off x="928082" y="797004"/>
            <a:ext cx="4786918" cy="1107996"/>
            <a:chOff x="3528998" y="500126"/>
            <a:chExt cx="4786918" cy="1107996"/>
          </a:xfrm>
        </p:grpSpPr>
        <p:grpSp>
          <p:nvGrpSpPr>
            <p:cNvPr id="7" name="Group 6"/>
            <p:cNvGrpSpPr/>
            <p:nvPr/>
          </p:nvGrpSpPr>
          <p:grpSpPr>
            <a:xfrm>
              <a:off x="3528998" y="957504"/>
              <a:ext cx="4786918" cy="566496"/>
              <a:chOff x="3528998" y="4158842"/>
              <a:chExt cx="4786918" cy="566496"/>
            </a:xfrm>
          </p:grpSpPr>
          <p:cxnSp>
            <p:nvCxnSpPr>
              <p:cNvPr id="8" name="Straight Connector 7"/>
              <p:cNvCxnSpPr/>
              <p:nvPr/>
            </p:nvCxnSpPr>
            <p:spPr>
              <a:xfrm>
                <a:off x="4054338" y="4191000"/>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auto">
              <a:xfrm>
                <a:off x="3528998" y="4195048"/>
                <a:ext cx="688299"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dirty="0"/>
                  <a:t>7</a:t>
                </a:r>
                <a:endParaRPr lang="en-US" altLang="en-US" sz="2400" dirty="0">
                  <a:solidFill>
                    <a:srgbClr val="FF0000"/>
                  </a:solidFill>
                  <a:latin typeface="Times New Roman" panose="02020603050405020304" pitchFamily="18" charset="0"/>
                </a:endParaRPr>
              </a:p>
            </p:txBody>
          </p:sp>
          <p:sp>
            <p:nvSpPr>
              <p:cNvPr id="10" name="Line 7"/>
              <p:cNvSpPr>
                <a:spLocks noChangeShapeType="1"/>
              </p:cNvSpPr>
              <p:nvPr/>
            </p:nvSpPr>
            <p:spPr bwMode="auto">
              <a:xfrm flipV="1">
                <a:off x="4139848" y="4495800"/>
                <a:ext cx="432152" cy="4048"/>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11" name="Rectangle 10"/>
              <p:cNvSpPr>
                <a:spLocks noChangeArrowheads="1"/>
              </p:cNvSpPr>
              <p:nvPr/>
            </p:nvSpPr>
            <p:spPr bwMode="auto">
              <a:xfrm>
                <a:off x="4575124" y="4191000"/>
                <a:ext cx="688299"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dirty="0"/>
                  <a:t>17</a:t>
                </a:r>
                <a:endParaRPr lang="en-US" altLang="en-US" sz="2400" dirty="0">
                  <a:solidFill>
                    <a:srgbClr val="FF0000"/>
                  </a:solidFill>
                  <a:latin typeface="Times New Roman" panose="02020603050405020304" pitchFamily="18" charset="0"/>
                </a:endParaRPr>
              </a:p>
            </p:txBody>
          </p:sp>
          <p:sp>
            <p:nvSpPr>
              <p:cNvPr id="12" name="Line 7"/>
              <p:cNvSpPr>
                <a:spLocks noChangeShapeType="1"/>
              </p:cNvSpPr>
              <p:nvPr/>
            </p:nvSpPr>
            <p:spPr bwMode="auto">
              <a:xfrm>
                <a:off x="5185974" y="4495800"/>
                <a:ext cx="374128"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cxnSp>
            <p:nvCxnSpPr>
              <p:cNvPr id="13" name="Straight Connector 12"/>
              <p:cNvCxnSpPr/>
              <p:nvPr/>
            </p:nvCxnSpPr>
            <p:spPr>
              <a:xfrm>
                <a:off x="5029200" y="4191000"/>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962400" y="4191000"/>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14"/>
              <p:cNvSpPr>
                <a:spLocks noChangeArrowheads="1"/>
              </p:cNvSpPr>
              <p:nvPr/>
            </p:nvSpPr>
            <p:spPr bwMode="auto">
              <a:xfrm>
                <a:off x="5556980" y="4191000"/>
                <a:ext cx="688299"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dirty="0"/>
                  <a:t>4</a:t>
                </a:r>
                <a:endParaRPr lang="en-US" altLang="en-US" sz="2400" dirty="0">
                  <a:solidFill>
                    <a:srgbClr val="FF0000"/>
                  </a:solidFill>
                  <a:latin typeface="Times New Roman" panose="02020603050405020304" pitchFamily="18" charset="0"/>
                </a:endParaRPr>
              </a:p>
            </p:txBody>
          </p:sp>
          <p:sp>
            <p:nvSpPr>
              <p:cNvPr id="16" name="Line 7"/>
              <p:cNvSpPr>
                <a:spLocks noChangeShapeType="1"/>
              </p:cNvSpPr>
              <p:nvPr/>
            </p:nvSpPr>
            <p:spPr bwMode="auto">
              <a:xfrm>
                <a:off x="6172200" y="4471385"/>
                <a:ext cx="457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cxnSp>
            <p:nvCxnSpPr>
              <p:cNvPr id="17" name="Straight Connector 16"/>
              <p:cNvCxnSpPr/>
              <p:nvPr/>
            </p:nvCxnSpPr>
            <p:spPr>
              <a:xfrm>
                <a:off x="6019800" y="4191000"/>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p:cNvSpPr>
                <a:spLocks noChangeArrowheads="1"/>
              </p:cNvSpPr>
              <p:nvPr/>
            </p:nvSpPr>
            <p:spPr bwMode="auto">
              <a:xfrm>
                <a:off x="7627617" y="4163813"/>
                <a:ext cx="688299"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dirty="0"/>
                  <a:t>24</a:t>
                </a:r>
                <a:endParaRPr lang="en-US" altLang="en-US" sz="2400" dirty="0">
                  <a:solidFill>
                    <a:srgbClr val="FF0000"/>
                  </a:solidFill>
                  <a:latin typeface="Times New Roman" panose="02020603050405020304" pitchFamily="18" charset="0"/>
                </a:endParaRPr>
              </a:p>
            </p:txBody>
          </p:sp>
          <p:cxnSp>
            <p:nvCxnSpPr>
              <p:cNvPr id="19" name="Straight Connector 18"/>
              <p:cNvCxnSpPr/>
              <p:nvPr/>
            </p:nvCxnSpPr>
            <p:spPr>
              <a:xfrm>
                <a:off x="8077200" y="4158842"/>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084132" y="4171499"/>
                <a:ext cx="224853" cy="527575"/>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8091063" y="4158842"/>
                <a:ext cx="224853" cy="527575"/>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2" name="Line 7"/>
              <p:cNvSpPr>
                <a:spLocks noChangeShapeType="1"/>
              </p:cNvSpPr>
              <p:nvPr/>
            </p:nvSpPr>
            <p:spPr bwMode="auto">
              <a:xfrm>
                <a:off x="7162800" y="4471385"/>
                <a:ext cx="457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sp>
          <p:nvSpPr>
            <p:cNvPr id="63" name="TextBox 62"/>
            <p:cNvSpPr txBox="1"/>
            <p:nvPr/>
          </p:nvSpPr>
          <p:spPr>
            <a:xfrm>
              <a:off x="6538836" y="500126"/>
              <a:ext cx="685799" cy="1107996"/>
            </a:xfrm>
            <a:prstGeom prst="rect">
              <a:avLst/>
            </a:prstGeom>
            <a:noFill/>
          </p:spPr>
          <p:txBody>
            <a:bodyPr wrap="square" rtlCol="0">
              <a:spAutoFit/>
            </a:bodyPr>
            <a:lstStyle/>
            <a:p>
              <a:r>
                <a:rPr lang="en-US" dirty="0"/>
                <a:t>..</a:t>
              </a:r>
            </a:p>
          </p:txBody>
        </p:sp>
      </p:grpSp>
      <p:grpSp>
        <p:nvGrpSpPr>
          <p:cNvPr id="97" name="Group 96"/>
          <p:cNvGrpSpPr/>
          <p:nvPr/>
        </p:nvGrpSpPr>
        <p:grpSpPr>
          <a:xfrm>
            <a:off x="381000" y="4008809"/>
            <a:ext cx="8228309" cy="497960"/>
            <a:chOff x="381000" y="4008809"/>
            <a:chExt cx="8228309" cy="497960"/>
          </a:xfrm>
        </p:grpSpPr>
        <p:grpSp>
          <p:nvGrpSpPr>
            <p:cNvPr id="70" name="Group 69"/>
            <p:cNvGrpSpPr/>
            <p:nvPr/>
          </p:nvGrpSpPr>
          <p:grpSpPr>
            <a:xfrm>
              <a:off x="2835159" y="4008809"/>
              <a:ext cx="2410205" cy="475968"/>
              <a:chOff x="1866901" y="2133600"/>
              <a:chExt cx="2165064" cy="530290"/>
            </a:xfrm>
          </p:grpSpPr>
          <p:sp>
            <p:nvSpPr>
              <p:cNvPr id="87" name="Rectangle 86"/>
              <p:cNvSpPr>
                <a:spLocks noChangeArrowheads="1"/>
              </p:cNvSpPr>
              <p:nvPr/>
            </p:nvSpPr>
            <p:spPr bwMode="auto">
              <a:xfrm>
                <a:off x="1866901" y="2133600"/>
                <a:ext cx="1866899"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vi-VN" altLang="en-US" sz="1400" dirty="0"/>
                  <a:t>Michel   </a:t>
                </a:r>
                <a:r>
                  <a:rPr lang="en-US" altLang="en-US" sz="1400" dirty="0"/>
                  <a:t> 0941341043</a:t>
                </a:r>
                <a:endParaRPr lang="en-US" altLang="en-US" sz="1400" dirty="0">
                  <a:solidFill>
                    <a:srgbClr val="FF0000"/>
                  </a:solidFill>
                </a:endParaRPr>
              </a:p>
            </p:txBody>
          </p:sp>
          <p:cxnSp>
            <p:nvCxnSpPr>
              <p:cNvPr id="88" name="Straight Connector 87"/>
              <p:cNvCxnSpPr/>
              <p:nvPr/>
            </p:nvCxnSpPr>
            <p:spPr>
              <a:xfrm>
                <a:off x="3492699" y="2133600"/>
                <a:ext cx="0" cy="530290"/>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89" name="Line 7"/>
              <p:cNvSpPr>
                <a:spLocks noChangeShapeType="1"/>
              </p:cNvSpPr>
              <p:nvPr/>
            </p:nvSpPr>
            <p:spPr bwMode="auto">
              <a:xfrm flipV="1">
                <a:off x="3599813" y="2397519"/>
                <a:ext cx="432152" cy="4048"/>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cxnSp>
            <p:nvCxnSpPr>
              <p:cNvPr id="90" name="Straight Connector 89"/>
              <p:cNvCxnSpPr/>
              <p:nvPr/>
            </p:nvCxnSpPr>
            <p:spPr>
              <a:xfrm>
                <a:off x="2503476" y="2133600"/>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6019800" y="4008809"/>
              <a:ext cx="2589509" cy="486991"/>
              <a:chOff x="6324600" y="4017806"/>
              <a:chExt cx="2589509" cy="486991"/>
            </a:xfrm>
          </p:grpSpPr>
          <p:sp>
            <p:nvSpPr>
              <p:cNvPr id="81" name="Rectangle 80"/>
              <p:cNvSpPr>
                <a:spLocks noChangeArrowheads="1"/>
              </p:cNvSpPr>
              <p:nvPr/>
            </p:nvSpPr>
            <p:spPr bwMode="auto">
              <a:xfrm>
                <a:off x="6780513" y="4018660"/>
                <a:ext cx="2133596" cy="483303"/>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vi-VN" altLang="en-US" sz="1400" dirty="0"/>
                  <a:t>Gendreau 0894312098</a:t>
                </a:r>
                <a:endParaRPr lang="en-US" altLang="en-US" sz="1400" dirty="0">
                  <a:solidFill>
                    <a:srgbClr val="FF0000"/>
                  </a:solidFill>
                </a:endParaRPr>
              </a:p>
            </p:txBody>
          </p:sp>
          <p:cxnSp>
            <p:nvCxnSpPr>
              <p:cNvPr id="82" name="Straight Connector 81"/>
              <p:cNvCxnSpPr/>
              <p:nvPr/>
            </p:nvCxnSpPr>
            <p:spPr>
              <a:xfrm>
                <a:off x="8618828" y="4018660"/>
                <a:ext cx="0" cy="483303"/>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654522" y="4018660"/>
                <a:ext cx="0" cy="48330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8645710" y="4017806"/>
                <a:ext cx="256103" cy="475968"/>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8645710" y="4017806"/>
                <a:ext cx="245523" cy="486991"/>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80" name="Line 7"/>
              <p:cNvSpPr>
                <a:spLocks noChangeShapeType="1"/>
              </p:cNvSpPr>
              <p:nvPr/>
            </p:nvSpPr>
            <p:spPr bwMode="auto">
              <a:xfrm>
                <a:off x="6324600" y="4262078"/>
                <a:ext cx="434754" cy="3069"/>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sp>
          <p:nvSpPr>
            <p:cNvPr id="75" name="Rectangle 74"/>
            <p:cNvSpPr>
              <a:spLocks noChangeArrowheads="1"/>
            </p:cNvSpPr>
            <p:nvPr/>
          </p:nvSpPr>
          <p:spPr bwMode="auto">
            <a:xfrm>
              <a:off x="381000" y="4008809"/>
              <a:ext cx="2054380" cy="475968"/>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sz="1400" dirty="0" err="1"/>
                <a:t>Crainic</a:t>
              </a:r>
              <a:r>
                <a:rPr lang="en-US" altLang="en-US" sz="1400" dirty="0"/>
                <a:t>   0903210433 </a:t>
              </a:r>
              <a:endParaRPr lang="en-US" altLang="en-US" sz="1400" dirty="0">
                <a:solidFill>
                  <a:srgbClr val="FF0000"/>
                </a:solidFill>
              </a:endParaRPr>
            </a:p>
          </p:txBody>
        </p:sp>
        <p:cxnSp>
          <p:nvCxnSpPr>
            <p:cNvPr id="76" name="Straight Connector 75"/>
            <p:cNvCxnSpPr/>
            <p:nvPr/>
          </p:nvCxnSpPr>
          <p:spPr>
            <a:xfrm>
              <a:off x="2180895" y="4017806"/>
              <a:ext cx="0" cy="475968"/>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02382" y="4030801"/>
              <a:ext cx="0" cy="47596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4" name="Line 7"/>
            <p:cNvSpPr>
              <a:spLocks noChangeShapeType="1"/>
            </p:cNvSpPr>
            <p:nvPr/>
          </p:nvSpPr>
          <p:spPr bwMode="auto">
            <a:xfrm flipV="1">
              <a:off x="2336021" y="4288287"/>
              <a:ext cx="481083" cy="3633"/>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sp>
        <p:nvSpPr>
          <p:cNvPr id="69" name="TextBox 68"/>
          <p:cNvSpPr txBox="1"/>
          <p:nvPr/>
        </p:nvSpPr>
        <p:spPr>
          <a:xfrm>
            <a:off x="5280723" y="3462955"/>
            <a:ext cx="763449" cy="994497"/>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988773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idx="4294967295"/>
          </p:nvPr>
        </p:nvSpPr>
        <p:spPr>
          <a:xfrm>
            <a:off x="0" y="0"/>
            <a:ext cx="9144000" cy="838200"/>
          </a:xfrm>
        </p:spPr>
        <p:txBody>
          <a:bodyPr/>
          <a:lstStyle/>
          <a:p>
            <a:r>
              <a:rPr lang="en-US" sz="2500" dirty="0"/>
              <a:t>Declare singly</a:t>
            </a:r>
            <a:r>
              <a:rPr lang="en-CA" sz="2500" dirty="0"/>
              <a:t> linked list</a:t>
            </a:r>
            <a:r>
              <a:rPr lang="en-US" sz="2500" dirty="0"/>
              <a:t>	</a:t>
            </a:r>
          </a:p>
        </p:txBody>
      </p:sp>
      <p:sp>
        <p:nvSpPr>
          <p:cNvPr id="21" name="Rectangle 3">
            <a:extLst>
              <a:ext uri="{FF2B5EF4-FFF2-40B4-BE49-F238E27FC236}">
                <a16:creationId xmlns:a16="http://schemas.microsoft.com/office/drawing/2014/main" id="{4FEF071C-FEE4-456F-8A6D-861F7074D5E2}"/>
              </a:ext>
            </a:extLst>
          </p:cNvPr>
          <p:cNvSpPr>
            <a:spLocks noGrp="1" noChangeArrowheads="1"/>
          </p:cNvSpPr>
          <p:nvPr>
            <p:ph type="body" idx="1"/>
          </p:nvPr>
        </p:nvSpPr>
        <p:spPr>
          <a:xfrm>
            <a:off x="46383" y="914400"/>
            <a:ext cx="2667000" cy="2209800"/>
          </a:xfrm>
          <a:ln>
            <a:solidFill>
              <a:schemeClr val="tx1"/>
            </a:solidFill>
            <a:miter lim="800000"/>
            <a:headEnd/>
            <a:tailEnd/>
          </a:ln>
        </p:spPr>
        <p:txBody>
          <a:bodyPr/>
          <a:lstStyle/>
          <a:p>
            <a:pPr eaLnBrk="1" hangingPunct="1">
              <a:lnSpc>
                <a:spcPct val="80000"/>
              </a:lnSpc>
              <a:buFontTx/>
              <a:buNone/>
            </a:pPr>
            <a:r>
              <a:rPr lang="fr-FR" altLang="en-US" sz="1500" b="1" dirty="0" err="1">
                <a:solidFill>
                  <a:schemeClr val="accent6"/>
                </a:solidFill>
                <a:latin typeface="Courier New" panose="02070309020205020404" pitchFamily="49" charset="0"/>
              </a:rPr>
              <a:t>typedef</a:t>
            </a:r>
            <a:r>
              <a:rPr lang="fr-FR" altLang="en-US" sz="1500" b="1" dirty="0">
                <a:solidFill>
                  <a:schemeClr val="accent6"/>
                </a:solidFill>
                <a:latin typeface="Courier New" panose="02070309020205020404" pitchFamily="49" charset="0"/>
              </a:rPr>
              <a:t> </a:t>
            </a:r>
            <a:r>
              <a:rPr lang="fr-FR" altLang="en-US" sz="1500" b="1" dirty="0" err="1">
                <a:solidFill>
                  <a:schemeClr val="accent6"/>
                </a:solidFill>
                <a:latin typeface="Courier New" panose="02070309020205020404" pitchFamily="49" charset="0"/>
              </a:rPr>
              <a:t>struct</a:t>
            </a:r>
            <a:r>
              <a:rPr lang="fr-FR" altLang="en-US" sz="1500" b="1" dirty="0">
                <a:solidFill>
                  <a:schemeClr val="accent6"/>
                </a:solidFill>
                <a:latin typeface="Courier New" panose="02070309020205020404" pitchFamily="49" charset="0"/>
              </a:rPr>
              <a:t> {</a:t>
            </a:r>
          </a:p>
          <a:p>
            <a:pPr eaLnBrk="1" hangingPunct="1">
              <a:lnSpc>
                <a:spcPct val="80000"/>
              </a:lnSpc>
              <a:buFontTx/>
              <a:buNone/>
            </a:pPr>
            <a:r>
              <a:rPr lang="fr-FR" altLang="en-US" sz="1500" b="1" dirty="0">
                <a:solidFill>
                  <a:schemeClr val="accent6"/>
                </a:solidFill>
                <a:latin typeface="Courier New" panose="02070309020205020404" pitchFamily="49" charset="0"/>
              </a:rPr>
              <a:t>   .....</a:t>
            </a:r>
          </a:p>
          <a:p>
            <a:pPr eaLnBrk="1" hangingPunct="1">
              <a:lnSpc>
                <a:spcPct val="80000"/>
              </a:lnSpc>
              <a:buFontTx/>
              <a:buNone/>
            </a:pPr>
            <a:r>
              <a:rPr lang="fr-FR" altLang="en-US" sz="1500" b="1" dirty="0">
                <a:solidFill>
                  <a:schemeClr val="accent6"/>
                </a:solidFill>
                <a:latin typeface="Courier New" panose="02070309020205020404" pitchFamily="49" charset="0"/>
              </a:rPr>
              <a:t>}</a:t>
            </a:r>
            <a:r>
              <a:rPr lang="fr-FR" altLang="en-US" sz="1500" b="1" dirty="0" err="1">
                <a:solidFill>
                  <a:schemeClr val="accent6"/>
                </a:solidFill>
                <a:latin typeface="Courier New" panose="02070309020205020404" pitchFamily="49" charset="0"/>
              </a:rPr>
              <a:t>NodeType</a:t>
            </a:r>
            <a:r>
              <a:rPr lang="fr-FR" altLang="en-US" sz="1500" b="1" dirty="0">
                <a:solidFill>
                  <a:schemeClr val="accent6"/>
                </a:solidFill>
                <a:latin typeface="Courier New" panose="02070309020205020404" pitchFamily="49" charset="0"/>
              </a:rPr>
              <a:t>; </a:t>
            </a:r>
          </a:p>
          <a:p>
            <a:pPr eaLnBrk="1" hangingPunct="1">
              <a:lnSpc>
                <a:spcPct val="80000"/>
              </a:lnSpc>
              <a:buFontTx/>
              <a:buNone/>
            </a:pPr>
            <a:endParaRPr lang="fr-FR" altLang="en-US" sz="1500" b="1" dirty="0">
              <a:solidFill>
                <a:schemeClr val="accent6"/>
              </a:solidFill>
              <a:latin typeface="Courier New" panose="02070309020205020404" pitchFamily="49" charset="0"/>
            </a:endParaRPr>
          </a:p>
          <a:p>
            <a:pPr eaLnBrk="1" hangingPunct="1">
              <a:lnSpc>
                <a:spcPct val="80000"/>
              </a:lnSpc>
              <a:buFontTx/>
              <a:buNone/>
            </a:pPr>
            <a:r>
              <a:rPr lang="fr-FR" altLang="en-US" sz="1500" b="1" dirty="0" err="1">
                <a:solidFill>
                  <a:srgbClr val="0033CC"/>
                </a:solidFill>
                <a:latin typeface="Courier New" panose="02070309020205020404" pitchFamily="49" charset="0"/>
              </a:rPr>
              <a:t>typedef</a:t>
            </a: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struct</a:t>
            </a:r>
            <a:r>
              <a:rPr lang="fr-FR" altLang="en-US" sz="1500" b="1" dirty="0">
                <a:solidFill>
                  <a:srgbClr val="0033CC"/>
                </a:solidFill>
                <a:latin typeface="Courier New" panose="02070309020205020404" pitchFamily="49" charset="0"/>
              </a:rPr>
              <a:t> { </a:t>
            </a:r>
          </a:p>
          <a:p>
            <a:pPr eaLnBrk="1" hangingPunct="1">
              <a:lnSpc>
                <a:spcPct val="80000"/>
              </a:lnSpc>
              <a:buFontTx/>
              <a:buNone/>
            </a:pP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NodeType</a:t>
            </a:r>
            <a:r>
              <a:rPr lang="fr-FR" altLang="en-US" sz="1500" b="1" dirty="0">
                <a:solidFill>
                  <a:srgbClr val="0033CC"/>
                </a:solidFill>
                <a:latin typeface="Courier New" panose="02070309020205020404" pitchFamily="49" charset="0"/>
              </a:rPr>
              <a:t> data; </a:t>
            </a:r>
          </a:p>
          <a:p>
            <a:pPr eaLnBrk="1" hangingPunct="1">
              <a:lnSpc>
                <a:spcPct val="80000"/>
              </a:lnSpc>
              <a:buFontTx/>
              <a:buNone/>
            </a:pP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struct</a:t>
            </a: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node</a:t>
            </a: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next</a:t>
            </a:r>
            <a:r>
              <a:rPr lang="fr-FR" altLang="en-US" sz="1500" b="1" dirty="0">
                <a:solidFill>
                  <a:srgbClr val="0033CC"/>
                </a:solidFill>
                <a:latin typeface="Courier New" panose="02070309020205020404" pitchFamily="49" charset="0"/>
              </a:rPr>
              <a:t>; </a:t>
            </a:r>
          </a:p>
          <a:p>
            <a:pPr eaLnBrk="1" hangingPunct="1">
              <a:lnSpc>
                <a:spcPct val="80000"/>
              </a:lnSpc>
              <a:buFontTx/>
              <a:buNone/>
            </a:pPr>
            <a:r>
              <a:rPr lang="fr-FR" altLang="en-US" sz="1500" b="1" dirty="0">
                <a:solidFill>
                  <a:srgbClr val="0033CC"/>
                </a:solidFill>
                <a:latin typeface="Courier New" panose="02070309020205020404" pitchFamily="49" charset="0"/>
              </a:rPr>
              <a:t>}</a:t>
            </a:r>
            <a:r>
              <a:rPr lang="fr-FR" altLang="en-US" sz="1500" b="1" dirty="0" err="1">
                <a:solidFill>
                  <a:srgbClr val="0033CC"/>
                </a:solidFill>
                <a:latin typeface="Courier New" panose="02070309020205020404" pitchFamily="49" charset="0"/>
              </a:rPr>
              <a:t>node</a:t>
            </a:r>
            <a:r>
              <a:rPr lang="fr-FR" altLang="en-US" sz="1500" b="1" dirty="0">
                <a:solidFill>
                  <a:srgbClr val="0033CC"/>
                </a:solidFill>
                <a:latin typeface="Courier New" panose="02070309020205020404" pitchFamily="49" charset="0"/>
              </a:rPr>
              <a:t>; </a:t>
            </a:r>
          </a:p>
          <a:p>
            <a:pPr eaLnBrk="1" hangingPunct="1">
              <a:lnSpc>
                <a:spcPct val="80000"/>
              </a:lnSpc>
              <a:buFontTx/>
              <a:buNone/>
            </a:pPr>
            <a:r>
              <a:rPr lang="fr-FR" altLang="en-US" sz="1500" b="1" dirty="0" err="1">
                <a:solidFill>
                  <a:srgbClr val="FF0000"/>
                </a:solidFill>
                <a:latin typeface="Courier New" panose="02070309020205020404" pitchFamily="49" charset="0"/>
              </a:rPr>
              <a:t>node</a:t>
            </a:r>
            <a:r>
              <a:rPr lang="fr-FR" altLang="en-US" sz="1500" b="1" dirty="0">
                <a:solidFill>
                  <a:srgbClr val="FF0000"/>
                </a:solidFill>
                <a:latin typeface="Courier New" panose="02070309020205020404" pitchFamily="49" charset="0"/>
              </a:rPr>
              <a:t>* </a:t>
            </a:r>
            <a:r>
              <a:rPr lang="fr-FR" altLang="en-US" sz="1500" b="1" dirty="0" err="1">
                <a:solidFill>
                  <a:srgbClr val="FF0000"/>
                </a:solidFill>
                <a:latin typeface="Courier New" panose="02070309020205020404" pitchFamily="49" charset="0"/>
              </a:rPr>
              <a:t>head</a:t>
            </a:r>
            <a:r>
              <a:rPr lang="fr-FR" altLang="en-US" sz="1500" b="1" dirty="0">
                <a:solidFill>
                  <a:srgbClr val="FF0000"/>
                </a:solidFill>
                <a:latin typeface="Courier New" panose="02070309020205020404" pitchFamily="49" charset="0"/>
              </a:rPr>
              <a:t>; </a:t>
            </a:r>
          </a:p>
        </p:txBody>
      </p:sp>
      <p:sp>
        <p:nvSpPr>
          <p:cNvPr id="2" name="Rectangle 1">
            <a:extLst>
              <a:ext uri="{FF2B5EF4-FFF2-40B4-BE49-F238E27FC236}">
                <a16:creationId xmlns:a16="http://schemas.microsoft.com/office/drawing/2014/main" id="{C2B5D6DE-D16C-4B22-AF0A-D7D21FE5CDBE}"/>
              </a:ext>
            </a:extLst>
          </p:cNvPr>
          <p:cNvSpPr/>
          <p:nvPr/>
        </p:nvSpPr>
        <p:spPr>
          <a:xfrm>
            <a:off x="8283" y="3124200"/>
            <a:ext cx="9127434" cy="4533549"/>
          </a:xfrm>
          <a:prstGeom prst="rect">
            <a:avLst/>
          </a:prstGeom>
        </p:spPr>
        <p:txBody>
          <a:bodyPr wrap="square">
            <a:spAutoFit/>
          </a:bodyPr>
          <a:lstStyle/>
          <a:p>
            <a:r>
              <a:rPr lang="en-US" sz="1700" dirty="0">
                <a:latin typeface="Times" panose="02020603050405020304" pitchFamily="18" charset="0"/>
                <a:cs typeface="Times" panose="02020603050405020304" pitchFamily="18" charset="0"/>
              </a:rPr>
              <a:t>This declaration define </a:t>
            </a:r>
            <a:r>
              <a:rPr lang="en-CA" sz="1700" dirty="0">
                <a:solidFill>
                  <a:srgbClr val="FF0000"/>
                </a:solidFill>
                <a:latin typeface="Courier New" panose="02070309020205020404" pitchFamily="49" charset="0"/>
                <a:cs typeface="Courier New" panose="02070309020205020404" pitchFamily="49" charset="0"/>
              </a:rPr>
              <a:t>n</a:t>
            </a:r>
            <a:r>
              <a:rPr lang="vi-VN" sz="1700" dirty="0">
                <a:solidFill>
                  <a:srgbClr val="FF0000"/>
                </a:solidFill>
                <a:latin typeface="Courier New" panose="02070309020205020404" pitchFamily="49" charset="0"/>
                <a:cs typeface="Courier New" panose="02070309020205020404" pitchFamily="49" charset="0"/>
              </a:rPr>
              <a:t>ode</a:t>
            </a:r>
            <a:r>
              <a:rPr lang="en-US" sz="1700" dirty="0">
                <a:latin typeface="Times" panose="02020603050405020304" pitchFamily="18" charset="0"/>
                <a:cs typeface="Times" panose="02020603050405020304" pitchFamily="18" charset="0"/>
              </a:rPr>
              <a:t> which is a record consisting of 2 fields</a:t>
            </a:r>
            <a:r>
              <a:rPr lang="vi-VN" sz="1700" dirty="0">
                <a:latin typeface="Times" panose="02020603050405020304" pitchFamily="18" charset="0"/>
                <a:cs typeface="Times" panose="02020603050405020304" pitchFamily="18" charset="0"/>
              </a:rPr>
              <a:t>: </a:t>
            </a:r>
            <a:endParaRPr lang="en-US" sz="1700" dirty="0">
              <a:latin typeface="Times" panose="02020603050405020304" pitchFamily="18" charset="0"/>
              <a:cs typeface="Times" panose="02020603050405020304" pitchFamily="18" charset="0"/>
            </a:endParaRPr>
          </a:p>
          <a:p>
            <a:pPr marL="285750" indent="-285750">
              <a:buFont typeface="Arial" panose="020B0604020202020204" pitchFamily="34" charset="0"/>
              <a:buChar char="•"/>
            </a:pPr>
            <a:r>
              <a:rPr lang="en-CA" sz="1700" dirty="0">
                <a:solidFill>
                  <a:srgbClr val="FF0000"/>
                </a:solidFill>
                <a:latin typeface="Courier New" panose="02070309020205020404" pitchFamily="49" charset="0"/>
                <a:cs typeface="Courier New" panose="02070309020205020404" pitchFamily="49" charset="0"/>
              </a:rPr>
              <a:t>data</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 :</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stores data of node, has the type </a:t>
            </a:r>
            <a:r>
              <a:rPr lang="en-US" sz="1700" dirty="0">
                <a:solidFill>
                  <a:srgbClr val="FF0000"/>
                </a:solidFill>
                <a:latin typeface="Courier New" panose="02070309020205020404" pitchFamily="49" charset="0"/>
                <a:cs typeface="Courier New" panose="02070309020205020404" pitchFamily="49" charset="0"/>
              </a:rPr>
              <a:t>Node</a:t>
            </a:r>
            <a:r>
              <a:rPr lang="vi-VN" sz="1700" dirty="0">
                <a:solidFill>
                  <a:srgbClr val="FF0000"/>
                </a:solidFill>
                <a:latin typeface="Courier New" panose="02070309020205020404" pitchFamily="49" charset="0"/>
                <a:cs typeface="Courier New" panose="02070309020205020404" pitchFamily="49" charset="0"/>
              </a:rPr>
              <a:t>Type</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 (which was defined in </a:t>
            </a:r>
            <a:r>
              <a:rPr lang="en-US" sz="1500" b="1" dirty="0" err="1">
                <a:solidFill>
                  <a:srgbClr val="FFC000"/>
                </a:solidFill>
                <a:latin typeface="Courier New" panose="02070309020205020404" pitchFamily="49" charset="0"/>
                <a:cs typeface="Courier New" panose="02070309020205020404" pitchFamily="49" charset="0"/>
              </a:rPr>
              <a:t>typedef</a:t>
            </a:r>
            <a:r>
              <a:rPr lang="en-US" sz="1500" b="1" dirty="0">
                <a:solidFill>
                  <a:srgbClr val="FFC000"/>
                </a:solidFill>
                <a:latin typeface="Courier New" panose="02070309020205020404" pitchFamily="49" charset="0"/>
                <a:cs typeface="Courier New" panose="02070309020205020404" pitchFamily="49" charset="0"/>
              </a:rPr>
              <a:t>…</a:t>
            </a:r>
            <a:r>
              <a:rPr lang="en-US" sz="1500" b="1" dirty="0" err="1">
                <a:solidFill>
                  <a:srgbClr val="FFC000"/>
                </a:solidFill>
                <a:latin typeface="Courier New" panose="02070309020205020404" pitchFamily="49" charset="0"/>
                <a:cs typeface="Courier New" panose="02070309020205020404" pitchFamily="49" charset="0"/>
              </a:rPr>
              <a:t>NodeType</a:t>
            </a:r>
            <a:r>
              <a:rPr lang="en-US" sz="1700" dirty="0">
                <a:latin typeface="Times" panose="02020603050405020304" pitchFamily="18" charset="0"/>
                <a:cs typeface="Times" panose="02020603050405020304" pitchFamily="18" charset="0"/>
              </a:rPr>
              <a:t>, and could consist of several attributes)</a:t>
            </a:r>
            <a:r>
              <a:rPr lang="vi-VN" sz="1700" dirty="0">
                <a:latin typeface="Times" panose="02020603050405020304" pitchFamily="18" charset="0"/>
                <a:cs typeface="Times" panose="02020603050405020304" pitchFamily="18" charset="0"/>
              </a:rPr>
              <a:t> </a:t>
            </a:r>
            <a:endParaRPr lang="en-US" sz="1700" dirty="0">
              <a:latin typeface="Times" panose="02020603050405020304" pitchFamily="18" charset="0"/>
              <a:cs typeface="Times" panose="02020603050405020304" pitchFamily="18" charset="0"/>
            </a:endParaRPr>
          </a:p>
          <a:p>
            <a:pPr marL="285750" indent="-285750">
              <a:buFont typeface="Arial" panose="020B0604020202020204" pitchFamily="34" charset="0"/>
              <a:buChar char="•"/>
            </a:pPr>
            <a:r>
              <a:rPr lang="en-CA" sz="1700" dirty="0">
                <a:solidFill>
                  <a:srgbClr val="FF0000"/>
                </a:solidFill>
                <a:latin typeface="Courier New" panose="02070309020205020404" pitchFamily="49" charset="0"/>
                <a:cs typeface="Courier New" panose="02070309020205020404" pitchFamily="49" charset="0"/>
              </a:rPr>
              <a:t>n</a:t>
            </a:r>
            <a:r>
              <a:rPr lang="vi-VN" sz="1700" dirty="0">
                <a:solidFill>
                  <a:srgbClr val="FF0000"/>
                </a:solidFill>
                <a:latin typeface="Courier New" panose="02070309020205020404" pitchFamily="49" charset="0"/>
                <a:cs typeface="Courier New" panose="02070309020205020404" pitchFamily="49" charset="0"/>
              </a:rPr>
              <a:t>ext</a:t>
            </a:r>
            <a:r>
              <a:rPr lang="vi-VN" sz="1700" dirty="0">
                <a:latin typeface="Times" panose="02020603050405020304" pitchFamily="18" charset="0"/>
                <a:cs typeface="Times" panose="02020603050405020304" pitchFamily="18" charset="0"/>
              </a:rPr>
              <a:t> </a:t>
            </a:r>
            <a:r>
              <a:rPr lang="en-CA" sz="1700" dirty="0">
                <a:latin typeface="Times" panose="02020603050405020304" pitchFamily="18" charset="0"/>
                <a:cs typeface="Times" panose="02020603050405020304" pitchFamily="18" charset="0"/>
              </a:rPr>
              <a:t>: the pointer which</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stores the address of the next node in the list</a:t>
            </a:r>
            <a:r>
              <a:rPr lang="vi-VN" sz="1700" dirty="0">
                <a:latin typeface="Times" panose="02020603050405020304" pitchFamily="18" charset="0"/>
                <a:cs typeface="Times" panose="02020603050405020304" pitchFamily="18" charset="0"/>
              </a:rPr>
              <a:t> </a:t>
            </a:r>
            <a:endParaRPr lang="en-US" sz="1700" dirty="0">
              <a:latin typeface="Times" panose="02020603050405020304" pitchFamily="18" charset="0"/>
              <a:cs typeface="Times" panose="02020603050405020304" pitchFamily="18" charset="0"/>
            </a:endParaRPr>
          </a:p>
          <a:p>
            <a:r>
              <a:rPr lang="en-CA" sz="1700" dirty="0">
                <a:latin typeface="Times" panose="02020603050405020304" pitchFamily="18" charset="0"/>
                <a:cs typeface="Times" panose="02020603050405020304" pitchFamily="18" charset="0"/>
              </a:rPr>
              <a:t>Pointer</a:t>
            </a:r>
            <a:r>
              <a:rPr lang="vi-VN" sz="1700" dirty="0">
                <a:latin typeface="Times" panose="02020603050405020304" pitchFamily="18" charset="0"/>
                <a:cs typeface="Times" panose="02020603050405020304" pitchFamily="18" charset="0"/>
              </a:rPr>
              <a:t> </a:t>
            </a:r>
            <a:r>
              <a:rPr lang="en-CA" sz="1700" dirty="0">
                <a:solidFill>
                  <a:srgbClr val="FF0000"/>
                </a:solidFill>
                <a:latin typeface="Courier New" panose="02070309020205020404" pitchFamily="49" charset="0"/>
                <a:cs typeface="Courier New" panose="02070309020205020404" pitchFamily="49" charset="0"/>
              </a:rPr>
              <a:t>head</a:t>
            </a:r>
            <a:r>
              <a:rPr lang="en-CA" sz="1700" dirty="0">
                <a:solidFill>
                  <a:srgbClr val="FF0000"/>
                </a:solidFill>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 store address of the first node in the list</a:t>
            </a:r>
          </a:p>
          <a:p>
            <a:r>
              <a:rPr lang="en-US" sz="1800" dirty="0">
                <a:latin typeface="Times" panose="02020603050405020304" pitchFamily="18" charset="0"/>
                <a:cs typeface="Times" panose="02020603050405020304" pitchFamily="18" charset="0"/>
              </a:rPr>
              <a:t>Example1: List of students with data: id of student, marks of 2 subjects: math, physics</a:t>
            </a:r>
          </a:p>
          <a:p>
            <a:pPr marL="533400" indent="-533400">
              <a:lnSpc>
                <a:spcPct val="80000"/>
              </a:lnSpc>
              <a:buFont typeface="Arial" panose="020B0604020202020204" pitchFamily="34" charset="0"/>
              <a:buNone/>
            </a:pPr>
            <a:r>
              <a:rPr lang="fr-FR" altLang="en-US" sz="1700" b="1" dirty="0" err="1">
                <a:solidFill>
                  <a:srgbClr val="FFC000"/>
                </a:solidFill>
                <a:latin typeface="Courier New" panose="02070309020205020404" pitchFamily="49" charset="0"/>
              </a:rPr>
              <a:t>typedef</a:t>
            </a:r>
            <a:r>
              <a:rPr lang="fr-FR" altLang="en-US" sz="1700" b="1" dirty="0">
                <a:solidFill>
                  <a:srgbClr val="FFC000"/>
                </a:solidFill>
                <a:latin typeface="Courier New" panose="02070309020205020404" pitchFamily="49" charset="0"/>
              </a:rPr>
              <a:t> </a:t>
            </a:r>
            <a:r>
              <a:rPr lang="fr-FR" altLang="en-US" sz="1700" b="1" dirty="0" err="1">
                <a:solidFill>
                  <a:srgbClr val="FFC000"/>
                </a:solidFill>
                <a:latin typeface="Courier New" panose="02070309020205020404" pitchFamily="49" charset="0"/>
              </a:rPr>
              <a:t>struct</a:t>
            </a:r>
            <a:r>
              <a:rPr lang="fr-FR" altLang="en-US" sz="1700" b="1" dirty="0">
                <a:solidFill>
                  <a:srgbClr val="FFC000"/>
                </a:solidFill>
                <a:latin typeface="Courier New" panose="02070309020205020404" pitchFamily="49" charset="0"/>
              </a:rPr>
              <a:t>{</a:t>
            </a:r>
          </a:p>
          <a:p>
            <a:pPr marL="533400" indent="-533400">
              <a:lnSpc>
                <a:spcPct val="80000"/>
              </a:lnSpc>
              <a:buFont typeface="Arial" panose="020B0604020202020204" pitchFamily="34" charset="0"/>
              <a:buNone/>
            </a:pPr>
            <a:r>
              <a:rPr lang="fr-FR" altLang="en-US" sz="1700" b="1" dirty="0">
                <a:solidFill>
                  <a:srgbClr val="FFC000"/>
                </a:solidFill>
                <a:latin typeface="Courier New" panose="02070309020205020404" pitchFamily="49" charset="0"/>
              </a:rPr>
              <a:t>	char id[15];</a:t>
            </a:r>
          </a:p>
          <a:p>
            <a:pPr marL="533400" indent="-533400">
              <a:lnSpc>
                <a:spcPct val="80000"/>
              </a:lnSpc>
              <a:buFont typeface="Arial" panose="020B0604020202020204" pitchFamily="34" charset="0"/>
              <a:buNone/>
            </a:pPr>
            <a:r>
              <a:rPr lang="fr-FR" altLang="en-US" sz="1700" b="1" dirty="0">
                <a:solidFill>
                  <a:srgbClr val="FFC000"/>
                </a:solidFill>
                <a:latin typeface="Courier New" panose="02070309020205020404" pitchFamily="49" charset="0"/>
              </a:rPr>
              <a:t>    </a:t>
            </a:r>
            <a:r>
              <a:rPr lang="fr-FR" altLang="en-US" sz="1700" b="1" dirty="0" err="1">
                <a:solidFill>
                  <a:srgbClr val="FFC000"/>
                </a:solidFill>
                <a:latin typeface="Courier New" panose="02070309020205020404" pitchFamily="49" charset="0"/>
              </a:rPr>
              <a:t>float</a:t>
            </a:r>
            <a:r>
              <a:rPr lang="fr-FR" altLang="en-US" sz="1700" b="1" dirty="0">
                <a:solidFill>
                  <a:srgbClr val="FFC000"/>
                </a:solidFill>
                <a:latin typeface="Courier New" panose="02070309020205020404" pitchFamily="49" charset="0"/>
              </a:rPr>
              <a:t> math, </a:t>
            </a:r>
            <a:r>
              <a:rPr lang="fr-FR" altLang="en-US" sz="1700" b="1" dirty="0" err="1">
                <a:solidFill>
                  <a:srgbClr val="FFC000"/>
                </a:solidFill>
                <a:latin typeface="Courier New" panose="02070309020205020404" pitchFamily="49" charset="0"/>
              </a:rPr>
              <a:t>physics</a:t>
            </a:r>
            <a:r>
              <a:rPr lang="fr-FR" altLang="en-US" sz="1700" b="1" dirty="0">
                <a:solidFill>
                  <a:srgbClr val="FFC000"/>
                </a:solidFill>
                <a:latin typeface="Courier New" panose="02070309020205020404" pitchFamily="49" charset="0"/>
              </a:rPr>
              <a:t>;</a:t>
            </a:r>
          </a:p>
          <a:p>
            <a:pPr marL="533400" indent="-533400">
              <a:lnSpc>
                <a:spcPct val="80000"/>
              </a:lnSpc>
              <a:buFont typeface="Arial" panose="020B0604020202020204" pitchFamily="34" charset="0"/>
              <a:buNone/>
            </a:pPr>
            <a:r>
              <a:rPr lang="fr-FR" altLang="en-US" sz="1700" b="1" dirty="0">
                <a:solidFill>
                  <a:srgbClr val="FFC000"/>
                </a:solidFill>
                <a:latin typeface="Courier New" panose="02070309020205020404" pitchFamily="49" charset="0"/>
              </a:rPr>
              <a:t>}</a:t>
            </a:r>
            <a:r>
              <a:rPr lang="fr-FR" altLang="en-US" sz="1700" b="1" dirty="0" err="1">
                <a:solidFill>
                  <a:srgbClr val="FFC000"/>
                </a:solidFill>
                <a:latin typeface="Courier New" panose="02070309020205020404" pitchFamily="49" charset="0"/>
              </a:rPr>
              <a:t>student</a:t>
            </a:r>
            <a:r>
              <a:rPr lang="fr-FR" altLang="en-US" sz="1700" b="1" dirty="0">
                <a:solidFill>
                  <a:srgbClr val="FFC000"/>
                </a:solidFill>
                <a:latin typeface="Courier New" panose="02070309020205020404" pitchFamily="49" charset="0"/>
              </a:rPr>
              <a:t>;</a:t>
            </a:r>
          </a:p>
          <a:p>
            <a:pPr marL="533400" indent="-533400">
              <a:lnSpc>
                <a:spcPct val="80000"/>
              </a:lnSpc>
              <a:buFont typeface="Arial" panose="020B0604020202020204" pitchFamily="34" charset="0"/>
              <a:buNone/>
            </a:pPr>
            <a:endParaRPr lang="fr-FR" altLang="en-US" sz="1700" dirty="0">
              <a:latin typeface="Courier New" panose="02070309020205020404" pitchFamily="49" charset="0"/>
            </a:endParaRPr>
          </a:p>
          <a:p>
            <a:pPr eaLnBrk="1" hangingPunct="1">
              <a:lnSpc>
                <a:spcPct val="80000"/>
              </a:lnSpc>
              <a:buFontTx/>
              <a:buNone/>
            </a:pPr>
            <a:r>
              <a:rPr lang="fr-FR" altLang="en-US" sz="1700" b="1" dirty="0" err="1">
                <a:solidFill>
                  <a:srgbClr val="0033CC"/>
                </a:solidFill>
                <a:latin typeface="Courier New" panose="02070309020205020404" pitchFamily="49" charset="0"/>
              </a:rPr>
              <a:t>typedef</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struct</a:t>
            </a:r>
            <a:r>
              <a:rPr lang="fr-FR" altLang="en-US" sz="1700" b="1" dirty="0">
                <a:solidFill>
                  <a:srgbClr val="0033CC"/>
                </a:solidFill>
                <a:latin typeface="Courier New" panose="02070309020205020404" pitchFamily="49" charset="0"/>
              </a:rPr>
              <a:t> { </a:t>
            </a:r>
          </a:p>
          <a:p>
            <a:pPr eaLnBrk="1" hangingPunct="1">
              <a:lnSpc>
                <a:spcPct val="80000"/>
              </a:lnSpc>
              <a:buFontTx/>
              <a:buNone/>
            </a:pP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student</a:t>
            </a:r>
            <a:r>
              <a:rPr lang="fr-FR" altLang="en-US" sz="1700" b="1" dirty="0">
                <a:solidFill>
                  <a:srgbClr val="0033CC"/>
                </a:solidFill>
                <a:latin typeface="Courier New" panose="02070309020205020404" pitchFamily="49" charset="0"/>
              </a:rPr>
              <a:t> data; </a:t>
            </a:r>
          </a:p>
          <a:p>
            <a:pPr eaLnBrk="1" hangingPunct="1">
              <a:lnSpc>
                <a:spcPct val="80000"/>
              </a:lnSpc>
              <a:buFontTx/>
              <a:buNone/>
            </a:pP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struct</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node</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next</a:t>
            </a:r>
            <a:r>
              <a:rPr lang="fr-FR" altLang="en-US" sz="1700" b="1" dirty="0">
                <a:solidFill>
                  <a:srgbClr val="0033CC"/>
                </a:solidFill>
                <a:latin typeface="Courier New" panose="02070309020205020404" pitchFamily="49" charset="0"/>
              </a:rPr>
              <a:t>; </a:t>
            </a:r>
          </a:p>
          <a:p>
            <a:pPr eaLnBrk="1" hangingPunct="1">
              <a:lnSpc>
                <a:spcPct val="80000"/>
              </a:lnSpc>
              <a:buFontTx/>
              <a:buNone/>
            </a:pPr>
            <a:r>
              <a:rPr lang="fr-FR" altLang="en-US" sz="1700" b="1" dirty="0">
                <a:solidFill>
                  <a:srgbClr val="0033CC"/>
                </a:solidFill>
                <a:latin typeface="Courier New" panose="02070309020205020404" pitchFamily="49" charset="0"/>
              </a:rPr>
              <a:t>}</a:t>
            </a:r>
            <a:r>
              <a:rPr lang="fr-FR" altLang="en-US" sz="1700" b="1" dirty="0" err="1">
                <a:solidFill>
                  <a:srgbClr val="0033CC"/>
                </a:solidFill>
                <a:latin typeface="Courier New" panose="02070309020205020404" pitchFamily="49" charset="0"/>
              </a:rPr>
              <a:t>node</a:t>
            </a:r>
            <a:r>
              <a:rPr lang="fr-FR" altLang="en-US" sz="1700" b="1" dirty="0">
                <a:solidFill>
                  <a:srgbClr val="0033CC"/>
                </a:solidFill>
                <a:latin typeface="Courier New" panose="02070309020205020404" pitchFamily="49" charset="0"/>
              </a:rPr>
              <a:t>; </a:t>
            </a:r>
          </a:p>
          <a:p>
            <a:pPr eaLnBrk="1" hangingPunct="1">
              <a:lnSpc>
                <a:spcPct val="80000"/>
              </a:lnSpc>
              <a:buFontTx/>
              <a:buNone/>
            </a:pPr>
            <a:r>
              <a:rPr lang="fr-FR" altLang="en-US" sz="1700" b="1" dirty="0" err="1">
                <a:solidFill>
                  <a:srgbClr val="0033CC"/>
                </a:solidFill>
                <a:latin typeface="Courier New" panose="02070309020205020404" pitchFamily="49" charset="0"/>
              </a:rPr>
              <a:t>node</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head</a:t>
            </a:r>
            <a:r>
              <a:rPr lang="fr-FR" altLang="en-US" sz="1700" b="1" dirty="0">
                <a:solidFill>
                  <a:srgbClr val="0033CC"/>
                </a:solidFill>
                <a:latin typeface="Courier New" panose="02070309020205020404" pitchFamily="49" charset="0"/>
              </a:rPr>
              <a:t>; </a:t>
            </a:r>
            <a:endParaRPr lang="fr-FR" altLang="en-US" sz="1700" b="1" dirty="0">
              <a:latin typeface="Courier New" panose="02070309020205020404" pitchFamily="49" charset="0"/>
            </a:endParaRPr>
          </a:p>
          <a:p>
            <a:pPr marL="533400" indent="-533400">
              <a:lnSpc>
                <a:spcPct val="80000"/>
              </a:lnSpc>
              <a:buFont typeface="Arial" panose="020B0604020202020204" pitchFamily="34" charset="0"/>
              <a:buNone/>
            </a:pPr>
            <a:endParaRPr lang="fr-FR" altLang="en-US" sz="1700" dirty="0">
              <a:latin typeface="Courier New" panose="02070309020205020404" pitchFamily="49" charset="0"/>
            </a:endParaRPr>
          </a:p>
          <a:p>
            <a:endParaRPr lang="vi-VN" sz="1700" dirty="0">
              <a:latin typeface="Times" panose="02020603050405020304" pitchFamily="18" charset="0"/>
              <a:cs typeface="Times" panose="02020603050405020304" pitchFamily="18" charset="0"/>
            </a:endParaRPr>
          </a:p>
          <a:p>
            <a:pPr>
              <a:buNone/>
            </a:pPr>
            <a:endParaRPr lang="en-US" sz="1900" b="1" dirty="0">
              <a:solidFill>
                <a:srgbClr val="C00000"/>
              </a:solidFill>
              <a:latin typeface="Times" panose="02020603050405020304" pitchFamily="18" charset="0"/>
              <a:cs typeface="Times" panose="02020603050405020304" pitchFamily="18" charset="0"/>
            </a:endParaRPr>
          </a:p>
        </p:txBody>
      </p:sp>
      <p:sp>
        <p:nvSpPr>
          <p:cNvPr id="6" name="TextBox 5"/>
          <p:cNvSpPr txBox="1"/>
          <p:nvPr/>
        </p:nvSpPr>
        <p:spPr>
          <a:xfrm>
            <a:off x="3505200" y="4933890"/>
            <a:ext cx="4076700" cy="369332"/>
          </a:xfrm>
          <a:prstGeom prst="rect">
            <a:avLst/>
          </a:prstGeom>
          <a:noFill/>
        </p:spPr>
        <p:txBody>
          <a:bodyPr wrap="square" rtlCol="0">
            <a:spAutoFit/>
          </a:bodyPr>
          <a:lstStyle/>
          <a:p>
            <a:r>
              <a:rPr lang="en-US" sz="1800" dirty="0">
                <a:latin typeface="Times" panose="02020603050405020304" pitchFamily="18" charset="0"/>
                <a:cs typeface="Times" panose="02020603050405020304" pitchFamily="18" charset="0"/>
              </a:rPr>
              <a:t>Define the type of data of the node</a:t>
            </a:r>
          </a:p>
        </p:txBody>
      </p:sp>
      <p:grpSp>
        <p:nvGrpSpPr>
          <p:cNvPr id="49" name="Group 48"/>
          <p:cNvGrpSpPr/>
          <p:nvPr/>
        </p:nvGrpSpPr>
        <p:grpSpPr>
          <a:xfrm>
            <a:off x="3657600" y="5879076"/>
            <a:ext cx="4648200" cy="975695"/>
            <a:chOff x="3886200" y="5486400"/>
            <a:chExt cx="4648200" cy="975695"/>
          </a:xfrm>
        </p:grpSpPr>
        <p:grpSp>
          <p:nvGrpSpPr>
            <p:cNvPr id="9" name="Group 8"/>
            <p:cNvGrpSpPr/>
            <p:nvPr/>
          </p:nvGrpSpPr>
          <p:grpSpPr>
            <a:xfrm>
              <a:off x="3886200" y="5486400"/>
              <a:ext cx="4648200" cy="530291"/>
              <a:chOff x="4267200" y="5334000"/>
              <a:chExt cx="4648200" cy="530291"/>
            </a:xfrm>
          </p:grpSpPr>
          <p:sp>
            <p:nvSpPr>
              <p:cNvPr id="14" name="Rectangle 13"/>
              <p:cNvSpPr>
                <a:spLocks noChangeArrowheads="1"/>
              </p:cNvSpPr>
              <p:nvPr/>
            </p:nvSpPr>
            <p:spPr bwMode="auto">
              <a:xfrm>
                <a:off x="4267200" y="5334001"/>
                <a:ext cx="3581400"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dirty="0"/>
                  <a:t> id     math      physics </a:t>
                </a:r>
                <a:endParaRPr lang="en-US" altLang="en-US" sz="2400" dirty="0">
                  <a:solidFill>
                    <a:srgbClr val="FF0000"/>
                  </a:solidFill>
                  <a:latin typeface="Times New Roman" panose="02020603050405020304" pitchFamily="18" charset="0"/>
                </a:endParaRPr>
              </a:p>
            </p:txBody>
          </p:sp>
          <p:cxnSp>
            <p:nvCxnSpPr>
              <p:cNvPr id="8" name="Straight Connector 7"/>
              <p:cNvCxnSpPr/>
              <p:nvPr/>
            </p:nvCxnSpPr>
            <p:spPr>
              <a:xfrm>
                <a:off x="4876800" y="5334001"/>
                <a:ext cx="0" cy="530290"/>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019800" y="5334000"/>
                <a:ext cx="0" cy="530290"/>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467600" y="5334000"/>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6" name="Line 7"/>
              <p:cNvSpPr>
                <a:spLocks noChangeShapeType="1"/>
              </p:cNvSpPr>
              <p:nvPr/>
            </p:nvSpPr>
            <p:spPr bwMode="auto">
              <a:xfrm>
                <a:off x="7696200" y="5635667"/>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sp>
          <p:nvSpPr>
            <p:cNvPr id="10" name="TextBox 9"/>
            <p:cNvSpPr txBox="1"/>
            <p:nvPr/>
          </p:nvSpPr>
          <p:spPr>
            <a:xfrm>
              <a:off x="5181600" y="6061985"/>
              <a:ext cx="1394460" cy="400110"/>
            </a:xfrm>
            <a:prstGeom prst="rect">
              <a:avLst/>
            </a:prstGeom>
            <a:noFill/>
          </p:spPr>
          <p:txBody>
            <a:bodyPr wrap="square" rtlCol="0">
              <a:spAutoFit/>
            </a:bodyPr>
            <a:lstStyle/>
            <a:p>
              <a:r>
                <a:rPr lang="en-US" sz="2000" dirty="0">
                  <a:latin typeface="Times" panose="02020603050405020304" pitchFamily="18" charset="0"/>
                  <a:cs typeface="Times" panose="02020603050405020304" pitchFamily="18" charset="0"/>
                </a:rPr>
                <a:t>A node</a:t>
              </a:r>
            </a:p>
          </p:txBody>
        </p:sp>
      </p:grpSp>
      <p:sp>
        <p:nvSpPr>
          <p:cNvPr id="50" name="Rectangle 49"/>
          <p:cNvSpPr/>
          <p:nvPr/>
        </p:nvSpPr>
        <p:spPr>
          <a:xfrm>
            <a:off x="46383" y="4724400"/>
            <a:ext cx="3306417" cy="9144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p:cNvSpPr txBox="1"/>
          <p:nvPr/>
        </p:nvSpPr>
        <p:spPr>
          <a:xfrm>
            <a:off x="2763677" y="1218708"/>
            <a:ext cx="4419600" cy="353943"/>
          </a:xfrm>
          <a:prstGeom prst="rect">
            <a:avLst/>
          </a:prstGeom>
          <a:noFill/>
        </p:spPr>
        <p:txBody>
          <a:bodyPr wrap="square" rtlCol="0">
            <a:spAutoFit/>
          </a:bodyPr>
          <a:lstStyle/>
          <a:p>
            <a:r>
              <a:rPr lang="en-US" sz="1700" b="1" dirty="0">
                <a:solidFill>
                  <a:schemeClr val="accent6"/>
                </a:solidFill>
                <a:latin typeface="Times" panose="02020603050405020304" pitchFamily="18" charset="0"/>
                <a:cs typeface="Times" panose="02020603050405020304" pitchFamily="18" charset="0"/>
              </a:rPr>
              <a:t>Define the type of data of the node</a:t>
            </a:r>
          </a:p>
        </p:txBody>
      </p:sp>
      <p:sp>
        <p:nvSpPr>
          <p:cNvPr id="18" name="TextBox 17"/>
          <p:cNvSpPr txBox="1"/>
          <p:nvPr/>
        </p:nvSpPr>
        <p:spPr>
          <a:xfrm>
            <a:off x="2819400" y="2202085"/>
            <a:ext cx="4419600" cy="353943"/>
          </a:xfrm>
          <a:prstGeom prst="rect">
            <a:avLst/>
          </a:prstGeom>
          <a:noFill/>
        </p:spPr>
        <p:txBody>
          <a:bodyPr wrap="square" rtlCol="0">
            <a:spAutoFit/>
          </a:bodyPr>
          <a:lstStyle/>
          <a:p>
            <a:r>
              <a:rPr lang="en-US" sz="1700" b="1" dirty="0">
                <a:solidFill>
                  <a:srgbClr val="000099"/>
                </a:solidFill>
                <a:latin typeface="Times" panose="02020603050405020304" pitchFamily="18" charset="0"/>
                <a:cs typeface="Times" panose="02020603050405020304" pitchFamily="18" charset="0"/>
              </a:rPr>
              <a:t>Define the singly linked list</a:t>
            </a:r>
          </a:p>
        </p:txBody>
      </p:sp>
      <p:sp>
        <p:nvSpPr>
          <p:cNvPr id="19" name="TextBox 18"/>
          <p:cNvSpPr txBox="1"/>
          <p:nvPr/>
        </p:nvSpPr>
        <p:spPr>
          <a:xfrm>
            <a:off x="5181600" y="5308294"/>
            <a:ext cx="952500" cy="369332"/>
          </a:xfrm>
          <a:prstGeom prst="rect">
            <a:avLst/>
          </a:prstGeom>
          <a:noFill/>
        </p:spPr>
        <p:txBody>
          <a:bodyPr wrap="square" rtlCol="0">
            <a:spAutoFit/>
          </a:bodyPr>
          <a:lstStyle/>
          <a:p>
            <a:r>
              <a:rPr lang="en-US" sz="1800" dirty="0">
                <a:latin typeface="Times" panose="02020603050405020304" pitchFamily="18" charset="0"/>
                <a:cs typeface="Times" panose="02020603050405020304" pitchFamily="18" charset="0"/>
              </a:rPr>
              <a:t>data</a:t>
            </a:r>
          </a:p>
        </p:txBody>
      </p:sp>
      <p:sp>
        <p:nvSpPr>
          <p:cNvPr id="20" name="TextBox 19"/>
          <p:cNvSpPr txBox="1"/>
          <p:nvPr/>
        </p:nvSpPr>
        <p:spPr>
          <a:xfrm>
            <a:off x="7486649" y="5811411"/>
            <a:ext cx="952500" cy="369332"/>
          </a:xfrm>
          <a:prstGeom prst="rect">
            <a:avLst/>
          </a:prstGeom>
          <a:noFill/>
        </p:spPr>
        <p:txBody>
          <a:bodyPr wrap="square" rtlCol="0">
            <a:spAutoFit/>
          </a:bodyPr>
          <a:lstStyle/>
          <a:p>
            <a:r>
              <a:rPr lang="en-US" sz="1800" dirty="0">
                <a:latin typeface="Times" panose="02020603050405020304" pitchFamily="18" charset="0"/>
                <a:cs typeface="Times" panose="02020603050405020304" pitchFamily="18" charset="0"/>
              </a:rPr>
              <a:t>next</a:t>
            </a:r>
          </a:p>
        </p:txBody>
      </p:sp>
      <p:sp>
        <p:nvSpPr>
          <p:cNvPr id="5" name="Right Brace 4"/>
          <p:cNvSpPr/>
          <p:nvPr/>
        </p:nvSpPr>
        <p:spPr>
          <a:xfrm rot="16200000">
            <a:off x="5178305" y="4156921"/>
            <a:ext cx="158990" cy="3200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3581400" y="-1365"/>
            <a:ext cx="5554317" cy="911966"/>
          </a:xfrm>
          <a:prstGeom prst="rect">
            <a:avLst/>
          </a:prstGeom>
        </p:spPr>
      </p:pic>
    </p:spTree>
    <p:extLst>
      <p:ext uri="{BB962C8B-B14F-4D97-AF65-F5344CB8AC3E}">
        <p14:creationId xmlns:p14="http://schemas.microsoft.com/office/powerpoint/2010/main" val="1014060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idx="4294967295"/>
          </p:nvPr>
        </p:nvSpPr>
        <p:spPr>
          <a:xfrm>
            <a:off x="0" y="0"/>
            <a:ext cx="9144000" cy="838200"/>
          </a:xfrm>
        </p:spPr>
        <p:txBody>
          <a:bodyPr/>
          <a:lstStyle/>
          <a:p>
            <a:r>
              <a:rPr lang="en-US" sz="2800" dirty="0"/>
              <a:t>Declare</a:t>
            </a:r>
            <a:r>
              <a:rPr lang="en-CA" sz="2800" dirty="0"/>
              <a:t> singly linked list</a:t>
            </a:r>
            <a:r>
              <a:rPr lang="en-US" sz="2800" dirty="0"/>
              <a:t>	</a:t>
            </a:r>
          </a:p>
        </p:txBody>
      </p:sp>
      <p:sp>
        <p:nvSpPr>
          <p:cNvPr id="21" name="Rectangle 3">
            <a:extLst>
              <a:ext uri="{FF2B5EF4-FFF2-40B4-BE49-F238E27FC236}">
                <a16:creationId xmlns:a16="http://schemas.microsoft.com/office/drawing/2014/main" id="{4FEF071C-FEE4-456F-8A6D-861F7074D5E2}"/>
              </a:ext>
            </a:extLst>
          </p:cNvPr>
          <p:cNvSpPr>
            <a:spLocks noGrp="1" noChangeArrowheads="1"/>
          </p:cNvSpPr>
          <p:nvPr>
            <p:ph type="body" idx="1"/>
          </p:nvPr>
        </p:nvSpPr>
        <p:spPr>
          <a:xfrm>
            <a:off x="46383" y="914400"/>
            <a:ext cx="2667000" cy="2209800"/>
          </a:xfrm>
          <a:ln>
            <a:solidFill>
              <a:schemeClr val="tx1"/>
            </a:solidFill>
            <a:miter lim="800000"/>
            <a:headEnd/>
            <a:tailEnd/>
          </a:ln>
        </p:spPr>
        <p:txBody>
          <a:bodyPr/>
          <a:lstStyle/>
          <a:p>
            <a:pPr eaLnBrk="1" hangingPunct="1">
              <a:lnSpc>
                <a:spcPct val="80000"/>
              </a:lnSpc>
              <a:buFontTx/>
              <a:buNone/>
            </a:pPr>
            <a:r>
              <a:rPr lang="fr-FR" altLang="en-US" sz="1500" b="1" dirty="0" err="1">
                <a:solidFill>
                  <a:schemeClr val="accent6"/>
                </a:solidFill>
                <a:latin typeface="Courier New" panose="02070309020205020404" pitchFamily="49" charset="0"/>
              </a:rPr>
              <a:t>typedef</a:t>
            </a:r>
            <a:r>
              <a:rPr lang="fr-FR" altLang="en-US" sz="1500" b="1" dirty="0">
                <a:solidFill>
                  <a:schemeClr val="accent6"/>
                </a:solidFill>
                <a:latin typeface="Courier New" panose="02070309020205020404" pitchFamily="49" charset="0"/>
              </a:rPr>
              <a:t> </a:t>
            </a:r>
            <a:r>
              <a:rPr lang="fr-FR" altLang="en-US" sz="1500" b="1" dirty="0" err="1">
                <a:solidFill>
                  <a:schemeClr val="accent6"/>
                </a:solidFill>
                <a:latin typeface="Courier New" panose="02070309020205020404" pitchFamily="49" charset="0"/>
              </a:rPr>
              <a:t>struct</a:t>
            </a:r>
            <a:r>
              <a:rPr lang="fr-FR" altLang="en-US" sz="1500" b="1" dirty="0">
                <a:solidFill>
                  <a:schemeClr val="accent6"/>
                </a:solidFill>
                <a:latin typeface="Courier New" panose="02070309020205020404" pitchFamily="49" charset="0"/>
              </a:rPr>
              <a:t> {</a:t>
            </a:r>
          </a:p>
          <a:p>
            <a:pPr eaLnBrk="1" hangingPunct="1">
              <a:lnSpc>
                <a:spcPct val="80000"/>
              </a:lnSpc>
              <a:buFontTx/>
              <a:buNone/>
            </a:pPr>
            <a:r>
              <a:rPr lang="fr-FR" altLang="en-US" sz="1500" b="1" dirty="0">
                <a:solidFill>
                  <a:schemeClr val="accent6"/>
                </a:solidFill>
                <a:latin typeface="Courier New" panose="02070309020205020404" pitchFamily="49" charset="0"/>
              </a:rPr>
              <a:t>   .....</a:t>
            </a:r>
          </a:p>
          <a:p>
            <a:pPr eaLnBrk="1" hangingPunct="1">
              <a:lnSpc>
                <a:spcPct val="80000"/>
              </a:lnSpc>
              <a:buFontTx/>
              <a:buNone/>
            </a:pPr>
            <a:r>
              <a:rPr lang="fr-FR" altLang="en-US" sz="1500" b="1" dirty="0">
                <a:solidFill>
                  <a:schemeClr val="accent6"/>
                </a:solidFill>
                <a:latin typeface="Courier New" panose="02070309020205020404" pitchFamily="49" charset="0"/>
              </a:rPr>
              <a:t>}</a:t>
            </a:r>
            <a:r>
              <a:rPr lang="fr-FR" altLang="en-US" sz="1500" b="1" dirty="0" err="1">
                <a:solidFill>
                  <a:schemeClr val="accent6"/>
                </a:solidFill>
                <a:latin typeface="Courier New" panose="02070309020205020404" pitchFamily="49" charset="0"/>
              </a:rPr>
              <a:t>NodeType</a:t>
            </a:r>
            <a:r>
              <a:rPr lang="fr-FR" altLang="en-US" sz="1500" b="1" dirty="0">
                <a:solidFill>
                  <a:schemeClr val="accent6"/>
                </a:solidFill>
                <a:latin typeface="Courier New" panose="02070309020205020404" pitchFamily="49" charset="0"/>
              </a:rPr>
              <a:t>; </a:t>
            </a:r>
          </a:p>
          <a:p>
            <a:pPr eaLnBrk="1" hangingPunct="1">
              <a:lnSpc>
                <a:spcPct val="80000"/>
              </a:lnSpc>
              <a:buFontTx/>
              <a:buNone/>
            </a:pPr>
            <a:endParaRPr lang="fr-FR" altLang="en-US" sz="1500" b="1" dirty="0">
              <a:solidFill>
                <a:schemeClr val="accent6"/>
              </a:solidFill>
              <a:latin typeface="Courier New" panose="02070309020205020404" pitchFamily="49" charset="0"/>
            </a:endParaRPr>
          </a:p>
          <a:p>
            <a:pPr eaLnBrk="1" hangingPunct="1">
              <a:lnSpc>
                <a:spcPct val="80000"/>
              </a:lnSpc>
              <a:buFontTx/>
              <a:buNone/>
            </a:pPr>
            <a:r>
              <a:rPr lang="fr-FR" altLang="en-US" sz="1500" b="1" dirty="0" err="1">
                <a:solidFill>
                  <a:srgbClr val="0033CC"/>
                </a:solidFill>
                <a:latin typeface="Courier New" panose="02070309020205020404" pitchFamily="49" charset="0"/>
              </a:rPr>
              <a:t>typedef</a:t>
            </a: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struct</a:t>
            </a:r>
            <a:r>
              <a:rPr lang="fr-FR" altLang="en-US" sz="1500" b="1" dirty="0">
                <a:solidFill>
                  <a:srgbClr val="0033CC"/>
                </a:solidFill>
                <a:latin typeface="Courier New" panose="02070309020205020404" pitchFamily="49" charset="0"/>
              </a:rPr>
              <a:t> { </a:t>
            </a:r>
          </a:p>
          <a:p>
            <a:pPr eaLnBrk="1" hangingPunct="1">
              <a:lnSpc>
                <a:spcPct val="80000"/>
              </a:lnSpc>
              <a:buFontTx/>
              <a:buNone/>
            </a:pP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NodeType</a:t>
            </a:r>
            <a:r>
              <a:rPr lang="fr-FR" altLang="en-US" sz="1500" b="1" dirty="0">
                <a:solidFill>
                  <a:srgbClr val="0033CC"/>
                </a:solidFill>
                <a:latin typeface="Courier New" panose="02070309020205020404" pitchFamily="49" charset="0"/>
              </a:rPr>
              <a:t> data; </a:t>
            </a:r>
          </a:p>
          <a:p>
            <a:pPr eaLnBrk="1" hangingPunct="1">
              <a:lnSpc>
                <a:spcPct val="80000"/>
              </a:lnSpc>
              <a:buFontTx/>
              <a:buNone/>
            </a:pP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struct</a:t>
            </a: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node</a:t>
            </a: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next</a:t>
            </a:r>
            <a:r>
              <a:rPr lang="fr-FR" altLang="en-US" sz="1500" b="1" dirty="0">
                <a:solidFill>
                  <a:srgbClr val="0033CC"/>
                </a:solidFill>
                <a:latin typeface="Courier New" panose="02070309020205020404" pitchFamily="49" charset="0"/>
              </a:rPr>
              <a:t>; </a:t>
            </a:r>
          </a:p>
          <a:p>
            <a:pPr eaLnBrk="1" hangingPunct="1">
              <a:lnSpc>
                <a:spcPct val="80000"/>
              </a:lnSpc>
              <a:buFontTx/>
              <a:buNone/>
            </a:pPr>
            <a:r>
              <a:rPr lang="fr-FR" altLang="en-US" sz="1500" b="1" dirty="0">
                <a:solidFill>
                  <a:srgbClr val="0033CC"/>
                </a:solidFill>
                <a:latin typeface="Courier New" panose="02070309020205020404" pitchFamily="49" charset="0"/>
              </a:rPr>
              <a:t>}</a:t>
            </a:r>
            <a:r>
              <a:rPr lang="fr-FR" altLang="en-US" sz="1500" b="1" dirty="0" err="1">
                <a:solidFill>
                  <a:srgbClr val="0033CC"/>
                </a:solidFill>
                <a:latin typeface="Courier New" panose="02070309020205020404" pitchFamily="49" charset="0"/>
              </a:rPr>
              <a:t>node</a:t>
            </a:r>
            <a:r>
              <a:rPr lang="fr-FR" altLang="en-US" sz="1500" b="1" dirty="0">
                <a:solidFill>
                  <a:srgbClr val="0033CC"/>
                </a:solidFill>
                <a:latin typeface="Courier New" panose="02070309020205020404" pitchFamily="49" charset="0"/>
              </a:rPr>
              <a:t>; </a:t>
            </a:r>
          </a:p>
          <a:p>
            <a:pPr eaLnBrk="1" hangingPunct="1">
              <a:lnSpc>
                <a:spcPct val="80000"/>
              </a:lnSpc>
              <a:buFontTx/>
              <a:buNone/>
            </a:pPr>
            <a:r>
              <a:rPr lang="fr-FR" altLang="en-US" sz="1500" b="1" dirty="0" err="1">
                <a:solidFill>
                  <a:srgbClr val="FF0000"/>
                </a:solidFill>
                <a:latin typeface="Courier New" panose="02070309020205020404" pitchFamily="49" charset="0"/>
              </a:rPr>
              <a:t>node</a:t>
            </a:r>
            <a:r>
              <a:rPr lang="fr-FR" altLang="en-US" sz="1500" b="1" dirty="0">
                <a:solidFill>
                  <a:srgbClr val="FF0000"/>
                </a:solidFill>
                <a:latin typeface="Courier New" panose="02070309020205020404" pitchFamily="49" charset="0"/>
              </a:rPr>
              <a:t>* </a:t>
            </a:r>
            <a:r>
              <a:rPr lang="fr-FR" altLang="en-US" sz="1500" b="1" dirty="0" err="1">
                <a:solidFill>
                  <a:srgbClr val="FF0000"/>
                </a:solidFill>
                <a:latin typeface="Courier New" panose="02070309020205020404" pitchFamily="49" charset="0"/>
              </a:rPr>
              <a:t>head</a:t>
            </a:r>
            <a:r>
              <a:rPr lang="fr-FR" altLang="en-US" sz="1500" b="1" dirty="0">
                <a:solidFill>
                  <a:srgbClr val="FF0000"/>
                </a:solidFill>
                <a:latin typeface="Courier New" panose="02070309020205020404" pitchFamily="49" charset="0"/>
              </a:rPr>
              <a:t>; </a:t>
            </a:r>
          </a:p>
        </p:txBody>
      </p:sp>
      <p:sp>
        <p:nvSpPr>
          <p:cNvPr id="2" name="Rectangle 1">
            <a:extLst>
              <a:ext uri="{FF2B5EF4-FFF2-40B4-BE49-F238E27FC236}">
                <a16:creationId xmlns:a16="http://schemas.microsoft.com/office/drawing/2014/main" id="{C2B5D6DE-D16C-4B22-AF0A-D7D21FE5CDBE}"/>
              </a:ext>
            </a:extLst>
          </p:cNvPr>
          <p:cNvSpPr/>
          <p:nvPr/>
        </p:nvSpPr>
        <p:spPr>
          <a:xfrm>
            <a:off x="8283" y="3124200"/>
            <a:ext cx="9127434" cy="3000821"/>
          </a:xfrm>
          <a:prstGeom prst="rect">
            <a:avLst/>
          </a:prstGeom>
        </p:spPr>
        <p:txBody>
          <a:bodyPr wrap="square">
            <a:spAutoFit/>
          </a:bodyPr>
          <a:lstStyle/>
          <a:p>
            <a:r>
              <a:rPr lang="en-US" sz="1700" dirty="0">
                <a:latin typeface="Times" panose="02020603050405020304" pitchFamily="18" charset="0"/>
                <a:cs typeface="Times" panose="02020603050405020304" pitchFamily="18" charset="0"/>
              </a:rPr>
              <a:t>This declaration define </a:t>
            </a:r>
            <a:r>
              <a:rPr lang="en-CA" sz="1700" dirty="0">
                <a:solidFill>
                  <a:srgbClr val="FF0000"/>
                </a:solidFill>
                <a:latin typeface="Courier New" panose="02070309020205020404" pitchFamily="49" charset="0"/>
                <a:cs typeface="Courier New" panose="02070309020205020404" pitchFamily="49" charset="0"/>
              </a:rPr>
              <a:t>n</a:t>
            </a:r>
            <a:r>
              <a:rPr lang="vi-VN" sz="1700" dirty="0">
                <a:solidFill>
                  <a:srgbClr val="FF0000"/>
                </a:solidFill>
                <a:latin typeface="Courier New" panose="02070309020205020404" pitchFamily="49" charset="0"/>
                <a:cs typeface="Courier New" panose="02070309020205020404" pitchFamily="49" charset="0"/>
              </a:rPr>
              <a:t>ode</a:t>
            </a:r>
            <a:r>
              <a:rPr lang="en-US" sz="1700" dirty="0">
                <a:latin typeface="Times" panose="02020603050405020304" pitchFamily="18" charset="0"/>
                <a:cs typeface="Times" panose="02020603050405020304" pitchFamily="18" charset="0"/>
              </a:rPr>
              <a:t> which is a record consisting of 2 fields</a:t>
            </a:r>
            <a:r>
              <a:rPr lang="vi-VN" sz="1700" dirty="0">
                <a:latin typeface="Times" panose="02020603050405020304" pitchFamily="18" charset="0"/>
                <a:cs typeface="Times" panose="02020603050405020304" pitchFamily="18" charset="0"/>
              </a:rPr>
              <a:t>: </a:t>
            </a:r>
            <a:endParaRPr lang="en-US" sz="1700" dirty="0">
              <a:latin typeface="Times" panose="02020603050405020304" pitchFamily="18" charset="0"/>
              <a:cs typeface="Times" panose="02020603050405020304" pitchFamily="18" charset="0"/>
            </a:endParaRPr>
          </a:p>
          <a:p>
            <a:pPr marL="285750" indent="-285750">
              <a:buFont typeface="Arial" panose="020B0604020202020204" pitchFamily="34" charset="0"/>
              <a:buChar char="•"/>
            </a:pPr>
            <a:r>
              <a:rPr lang="en-CA" sz="1700" dirty="0">
                <a:solidFill>
                  <a:srgbClr val="FF0000"/>
                </a:solidFill>
                <a:latin typeface="Courier New" panose="02070309020205020404" pitchFamily="49" charset="0"/>
                <a:cs typeface="Courier New" panose="02070309020205020404" pitchFamily="49" charset="0"/>
              </a:rPr>
              <a:t>data</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 :</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stores data of node, has the type </a:t>
            </a:r>
            <a:r>
              <a:rPr lang="en-US" sz="1700" dirty="0">
                <a:solidFill>
                  <a:srgbClr val="FF0000"/>
                </a:solidFill>
                <a:latin typeface="Courier New" panose="02070309020205020404" pitchFamily="49" charset="0"/>
                <a:cs typeface="Courier New" panose="02070309020205020404" pitchFamily="49" charset="0"/>
              </a:rPr>
              <a:t>Node</a:t>
            </a:r>
            <a:r>
              <a:rPr lang="vi-VN" sz="1700" dirty="0">
                <a:solidFill>
                  <a:srgbClr val="FF0000"/>
                </a:solidFill>
                <a:latin typeface="Courier New" panose="02070309020205020404" pitchFamily="49" charset="0"/>
                <a:cs typeface="Courier New" panose="02070309020205020404" pitchFamily="49" charset="0"/>
              </a:rPr>
              <a:t>Type</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 (which was defined in </a:t>
            </a:r>
            <a:r>
              <a:rPr lang="en-US" sz="1500" b="1" dirty="0" err="1">
                <a:solidFill>
                  <a:srgbClr val="FFC000"/>
                </a:solidFill>
                <a:latin typeface="Courier New" panose="02070309020205020404" pitchFamily="49" charset="0"/>
                <a:cs typeface="Courier New" panose="02070309020205020404" pitchFamily="49" charset="0"/>
              </a:rPr>
              <a:t>typedef</a:t>
            </a:r>
            <a:r>
              <a:rPr lang="en-US" sz="1500" b="1" dirty="0">
                <a:solidFill>
                  <a:srgbClr val="FFC000"/>
                </a:solidFill>
                <a:latin typeface="Courier New" panose="02070309020205020404" pitchFamily="49" charset="0"/>
                <a:cs typeface="Courier New" panose="02070309020205020404" pitchFamily="49" charset="0"/>
              </a:rPr>
              <a:t>…</a:t>
            </a:r>
            <a:r>
              <a:rPr lang="en-US" sz="1500" b="1" dirty="0" err="1">
                <a:solidFill>
                  <a:srgbClr val="FFC000"/>
                </a:solidFill>
                <a:latin typeface="Courier New" panose="02070309020205020404" pitchFamily="49" charset="0"/>
                <a:cs typeface="Courier New" panose="02070309020205020404" pitchFamily="49" charset="0"/>
              </a:rPr>
              <a:t>NodeType</a:t>
            </a:r>
            <a:r>
              <a:rPr lang="en-US" sz="1700" dirty="0">
                <a:latin typeface="Times" panose="02020603050405020304" pitchFamily="18" charset="0"/>
                <a:cs typeface="Times" panose="02020603050405020304" pitchFamily="18" charset="0"/>
              </a:rPr>
              <a:t>, and could consist of several attributes)</a:t>
            </a:r>
            <a:r>
              <a:rPr lang="vi-VN" sz="1700" dirty="0">
                <a:latin typeface="Times" panose="02020603050405020304" pitchFamily="18" charset="0"/>
                <a:cs typeface="Times" panose="02020603050405020304" pitchFamily="18" charset="0"/>
              </a:rPr>
              <a:t> </a:t>
            </a:r>
            <a:endParaRPr lang="en-US" sz="1700" dirty="0">
              <a:latin typeface="Times" panose="02020603050405020304" pitchFamily="18" charset="0"/>
              <a:cs typeface="Times" panose="02020603050405020304" pitchFamily="18" charset="0"/>
            </a:endParaRPr>
          </a:p>
          <a:p>
            <a:pPr marL="285750" indent="-285750">
              <a:buFont typeface="Arial" panose="020B0604020202020204" pitchFamily="34" charset="0"/>
              <a:buChar char="•"/>
            </a:pPr>
            <a:r>
              <a:rPr lang="en-CA" sz="1700" dirty="0">
                <a:solidFill>
                  <a:srgbClr val="FF0000"/>
                </a:solidFill>
                <a:latin typeface="Courier New" panose="02070309020205020404" pitchFamily="49" charset="0"/>
                <a:cs typeface="Courier New" panose="02070309020205020404" pitchFamily="49" charset="0"/>
              </a:rPr>
              <a:t>n</a:t>
            </a:r>
            <a:r>
              <a:rPr lang="vi-VN" sz="1700" dirty="0">
                <a:solidFill>
                  <a:srgbClr val="FF0000"/>
                </a:solidFill>
                <a:latin typeface="Courier New" panose="02070309020205020404" pitchFamily="49" charset="0"/>
                <a:cs typeface="Courier New" panose="02070309020205020404" pitchFamily="49" charset="0"/>
              </a:rPr>
              <a:t>ext</a:t>
            </a:r>
            <a:r>
              <a:rPr lang="vi-VN" sz="1700" dirty="0">
                <a:latin typeface="Times" panose="02020603050405020304" pitchFamily="18" charset="0"/>
                <a:cs typeface="Times" panose="02020603050405020304" pitchFamily="18" charset="0"/>
              </a:rPr>
              <a:t> </a:t>
            </a:r>
            <a:r>
              <a:rPr lang="en-CA" sz="1700" dirty="0">
                <a:latin typeface="Times" panose="02020603050405020304" pitchFamily="18" charset="0"/>
                <a:cs typeface="Times" panose="02020603050405020304" pitchFamily="18" charset="0"/>
              </a:rPr>
              <a:t>: the pointer which</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stores the address of the next node in the list</a:t>
            </a:r>
            <a:r>
              <a:rPr lang="vi-VN" sz="1700" dirty="0">
                <a:latin typeface="Times" panose="02020603050405020304" pitchFamily="18" charset="0"/>
                <a:cs typeface="Times" panose="02020603050405020304" pitchFamily="18" charset="0"/>
              </a:rPr>
              <a:t> </a:t>
            </a:r>
            <a:endParaRPr lang="en-US" sz="1700" dirty="0">
              <a:latin typeface="Times" panose="02020603050405020304" pitchFamily="18" charset="0"/>
              <a:cs typeface="Times" panose="02020603050405020304" pitchFamily="18" charset="0"/>
            </a:endParaRPr>
          </a:p>
          <a:p>
            <a:r>
              <a:rPr lang="en-CA" sz="1700" dirty="0">
                <a:latin typeface="Times" panose="02020603050405020304" pitchFamily="18" charset="0"/>
                <a:cs typeface="Times" panose="02020603050405020304" pitchFamily="18" charset="0"/>
              </a:rPr>
              <a:t>Pointer</a:t>
            </a:r>
            <a:r>
              <a:rPr lang="vi-VN" sz="1700" dirty="0">
                <a:latin typeface="Times" panose="02020603050405020304" pitchFamily="18" charset="0"/>
                <a:cs typeface="Times" panose="02020603050405020304" pitchFamily="18" charset="0"/>
              </a:rPr>
              <a:t> </a:t>
            </a:r>
            <a:r>
              <a:rPr lang="en-CA" sz="1700" dirty="0">
                <a:solidFill>
                  <a:srgbClr val="FF0000"/>
                </a:solidFill>
                <a:latin typeface="Courier New" panose="02070309020205020404" pitchFamily="49" charset="0"/>
                <a:cs typeface="Courier New" panose="02070309020205020404" pitchFamily="49" charset="0"/>
              </a:rPr>
              <a:t>head</a:t>
            </a:r>
            <a:r>
              <a:rPr lang="en-CA" sz="1700" dirty="0">
                <a:solidFill>
                  <a:srgbClr val="FF0000"/>
                </a:solidFill>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 store address of the first node in the list</a:t>
            </a:r>
          </a:p>
          <a:p>
            <a:r>
              <a:rPr lang="en-US" sz="1800" dirty="0">
                <a:latin typeface="Times" panose="02020603050405020304" pitchFamily="18" charset="0"/>
                <a:cs typeface="Times" panose="02020603050405020304" pitchFamily="18" charset="0"/>
              </a:rPr>
              <a:t>Example2: List of integer numbers</a:t>
            </a:r>
          </a:p>
          <a:p>
            <a:endParaRPr lang="en-US" sz="1800" dirty="0">
              <a:latin typeface="Times" panose="02020603050405020304" pitchFamily="18" charset="0"/>
              <a:cs typeface="Times" panose="02020603050405020304" pitchFamily="18" charset="0"/>
            </a:endParaRPr>
          </a:p>
          <a:p>
            <a:pPr eaLnBrk="1" hangingPunct="1">
              <a:lnSpc>
                <a:spcPct val="80000"/>
              </a:lnSpc>
              <a:buFontTx/>
              <a:buNone/>
            </a:pPr>
            <a:r>
              <a:rPr lang="fr-FR" altLang="en-US" sz="1700" b="1" dirty="0" err="1">
                <a:solidFill>
                  <a:srgbClr val="0033CC"/>
                </a:solidFill>
                <a:latin typeface="Courier New" panose="02070309020205020404" pitchFamily="49" charset="0"/>
              </a:rPr>
              <a:t>typedef</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struct</a:t>
            </a:r>
            <a:r>
              <a:rPr lang="fr-FR" altLang="en-US" sz="1700" b="1" dirty="0">
                <a:solidFill>
                  <a:srgbClr val="0033CC"/>
                </a:solidFill>
                <a:latin typeface="Courier New" panose="02070309020205020404" pitchFamily="49" charset="0"/>
              </a:rPr>
              <a:t> { </a:t>
            </a:r>
          </a:p>
          <a:p>
            <a:pPr eaLnBrk="1" hangingPunct="1">
              <a:lnSpc>
                <a:spcPct val="80000"/>
              </a:lnSpc>
              <a:buFontTx/>
              <a:buNone/>
            </a:pP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int</a:t>
            </a:r>
            <a:r>
              <a:rPr lang="fr-FR" altLang="en-US" sz="1700" b="1" dirty="0">
                <a:solidFill>
                  <a:srgbClr val="0033CC"/>
                </a:solidFill>
                <a:latin typeface="Courier New" panose="02070309020205020404" pitchFamily="49" charset="0"/>
              </a:rPr>
              <a:t> data; </a:t>
            </a:r>
          </a:p>
          <a:p>
            <a:pPr lvl="1" eaLnBrk="1" hangingPunct="1">
              <a:lnSpc>
                <a:spcPct val="80000"/>
              </a:lnSpc>
              <a:buFontTx/>
              <a:buNone/>
            </a:pPr>
            <a:r>
              <a:rPr lang="fr-FR" altLang="en-US" sz="1700" b="1" dirty="0" err="1">
                <a:solidFill>
                  <a:srgbClr val="0033CC"/>
                </a:solidFill>
                <a:latin typeface="Courier New" panose="02070309020205020404" pitchFamily="49" charset="0"/>
              </a:rPr>
              <a:t>struct</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node</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next</a:t>
            </a:r>
            <a:r>
              <a:rPr lang="fr-FR" altLang="en-US" sz="1700" b="1" dirty="0">
                <a:solidFill>
                  <a:srgbClr val="0033CC"/>
                </a:solidFill>
                <a:latin typeface="Courier New" panose="02070309020205020404" pitchFamily="49" charset="0"/>
              </a:rPr>
              <a:t>; </a:t>
            </a:r>
          </a:p>
          <a:p>
            <a:pPr eaLnBrk="1" hangingPunct="1">
              <a:lnSpc>
                <a:spcPct val="80000"/>
              </a:lnSpc>
              <a:buFontTx/>
              <a:buNone/>
            </a:pPr>
            <a:r>
              <a:rPr lang="fr-FR" altLang="en-US" sz="1700" b="1" dirty="0">
                <a:solidFill>
                  <a:srgbClr val="0033CC"/>
                </a:solidFill>
                <a:latin typeface="Courier New" panose="02070309020205020404" pitchFamily="49" charset="0"/>
              </a:rPr>
              <a:t>}</a:t>
            </a:r>
            <a:r>
              <a:rPr lang="fr-FR" altLang="en-US" sz="1700" b="1" dirty="0" err="1">
                <a:solidFill>
                  <a:srgbClr val="0033CC"/>
                </a:solidFill>
                <a:latin typeface="Courier New" panose="02070309020205020404" pitchFamily="49" charset="0"/>
              </a:rPr>
              <a:t>node</a:t>
            </a:r>
            <a:r>
              <a:rPr lang="fr-FR" altLang="en-US" sz="1700" b="1" dirty="0">
                <a:solidFill>
                  <a:srgbClr val="0033CC"/>
                </a:solidFill>
                <a:latin typeface="Courier New" panose="02070309020205020404" pitchFamily="49" charset="0"/>
              </a:rPr>
              <a:t>; </a:t>
            </a:r>
          </a:p>
          <a:p>
            <a:pPr eaLnBrk="1" hangingPunct="1">
              <a:lnSpc>
                <a:spcPct val="80000"/>
              </a:lnSpc>
              <a:buFontTx/>
              <a:buNone/>
            </a:pPr>
            <a:r>
              <a:rPr lang="fr-FR" altLang="en-US" sz="1700" b="1" dirty="0" err="1">
                <a:solidFill>
                  <a:srgbClr val="0033CC"/>
                </a:solidFill>
                <a:latin typeface="Courier New" panose="02070309020205020404" pitchFamily="49" charset="0"/>
              </a:rPr>
              <a:t>node</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head</a:t>
            </a:r>
            <a:r>
              <a:rPr lang="fr-FR" altLang="en-US" sz="1700" b="1" dirty="0">
                <a:solidFill>
                  <a:srgbClr val="0033CC"/>
                </a:solidFill>
                <a:latin typeface="Courier New" panose="02070309020205020404" pitchFamily="49" charset="0"/>
              </a:rPr>
              <a:t>; </a:t>
            </a:r>
            <a:endParaRPr lang="fr-FR" altLang="en-US" sz="1700" b="1" dirty="0">
              <a:latin typeface="Courier New" panose="02070309020205020404" pitchFamily="49" charset="0"/>
            </a:endParaRPr>
          </a:p>
        </p:txBody>
      </p:sp>
      <p:sp>
        <p:nvSpPr>
          <p:cNvPr id="4" name="TextBox 3"/>
          <p:cNvSpPr txBox="1"/>
          <p:nvPr/>
        </p:nvSpPr>
        <p:spPr>
          <a:xfrm>
            <a:off x="2763677" y="1218708"/>
            <a:ext cx="4419600" cy="353943"/>
          </a:xfrm>
          <a:prstGeom prst="rect">
            <a:avLst/>
          </a:prstGeom>
          <a:noFill/>
        </p:spPr>
        <p:txBody>
          <a:bodyPr wrap="square" rtlCol="0">
            <a:spAutoFit/>
          </a:bodyPr>
          <a:lstStyle/>
          <a:p>
            <a:r>
              <a:rPr lang="en-US" sz="1700" b="1" dirty="0">
                <a:solidFill>
                  <a:schemeClr val="accent6"/>
                </a:solidFill>
                <a:latin typeface="Times" panose="02020603050405020304" pitchFamily="18" charset="0"/>
                <a:cs typeface="Times" panose="02020603050405020304" pitchFamily="18" charset="0"/>
              </a:rPr>
              <a:t>Define the type of data of the node</a:t>
            </a:r>
          </a:p>
        </p:txBody>
      </p:sp>
      <p:sp>
        <p:nvSpPr>
          <p:cNvPr id="18" name="TextBox 17"/>
          <p:cNvSpPr txBox="1"/>
          <p:nvPr/>
        </p:nvSpPr>
        <p:spPr>
          <a:xfrm>
            <a:off x="2819400" y="2202085"/>
            <a:ext cx="4419600" cy="353943"/>
          </a:xfrm>
          <a:prstGeom prst="rect">
            <a:avLst/>
          </a:prstGeom>
          <a:noFill/>
        </p:spPr>
        <p:txBody>
          <a:bodyPr wrap="square" rtlCol="0">
            <a:spAutoFit/>
          </a:bodyPr>
          <a:lstStyle/>
          <a:p>
            <a:r>
              <a:rPr lang="en-US" sz="1700" b="1" dirty="0">
                <a:solidFill>
                  <a:srgbClr val="000099"/>
                </a:solidFill>
                <a:latin typeface="Times" panose="02020603050405020304" pitchFamily="18" charset="0"/>
                <a:cs typeface="Times" panose="02020603050405020304" pitchFamily="18" charset="0"/>
              </a:rPr>
              <a:t>Define the singly linked list</a:t>
            </a:r>
          </a:p>
        </p:txBody>
      </p:sp>
      <p:grpSp>
        <p:nvGrpSpPr>
          <p:cNvPr id="22" name="Group 21"/>
          <p:cNvGrpSpPr/>
          <p:nvPr/>
        </p:nvGrpSpPr>
        <p:grpSpPr>
          <a:xfrm>
            <a:off x="3505200" y="4462704"/>
            <a:ext cx="4786918" cy="566496"/>
            <a:chOff x="3528998" y="4158842"/>
            <a:chExt cx="4786918" cy="566496"/>
          </a:xfrm>
        </p:grpSpPr>
        <p:cxnSp>
          <p:nvCxnSpPr>
            <p:cNvPr id="23" name="Straight Connector 22"/>
            <p:cNvCxnSpPr/>
            <p:nvPr/>
          </p:nvCxnSpPr>
          <p:spPr>
            <a:xfrm>
              <a:off x="4054338" y="4191000"/>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a:spLocks noChangeArrowheads="1"/>
            </p:cNvSpPr>
            <p:nvPr/>
          </p:nvSpPr>
          <p:spPr bwMode="auto">
            <a:xfrm>
              <a:off x="3528998" y="4195048"/>
              <a:ext cx="688299"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dirty="0"/>
                <a:t>7</a:t>
              </a:r>
              <a:endParaRPr lang="en-US" altLang="en-US" sz="2400" dirty="0">
                <a:solidFill>
                  <a:srgbClr val="FF0000"/>
                </a:solidFill>
                <a:latin typeface="Times New Roman" panose="02020603050405020304" pitchFamily="18" charset="0"/>
              </a:endParaRPr>
            </a:p>
          </p:txBody>
        </p:sp>
        <p:sp>
          <p:nvSpPr>
            <p:cNvPr id="25" name="Line 7"/>
            <p:cNvSpPr>
              <a:spLocks noChangeShapeType="1"/>
            </p:cNvSpPr>
            <p:nvPr/>
          </p:nvSpPr>
          <p:spPr bwMode="auto">
            <a:xfrm flipV="1">
              <a:off x="4139848" y="4495800"/>
              <a:ext cx="432152" cy="4048"/>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6" name="Rectangle 25"/>
            <p:cNvSpPr>
              <a:spLocks noChangeArrowheads="1"/>
            </p:cNvSpPr>
            <p:nvPr/>
          </p:nvSpPr>
          <p:spPr bwMode="auto">
            <a:xfrm>
              <a:off x="4575124" y="4191000"/>
              <a:ext cx="688299"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dirty="0"/>
                <a:t>17</a:t>
              </a:r>
              <a:endParaRPr lang="en-US" altLang="en-US" sz="2400" dirty="0">
                <a:solidFill>
                  <a:srgbClr val="FF0000"/>
                </a:solidFill>
                <a:latin typeface="Times New Roman" panose="02020603050405020304" pitchFamily="18" charset="0"/>
              </a:endParaRPr>
            </a:p>
          </p:txBody>
        </p:sp>
        <p:sp>
          <p:nvSpPr>
            <p:cNvPr id="27" name="Line 7"/>
            <p:cNvSpPr>
              <a:spLocks noChangeShapeType="1"/>
            </p:cNvSpPr>
            <p:nvPr/>
          </p:nvSpPr>
          <p:spPr bwMode="auto">
            <a:xfrm>
              <a:off x="5185974" y="4495800"/>
              <a:ext cx="374128"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cxnSp>
          <p:nvCxnSpPr>
            <p:cNvPr id="28" name="Straight Connector 27"/>
            <p:cNvCxnSpPr/>
            <p:nvPr/>
          </p:nvCxnSpPr>
          <p:spPr>
            <a:xfrm>
              <a:off x="5029200" y="4191000"/>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962400" y="4191000"/>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2" name="Rectangle 31"/>
            <p:cNvSpPr>
              <a:spLocks noChangeArrowheads="1"/>
            </p:cNvSpPr>
            <p:nvPr/>
          </p:nvSpPr>
          <p:spPr bwMode="auto">
            <a:xfrm>
              <a:off x="5556980" y="4191000"/>
              <a:ext cx="688299"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dirty="0"/>
                <a:t>4</a:t>
              </a:r>
              <a:endParaRPr lang="en-US" altLang="en-US" sz="2400" dirty="0">
                <a:solidFill>
                  <a:srgbClr val="FF0000"/>
                </a:solidFill>
                <a:latin typeface="Times New Roman" panose="02020603050405020304" pitchFamily="18" charset="0"/>
              </a:endParaRPr>
            </a:p>
          </p:txBody>
        </p:sp>
        <p:sp>
          <p:nvSpPr>
            <p:cNvPr id="33" name="Line 7"/>
            <p:cNvSpPr>
              <a:spLocks noChangeShapeType="1"/>
            </p:cNvSpPr>
            <p:nvPr/>
          </p:nvSpPr>
          <p:spPr bwMode="auto">
            <a:xfrm>
              <a:off x="6172200" y="4471385"/>
              <a:ext cx="457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cxnSp>
          <p:nvCxnSpPr>
            <p:cNvPr id="34" name="Straight Connector 33"/>
            <p:cNvCxnSpPr/>
            <p:nvPr/>
          </p:nvCxnSpPr>
          <p:spPr>
            <a:xfrm>
              <a:off x="6019800" y="4191000"/>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5" name="Rectangle 34"/>
            <p:cNvSpPr>
              <a:spLocks noChangeArrowheads="1"/>
            </p:cNvSpPr>
            <p:nvPr/>
          </p:nvSpPr>
          <p:spPr bwMode="auto">
            <a:xfrm>
              <a:off x="7627617" y="4163813"/>
              <a:ext cx="688299"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dirty="0"/>
                <a:t>24</a:t>
              </a:r>
              <a:endParaRPr lang="en-US" altLang="en-US" sz="2400" dirty="0">
                <a:solidFill>
                  <a:srgbClr val="FF0000"/>
                </a:solidFill>
                <a:latin typeface="Times New Roman" panose="02020603050405020304" pitchFamily="18" charset="0"/>
              </a:endParaRPr>
            </a:p>
          </p:txBody>
        </p:sp>
        <p:cxnSp>
          <p:nvCxnSpPr>
            <p:cNvPr id="37" name="Straight Connector 36"/>
            <p:cNvCxnSpPr/>
            <p:nvPr/>
          </p:nvCxnSpPr>
          <p:spPr>
            <a:xfrm>
              <a:off x="8077200" y="4158842"/>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084132" y="4171499"/>
              <a:ext cx="224853" cy="527575"/>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8091063" y="4158842"/>
              <a:ext cx="224853" cy="527575"/>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0" name="Line 7"/>
            <p:cNvSpPr>
              <a:spLocks noChangeShapeType="1"/>
            </p:cNvSpPr>
            <p:nvPr/>
          </p:nvSpPr>
          <p:spPr bwMode="auto">
            <a:xfrm>
              <a:off x="7162800" y="4471385"/>
              <a:ext cx="457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sp>
        <p:nvSpPr>
          <p:cNvPr id="41" name="TextBox 40"/>
          <p:cNvSpPr txBox="1"/>
          <p:nvPr/>
        </p:nvSpPr>
        <p:spPr>
          <a:xfrm>
            <a:off x="3159342" y="5189684"/>
            <a:ext cx="4472003" cy="584775"/>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a:t>
            </a:r>
            <a:r>
              <a:rPr lang="en-US" sz="1600" dirty="0" err="1">
                <a:solidFill>
                  <a:srgbClr val="FF0000"/>
                </a:solidFill>
                <a:latin typeface="Courier New" panose="02070309020205020404" pitchFamily="49" charset="0"/>
                <a:cs typeface="Courier New" panose="02070309020205020404" pitchFamily="49" charset="0"/>
              </a:rPr>
              <a:t>int</a:t>
            </a:r>
            <a:r>
              <a:rPr lang="en-US" sz="1600" dirty="0">
                <a:latin typeface="Times" panose="02020603050405020304" pitchFamily="18" charset="0"/>
                <a:cs typeface="Times" panose="02020603050405020304" pitchFamily="18" charset="0"/>
              </a:rPr>
              <a:t>” is the type of node, so do not need to use “</a:t>
            </a:r>
            <a:r>
              <a:rPr lang="en-US" sz="1600" b="1" dirty="0" err="1">
                <a:solidFill>
                  <a:srgbClr val="FFC000"/>
                </a:solidFill>
                <a:latin typeface="Courier New" panose="02070309020205020404" pitchFamily="49" charset="0"/>
                <a:cs typeface="Courier New" panose="02070309020205020404" pitchFamily="49" charset="0"/>
              </a:rPr>
              <a:t>typedef</a:t>
            </a:r>
            <a:r>
              <a:rPr lang="en-US" sz="1600" b="1" dirty="0">
                <a:solidFill>
                  <a:srgbClr val="FFC000"/>
                </a:solidFill>
                <a:latin typeface="Courier New" panose="02070309020205020404" pitchFamily="49" charset="0"/>
                <a:cs typeface="Courier New" panose="02070309020205020404" pitchFamily="49" charset="0"/>
              </a:rPr>
              <a:t>….</a:t>
            </a:r>
            <a:r>
              <a:rPr lang="en-US" sz="1600" b="1" dirty="0" err="1">
                <a:solidFill>
                  <a:srgbClr val="FFC000"/>
                </a:solidFill>
                <a:latin typeface="Courier New" panose="02070309020205020404" pitchFamily="49" charset="0"/>
                <a:cs typeface="Courier New" panose="02070309020205020404" pitchFamily="49" charset="0"/>
              </a:rPr>
              <a:t>NodeType</a:t>
            </a:r>
            <a:r>
              <a:rPr lang="en-US" sz="1600" dirty="0">
                <a:latin typeface="Times" panose="02020603050405020304" pitchFamily="18" charset="0"/>
                <a:cs typeface="Times" panose="02020603050405020304" pitchFamily="18" charset="0"/>
              </a:rPr>
              <a:t>” to define the type</a:t>
            </a:r>
          </a:p>
        </p:txBody>
      </p:sp>
      <p:grpSp>
        <p:nvGrpSpPr>
          <p:cNvPr id="42" name="Group 41"/>
          <p:cNvGrpSpPr/>
          <p:nvPr/>
        </p:nvGrpSpPr>
        <p:grpSpPr>
          <a:xfrm>
            <a:off x="3393847" y="5869614"/>
            <a:ext cx="1965463" cy="995533"/>
            <a:chOff x="5105400" y="5650018"/>
            <a:chExt cx="1965463" cy="995533"/>
          </a:xfrm>
        </p:grpSpPr>
        <p:sp>
          <p:nvSpPr>
            <p:cNvPr id="43" name="Rectangle 42"/>
            <p:cNvSpPr>
              <a:spLocks noChangeArrowheads="1"/>
            </p:cNvSpPr>
            <p:nvPr/>
          </p:nvSpPr>
          <p:spPr bwMode="auto">
            <a:xfrm>
              <a:off x="5105400" y="5650018"/>
              <a:ext cx="1392836"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dirty="0"/>
                <a:t> data</a:t>
              </a:r>
              <a:endParaRPr lang="en-US" altLang="en-US" sz="2400" dirty="0">
                <a:solidFill>
                  <a:srgbClr val="FF0000"/>
                </a:solidFill>
                <a:latin typeface="Times New Roman" panose="02020603050405020304" pitchFamily="18" charset="0"/>
              </a:endParaRPr>
            </a:p>
          </p:txBody>
        </p:sp>
        <p:cxnSp>
          <p:nvCxnSpPr>
            <p:cNvPr id="44" name="Straight Connector 43"/>
            <p:cNvCxnSpPr/>
            <p:nvPr/>
          </p:nvCxnSpPr>
          <p:spPr>
            <a:xfrm>
              <a:off x="6096000" y="5650018"/>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5" name="Line 7"/>
            <p:cNvSpPr>
              <a:spLocks noChangeShapeType="1"/>
            </p:cNvSpPr>
            <p:nvPr/>
          </p:nvSpPr>
          <p:spPr bwMode="auto">
            <a:xfrm>
              <a:off x="6311361" y="5943600"/>
              <a:ext cx="759502"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6" name="TextBox 45"/>
            <p:cNvSpPr txBox="1"/>
            <p:nvPr/>
          </p:nvSpPr>
          <p:spPr>
            <a:xfrm>
              <a:off x="5318562" y="6245441"/>
              <a:ext cx="1142250" cy="400110"/>
            </a:xfrm>
            <a:prstGeom prst="rect">
              <a:avLst/>
            </a:prstGeom>
            <a:noFill/>
          </p:spPr>
          <p:txBody>
            <a:bodyPr wrap="square" rtlCol="0">
              <a:spAutoFit/>
            </a:bodyPr>
            <a:lstStyle/>
            <a:p>
              <a:r>
                <a:rPr lang="en-US" sz="2000" dirty="0">
                  <a:latin typeface="Times" panose="02020603050405020304" pitchFamily="18" charset="0"/>
                  <a:cs typeface="Times" panose="02020603050405020304" pitchFamily="18" charset="0"/>
                </a:rPr>
                <a:t>A node</a:t>
              </a:r>
            </a:p>
          </p:txBody>
        </p:sp>
      </p:grpSp>
    </p:spTree>
    <p:extLst>
      <p:ext uri="{BB962C8B-B14F-4D97-AF65-F5344CB8AC3E}">
        <p14:creationId xmlns:p14="http://schemas.microsoft.com/office/powerpoint/2010/main" val="12815088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idx="4294967295"/>
          </p:nvPr>
        </p:nvSpPr>
        <p:spPr>
          <a:xfrm>
            <a:off x="0" y="0"/>
            <a:ext cx="9144000" cy="838200"/>
          </a:xfrm>
        </p:spPr>
        <p:txBody>
          <a:bodyPr/>
          <a:lstStyle/>
          <a:p>
            <a:r>
              <a:rPr lang="en-US" sz="2100" dirty="0"/>
              <a:t>Declare</a:t>
            </a:r>
            <a:r>
              <a:rPr lang="en-CA" sz="2100" dirty="0"/>
              <a:t>  singly linked list</a:t>
            </a:r>
            <a:r>
              <a:rPr lang="en-US" sz="2100" dirty="0"/>
              <a:t>	</a:t>
            </a:r>
          </a:p>
        </p:txBody>
      </p:sp>
      <p:sp>
        <p:nvSpPr>
          <p:cNvPr id="21" name="Rectangle 3">
            <a:extLst>
              <a:ext uri="{FF2B5EF4-FFF2-40B4-BE49-F238E27FC236}">
                <a16:creationId xmlns:a16="http://schemas.microsoft.com/office/drawing/2014/main" id="{4FEF071C-FEE4-456F-8A6D-861F7074D5E2}"/>
              </a:ext>
            </a:extLst>
          </p:cNvPr>
          <p:cNvSpPr>
            <a:spLocks noGrp="1" noChangeArrowheads="1"/>
          </p:cNvSpPr>
          <p:nvPr>
            <p:ph type="body" idx="1"/>
          </p:nvPr>
        </p:nvSpPr>
        <p:spPr>
          <a:xfrm>
            <a:off x="46383" y="914400"/>
            <a:ext cx="2667000" cy="2209800"/>
          </a:xfrm>
          <a:ln>
            <a:solidFill>
              <a:schemeClr val="tx1"/>
            </a:solidFill>
            <a:miter lim="800000"/>
            <a:headEnd/>
            <a:tailEnd/>
          </a:ln>
        </p:spPr>
        <p:txBody>
          <a:bodyPr/>
          <a:lstStyle/>
          <a:p>
            <a:pPr eaLnBrk="1" hangingPunct="1">
              <a:lnSpc>
                <a:spcPct val="80000"/>
              </a:lnSpc>
              <a:buFontTx/>
              <a:buNone/>
            </a:pPr>
            <a:r>
              <a:rPr lang="fr-FR" altLang="en-US" sz="1500" b="1" dirty="0" err="1">
                <a:solidFill>
                  <a:schemeClr val="accent6"/>
                </a:solidFill>
                <a:latin typeface="Courier New" panose="02070309020205020404" pitchFamily="49" charset="0"/>
              </a:rPr>
              <a:t>typedef</a:t>
            </a:r>
            <a:r>
              <a:rPr lang="fr-FR" altLang="en-US" sz="1500" b="1" dirty="0">
                <a:solidFill>
                  <a:schemeClr val="accent6"/>
                </a:solidFill>
                <a:latin typeface="Courier New" panose="02070309020205020404" pitchFamily="49" charset="0"/>
              </a:rPr>
              <a:t> </a:t>
            </a:r>
            <a:r>
              <a:rPr lang="fr-FR" altLang="en-US" sz="1500" b="1" dirty="0" err="1">
                <a:solidFill>
                  <a:schemeClr val="accent6"/>
                </a:solidFill>
                <a:latin typeface="Courier New" panose="02070309020205020404" pitchFamily="49" charset="0"/>
              </a:rPr>
              <a:t>struct</a:t>
            </a:r>
            <a:r>
              <a:rPr lang="fr-FR" altLang="en-US" sz="1500" b="1" dirty="0">
                <a:solidFill>
                  <a:schemeClr val="accent6"/>
                </a:solidFill>
                <a:latin typeface="Courier New" panose="02070309020205020404" pitchFamily="49" charset="0"/>
              </a:rPr>
              <a:t> {</a:t>
            </a:r>
          </a:p>
          <a:p>
            <a:pPr eaLnBrk="1" hangingPunct="1">
              <a:lnSpc>
                <a:spcPct val="80000"/>
              </a:lnSpc>
              <a:buFontTx/>
              <a:buNone/>
            </a:pPr>
            <a:r>
              <a:rPr lang="fr-FR" altLang="en-US" sz="1500" b="1" dirty="0">
                <a:solidFill>
                  <a:schemeClr val="accent6"/>
                </a:solidFill>
                <a:latin typeface="Courier New" panose="02070309020205020404" pitchFamily="49" charset="0"/>
              </a:rPr>
              <a:t>   .....</a:t>
            </a:r>
          </a:p>
          <a:p>
            <a:pPr eaLnBrk="1" hangingPunct="1">
              <a:lnSpc>
                <a:spcPct val="80000"/>
              </a:lnSpc>
              <a:buFontTx/>
              <a:buNone/>
            </a:pPr>
            <a:r>
              <a:rPr lang="fr-FR" altLang="en-US" sz="1500" b="1" dirty="0">
                <a:solidFill>
                  <a:schemeClr val="accent6"/>
                </a:solidFill>
                <a:latin typeface="Courier New" panose="02070309020205020404" pitchFamily="49" charset="0"/>
              </a:rPr>
              <a:t>}</a:t>
            </a:r>
            <a:r>
              <a:rPr lang="fr-FR" altLang="en-US" sz="1500" b="1" dirty="0" err="1">
                <a:solidFill>
                  <a:schemeClr val="accent6"/>
                </a:solidFill>
                <a:latin typeface="Courier New" panose="02070309020205020404" pitchFamily="49" charset="0"/>
              </a:rPr>
              <a:t>NodeType</a:t>
            </a:r>
            <a:r>
              <a:rPr lang="fr-FR" altLang="en-US" sz="1500" b="1" dirty="0">
                <a:solidFill>
                  <a:schemeClr val="accent6"/>
                </a:solidFill>
                <a:latin typeface="Courier New" panose="02070309020205020404" pitchFamily="49" charset="0"/>
              </a:rPr>
              <a:t>; </a:t>
            </a:r>
          </a:p>
          <a:p>
            <a:pPr eaLnBrk="1" hangingPunct="1">
              <a:lnSpc>
                <a:spcPct val="80000"/>
              </a:lnSpc>
              <a:buFontTx/>
              <a:buNone/>
            </a:pPr>
            <a:endParaRPr lang="fr-FR" altLang="en-US" sz="1500" b="1" dirty="0">
              <a:solidFill>
                <a:schemeClr val="accent6"/>
              </a:solidFill>
              <a:latin typeface="Courier New" panose="02070309020205020404" pitchFamily="49" charset="0"/>
            </a:endParaRPr>
          </a:p>
          <a:p>
            <a:pPr eaLnBrk="1" hangingPunct="1">
              <a:lnSpc>
                <a:spcPct val="80000"/>
              </a:lnSpc>
              <a:buFontTx/>
              <a:buNone/>
            </a:pPr>
            <a:r>
              <a:rPr lang="fr-FR" altLang="en-US" sz="1500" b="1" dirty="0" err="1">
                <a:solidFill>
                  <a:srgbClr val="0033CC"/>
                </a:solidFill>
                <a:latin typeface="Courier New" panose="02070309020205020404" pitchFamily="49" charset="0"/>
              </a:rPr>
              <a:t>typedef</a:t>
            </a: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struct</a:t>
            </a:r>
            <a:r>
              <a:rPr lang="fr-FR" altLang="en-US" sz="1500" b="1" dirty="0">
                <a:solidFill>
                  <a:srgbClr val="0033CC"/>
                </a:solidFill>
                <a:latin typeface="Courier New" panose="02070309020205020404" pitchFamily="49" charset="0"/>
              </a:rPr>
              <a:t> { </a:t>
            </a:r>
          </a:p>
          <a:p>
            <a:pPr eaLnBrk="1" hangingPunct="1">
              <a:lnSpc>
                <a:spcPct val="80000"/>
              </a:lnSpc>
              <a:buFontTx/>
              <a:buNone/>
            </a:pP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NodeType</a:t>
            </a:r>
            <a:r>
              <a:rPr lang="fr-FR" altLang="en-US" sz="1500" b="1" dirty="0">
                <a:solidFill>
                  <a:srgbClr val="0033CC"/>
                </a:solidFill>
                <a:latin typeface="Courier New" panose="02070309020205020404" pitchFamily="49" charset="0"/>
              </a:rPr>
              <a:t> data; </a:t>
            </a:r>
          </a:p>
          <a:p>
            <a:pPr eaLnBrk="1" hangingPunct="1">
              <a:lnSpc>
                <a:spcPct val="80000"/>
              </a:lnSpc>
              <a:buFontTx/>
              <a:buNone/>
            </a:pP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struct</a:t>
            </a: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node</a:t>
            </a: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next</a:t>
            </a:r>
            <a:r>
              <a:rPr lang="fr-FR" altLang="en-US" sz="1500" b="1" dirty="0">
                <a:solidFill>
                  <a:srgbClr val="0033CC"/>
                </a:solidFill>
                <a:latin typeface="Courier New" panose="02070309020205020404" pitchFamily="49" charset="0"/>
              </a:rPr>
              <a:t>; </a:t>
            </a:r>
          </a:p>
          <a:p>
            <a:pPr eaLnBrk="1" hangingPunct="1">
              <a:lnSpc>
                <a:spcPct val="80000"/>
              </a:lnSpc>
              <a:buFontTx/>
              <a:buNone/>
            </a:pPr>
            <a:r>
              <a:rPr lang="fr-FR" altLang="en-US" sz="1500" b="1" dirty="0">
                <a:solidFill>
                  <a:srgbClr val="0033CC"/>
                </a:solidFill>
                <a:latin typeface="Courier New" panose="02070309020205020404" pitchFamily="49" charset="0"/>
              </a:rPr>
              <a:t>}</a:t>
            </a:r>
            <a:r>
              <a:rPr lang="fr-FR" altLang="en-US" sz="1500" b="1" dirty="0" err="1">
                <a:solidFill>
                  <a:srgbClr val="0033CC"/>
                </a:solidFill>
                <a:latin typeface="Courier New" panose="02070309020205020404" pitchFamily="49" charset="0"/>
              </a:rPr>
              <a:t>node</a:t>
            </a:r>
            <a:r>
              <a:rPr lang="fr-FR" altLang="en-US" sz="1500" b="1" dirty="0">
                <a:solidFill>
                  <a:srgbClr val="0033CC"/>
                </a:solidFill>
                <a:latin typeface="Courier New" panose="02070309020205020404" pitchFamily="49" charset="0"/>
              </a:rPr>
              <a:t>; </a:t>
            </a:r>
          </a:p>
          <a:p>
            <a:pPr eaLnBrk="1" hangingPunct="1">
              <a:lnSpc>
                <a:spcPct val="80000"/>
              </a:lnSpc>
              <a:buFontTx/>
              <a:buNone/>
            </a:pPr>
            <a:r>
              <a:rPr lang="fr-FR" altLang="en-US" sz="1500" b="1" dirty="0" err="1">
                <a:solidFill>
                  <a:srgbClr val="FF0000"/>
                </a:solidFill>
                <a:latin typeface="Courier New" panose="02070309020205020404" pitchFamily="49" charset="0"/>
              </a:rPr>
              <a:t>node</a:t>
            </a:r>
            <a:r>
              <a:rPr lang="fr-FR" altLang="en-US" sz="1500" b="1" dirty="0">
                <a:solidFill>
                  <a:srgbClr val="FF0000"/>
                </a:solidFill>
                <a:latin typeface="Courier New" panose="02070309020205020404" pitchFamily="49" charset="0"/>
              </a:rPr>
              <a:t>* </a:t>
            </a:r>
            <a:r>
              <a:rPr lang="fr-FR" altLang="en-US" sz="1500" b="1" dirty="0" err="1">
                <a:solidFill>
                  <a:srgbClr val="FF0000"/>
                </a:solidFill>
                <a:latin typeface="Courier New" panose="02070309020205020404" pitchFamily="49" charset="0"/>
              </a:rPr>
              <a:t>head</a:t>
            </a:r>
            <a:r>
              <a:rPr lang="fr-FR" altLang="en-US" sz="1500" b="1" dirty="0">
                <a:solidFill>
                  <a:srgbClr val="FF0000"/>
                </a:solidFill>
                <a:latin typeface="Courier New" panose="02070309020205020404" pitchFamily="49" charset="0"/>
              </a:rPr>
              <a:t>; </a:t>
            </a:r>
          </a:p>
        </p:txBody>
      </p:sp>
      <p:sp>
        <p:nvSpPr>
          <p:cNvPr id="2" name="Rectangle 1">
            <a:extLst>
              <a:ext uri="{FF2B5EF4-FFF2-40B4-BE49-F238E27FC236}">
                <a16:creationId xmlns:a16="http://schemas.microsoft.com/office/drawing/2014/main" id="{C2B5D6DE-D16C-4B22-AF0A-D7D21FE5CDBE}"/>
              </a:ext>
            </a:extLst>
          </p:cNvPr>
          <p:cNvSpPr/>
          <p:nvPr/>
        </p:nvSpPr>
        <p:spPr>
          <a:xfrm>
            <a:off x="8283" y="3124200"/>
            <a:ext cx="9127434" cy="4533549"/>
          </a:xfrm>
          <a:prstGeom prst="rect">
            <a:avLst/>
          </a:prstGeom>
        </p:spPr>
        <p:txBody>
          <a:bodyPr wrap="square">
            <a:spAutoFit/>
          </a:bodyPr>
          <a:lstStyle/>
          <a:p>
            <a:r>
              <a:rPr lang="en-US" sz="1700" dirty="0">
                <a:latin typeface="Times" panose="02020603050405020304" pitchFamily="18" charset="0"/>
                <a:cs typeface="Times" panose="02020603050405020304" pitchFamily="18" charset="0"/>
              </a:rPr>
              <a:t>This declaration define </a:t>
            </a:r>
            <a:r>
              <a:rPr lang="en-CA" sz="1700" dirty="0">
                <a:solidFill>
                  <a:srgbClr val="FF0000"/>
                </a:solidFill>
                <a:latin typeface="Courier New" panose="02070309020205020404" pitchFamily="49" charset="0"/>
                <a:cs typeface="Courier New" panose="02070309020205020404" pitchFamily="49" charset="0"/>
              </a:rPr>
              <a:t>n</a:t>
            </a:r>
            <a:r>
              <a:rPr lang="vi-VN" sz="1700" dirty="0">
                <a:solidFill>
                  <a:srgbClr val="FF0000"/>
                </a:solidFill>
                <a:latin typeface="Courier New" panose="02070309020205020404" pitchFamily="49" charset="0"/>
                <a:cs typeface="Courier New" panose="02070309020205020404" pitchFamily="49" charset="0"/>
              </a:rPr>
              <a:t>ode</a:t>
            </a:r>
            <a:r>
              <a:rPr lang="en-US" sz="1700" dirty="0">
                <a:latin typeface="Times" panose="02020603050405020304" pitchFamily="18" charset="0"/>
                <a:cs typeface="Times" panose="02020603050405020304" pitchFamily="18" charset="0"/>
              </a:rPr>
              <a:t> which is a record consisting of 2 fields</a:t>
            </a:r>
            <a:r>
              <a:rPr lang="vi-VN" sz="1700" dirty="0">
                <a:latin typeface="Times" panose="02020603050405020304" pitchFamily="18" charset="0"/>
                <a:cs typeface="Times" panose="02020603050405020304" pitchFamily="18" charset="0"/>
              </a:rPr>
              <a:t>: </a:t>
            </a:r>
            <a:endParaRPr lang="en-US" sz="1700" dirty="0">
              <a:latin typeface="Times" panose="02020603050405020304" pitchFamily="18" charset="0"/>
              <a:cs typeface="Times" panose="02020603050405020304" pitchFamily="18" charset="0"/>
            </a:endParaRPr>
          </a:p>
          <a:p>
            <a:pPr marL="285750" indent="-285750">
              <a:buFont typeface="Arial" panose="020B0604020202020204" pitchFamily="34" charset="0"/>
              <a:buChar char="•"/>
            </a:pPr>
            <a:r>
              <a:rPr lang="en-CA" sz="1700" dirty="0">
                <a:solidFill>
                  <a:srgbClr val="FF0000"/>
                </a:solidFill>
                <a:latin typeface="Courier New" panose="02070309020205020404" pitchFamily="49" charset="0"/>
                <a:cs typeface="Courier New" panose="02070309020205020404" pitchFamily="49" charset="0"/>
              </a:rPr>
              <a:t>data</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 :</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stores data of node, has the type </a:t>
            </a:r>
            <a:r>
              <a:rPr lang="en-US" sz="1700" dirty="0">
                <a:solidFill>
                  <a:srgbClr val="FF0000"/>
                </a:solidFill>
                <a:latin typeface="Courier New" panose="02070309020205020404" pitchFamily="49" charset="0"/>
                <a:cs typeface="Courier New" panose="02070309020205020404" pitchFamily="49" charset="0"/>
              </a:rPr>
              <a:t>Node</a:t>
            </a:r>
            <a:r>
              <a:rPr lang="vi-VN" sz="1700" dirty="0">
                <a:solidFill>
                  <a:srgbClr val="FF0000"/>
                </a:solidFill>
                <a:latin typeface="Courier New" panose="02070309020205020404" pitchFamily="49" charset="0"/>
                <a:cs typeface="Courier New" panose="02070309020205020404" pitchFamily="49" charset="0"/>
              </a:rPr>
              <a:t>Type</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 (which was defined in </a:t>
            </a:r>
            <a:r>
              <a:rPr lang="en-US" sz="1500" b="1" dirty="0" err="1">
                <a:solidFill>
                  <a:srgbClr val="FFC000"/>
                </a:solidFill>
                <a:latin typeface="Courier New" panose="02070309020205020404" pitchFamily="49" charset="0"/>
                <a:cs typeface="Courier New" panose="02070309020205020404" pitchFamily="49" charset="0"/>
              </a:rPr>
              <a:t>typedef</a:t>
            </a:r>
            <a:r>
              <a:rPr lang="en-US" sz="1500" b="1" dirty="0">
                <a:solidFill>
                  <a:srgbClr val="FFC000"/>
                </a:solidFill>
                <a:latin typeface="Courier New" panose="02070309020205020404" pitchFamily="49" charset="0"/>
                <a:cs typeface="Courier New" panose="02070309020205020404" pitchFamily="49" charset="0"/>
              </a:rPr>
              <a:t>…</a:t>
            </a:r>
            <a:r>
              <a:rPr lang="en-US" sz="1500" b="1" dirty="0" err="1">
                <a:solidFill>
                  <a:srgbClr val="FFC000"/>
                </a:solidFill>
                <a:latin typeface="Courier New" panose="02070309020205020404" pitchFamily="49" charset="0"/>
                <a:cs typeface="Courier New" panose="02070309020205020404" pitchFamily="49" charset="0"/>
              </a:rPr>
              <a:t>NodeType</a:t>
            </a:r>
            <a:r>
              <a:rPr lang="en-US" sz="1700" dirty="0">
                <a:latin typeface="Times" panose="02020603050405020304" pitchFamily="18" charset="0"/>
                <a:cs typeface="Times" panose="02020603050405020304" pitchFamily="18" charset="0"/>
              </a:rPr>
              <a:t>, and could consist of several attributes)</a:t>
            </a:r>
            <a:r>
              <a:rPr lang="vi-VN" sz="1700" dirty="0">
                <a:latin typeface="Times" panose="02020603050405020304" pitchFamily="18" charset="0"/>
                <a:cs typeface="Times" panose="02020603050405020304" pitchFamily="18" charset="0"/>
              </a:rPr>
              <a:t> </a:t>
            </a:r>
            <a:endParaRPr lang="en-US" sz="1700" dirty="0">
              <a:latin typeface="Times" panose="02020603050405020304" pitchFamily="18" charset="0"/>
              <a:cs typeface="Times" panose="02020603050405020304" pitchFamily="18" charset="0"/>
            </a:endParaRPr>
          </a:p>
          <a:p>
            <a:pPr marL="285750" indent="-285750">
              <a:buFont typeface="Arial" panose="020B0604020202020204" pitchFamily="34" charset="0"/>
              <a:buChar char="•"/>
            </a:pPr>
            <a:r>
              <a:rPr lang="en-CA" sz="1700" dirty="0">
                <a:solidFill>
                  <a:srgbClr val="FF0000"/>
                </a:solidFill>
                <a:latin typeface="Courier New" panose="02070309020205020404" pitchFamily="49" charset="0"/>
                <a:cs typeface="Courier New" panose="02070309020205020404" pitchFamily="49" charset="0"/>
              </a:rPr>
              <a:t>n</a:t>
            </a:r>
            <a:r>
              <a:rPr lang="vi-VN" sz="1700" dirty="0">
                <a:solidFill>
                  <a:srgbClr val="FF0000"/>
                </a:solidFill>
                <a:latin typeface="Courier New" panose="02070309020205020404" pitchFamily="49" charset="0"/>
                <a:cs typeface="Courier New" panose="02070309020205020404" pitchFamily="49" charset="0"/>
              </a:rPr>
              <a:t>ext</a:t>
            </a:r>
            <a:r>
              <a:rPr lang="vi-VN" sz="1700" dirty="0">
                <a:latin typeface="Times" panose="02020603050405020304" pitchFamily="18" charset="0"/>
                <a:cs typeface="Times" panose="02020603050405020304" pitchFamily="18" charset="0"/>
              </a:rPr>
              <a:t> </a:t>
            </a:r>
            <a:r>
              <a:rPr lang="en-CA" sz="1700" dirty="0">
                <a:latin typeface="Times" panose="02020603050405020304" pitchFamily="18" charset="0"/>
                <a:cs typeface="Times" panose="02020603050405020304" pitchFamily="18" charset="0"/>
              </a:rPr>
              <a:t>: the pointer which</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stores the address of the next node in the list</a:t>
            </a:r>
            <a:r>
              <a:rPr lang="vi-VN" sz="1700" dirty="0">
                <a:latin typeface="Times" panose="02020603050405020304" pitchFamily="18" charset="0"/>
                <a:cs typeface="Times" panose="02020603050405020304" pitchFamily="18" charset="0"/>
              </a:rPr>
              <a:t> </a:t>
            </a:r>
            <a:endParaRPr lang="en-US" sz="1700" dirty="0">
              <a:latin typeface="Times" panose="02020603050405020304" pitchFamily="18" charset="0"/>
              <a:cs typeface="Times" panose="02020603050405020304" pitchFamily="18" charset="0"/>
            </a:endParaRPr>
          </a:p>
          <a:p>
            <a:r>
              <a:rPr lang="en-CA" sz="1700" dirty="0">
                <a:latin typeface="Times" panose="02020603050405020304" pitchFamily="18" charset="0"/>
                <a:cs typeface="Times" panose="02020603050405020304" pitchFamily="18" charset="0"/>
              </a:rPr>
              <a:t>Pointer</a:t>
            </a:r>
            <a:r>
              <a:rPr lang="vi-VN" sz="1700" dirty="0">
                <a:latin typeface="Times" panose="02020603050405020304" pitchFamily="18" charset="0"/>
                <a:cs typeface="Times" panose="02020603050405020304" pitchFamily="18" charset="0"/>
              </a:rPr>
              <a:t> </a:t>
            </a:r>
            <a:r>
              <a:rPr lang="en-CA" sz="1700" dirty="0">
                <a:solidFill>
                  <a:srgbClr val="FF0000"/>
                </a:solidFill>
                <a:latin typeface="Courier New" panose="02070309020205020404" pitchFamily="49" charset="0"/>
                <a:cs typeface="Courier New" panose="02070309020205020404" pitchFamily="49" charset="0"/>
              </a:rPr>
              <a:t>head</a:t>
            </a:r>
            <a:r>
              <a:rPr lang="en-CA" sz="1700" dirty="0">
                <a:solidFill>
                  <a:srgbClr val="FF0000"/>
                </a:solidFill>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 store address of the first node in the list</a:t>
            </a:r>
          </a:p>
          <a:p>
            <a:r>
              <a:rPr lang="en-US" sz="1800" dirty="0">
                <a:latin typeface="Times" panose="02020603050405020304" pitchFamily="18" charset="0"/>
                <a:cs typeface="Times" panose="02020603050405020304" pitchFamily="18" charset="0"/>
              </a:rPr>
              <a:t>Example 3: List of contacts with data: name and phone number</a:t>
            </a:r>
          </a:p>
          <a:p>
            <a:pPr marL="533400" indent="-533400">
              <a:lnSpc>
                <a:spcPct val="80000"/>
              </a:lnSpc>
              <a:buFont typeface="Arial" panose="020B0604020202020204" pitchFamily="34" charset="0"/>
              <a:buNone/>
            </a:pPr>
            <a:r>
              <a:rPr lang="fr-FR" altLang="en-US" sz="1700" b="1" dirty="0" err="1">
                <a:solidFill>
                  <a:srgbClr val="FFC000"/>
                </a:solidFill>
                <a:latin typeface="Courier New" panose="02070309020205020404" pitchFamily="49" charset="0"/>
              </a:rPr>
              <a:t>typedef</a:t>
            </a:r>
            <a:r>
              <a:rPr lang="fr-FR" altLang="en-US" sz="1700" b="1" dirty="0">
                <a:solidFill>
                  <a:srgbClr val="FFC000"/>
                </a:solidFill>
                <a:latin typeface="Courier New" panose="02070309020205020404" pitchFamily="49" charset="0"/>
              </a:rPr>
              <a:t> </a:t>
            </a:r>
            <a:r>
              <a:rPr lang="fr-FR" altLang="en-US" sz="1700" b="1" dirty="0" err="1">
                <a:solidFill>
                  <a:srgbClr val="FFC000"/>
                </a:solidFill>
                <a:latin typeface="Courier New" panose="02070309020205020404" pitchFamily="49" charset="0"/>
              </a:rPr>
              <a:t>struct</a:t>
            </a:r>
            <a:r>
              <a:rPr lang="fr-FR" altLang="en-US" sz="1700" b="1" dirty="0">
                <a:solidFill>
                  <a:srgbClr val="FFC000"/>
                </a:solidFill>
                <a:latin typeface="Courier New" panose="02070309020205020404" pitchFamily="49" charset="0"/>
              </a:rPr>
              <a:t>{</a:t>
            </a:r>
          </a:p>
          <a:p>
            <a:pPr marL="533400" indent="-533400">
              <a:lnSpc>
                <a:spcPct val="80000"/>
              </a:lnSpc>
              <a:buFont typeface="Arial" panose="020B0604020202020204" pitchFamily="34" charset="0"/>
              <a:buNone/>
            </a:pPr>
            <a:r>
              <a:rPr lang="fr-FR" altLang="en-US" sz="1700" b="1" dirty="0">
                <a:solidFill>
                  <a:srgbClr val="FFC000"/>
                </a:solidFill>
                <a:latin typeface="Courier New" panose="02070309020205020404" pitchFamily="49" charset="0"/>
              </a:rPr>
              <a:t>	char </a:t>
            </a:r>
            <a:r>
              <a:rPr lang="fr-FR" altLang="en-US" sz="1700" b="1" dirty="0" err="1">
                <a:solidFill>
                  <a:srgbClr val="FFC000"/>
                </a:solidFill>
                <a:latin typeface="Courier New" panose="02070309020205020404" pitchFamily="49" charset="0"/>
              </a:rPr>
              <a:t>name</a:t>
            </a:r>
            <a:r>
              <a:rPr lang="fr-FR" altLang="en-US" sz="1700" b="1" dirty="0">
                <a:solidFill>
                  <a:srgbClr val="FFC000"/>
                </a:solidFill>
                <a:latin typeface="Courier New" panose="02070309020205020404" pitchFamily="49" charset="0"/>
              </a:rPr>
              <a:t>[15];</a:t>
            </a:r>
          </a:p>
          <a:p>
            <a:pPr marL="533400" indent="-533400">
              <a:lnSpc>
                <a:spcPct val="80000"/>
              </a:lnSpc>
              <a:buFont typeface="Arial" panose="020B0604020202020204" pitchFamily="34" charset="0"/>
              <a:buNone/>
            </a:pPr>
            <a:r>
              <a:rPr lang="fr-FR" altLang="en-US" sz="1700" b="1" dirty="0">
                <a:solidFill>
                  <a:srgbClr val="FFC000"/>
                </a:solidFill>
                <a:latin typeface="Courier New" panose="02070309020205020404" pitchFamily="49" charset="0"/>
              </a:rPr>
              <a:t>    char phone[20];</a:t>
            </a:r>
          </a:p>
          <a:p>
            <a:pPr marL="533400" indent="-533400">
              <a:lnSpc>
                <a:spcPct val="80000"/>
              </a:lnSpc>
              <a:buFont typeface="Arial" panose="020B0604020202020204" pitchFamily="34" charset="0"/>
              <a:buNone/>
            </a:pPr>
            <a:r>
              <a:rPr lang="fr-FR" altLang="en-US" sz="1700" b="1" dirty="0">
                <a:solidFill>
                  <a:srgbClr val="FFC000"/>
                </a:solidFill>
                <a:latin typeface="Courier New" panose="02070309020205020404" pitchFamily="49" charset="0"/>
              </a:rPr>
              <a:t>}contact;</a:t>
            </a:r>
          </a:p>
          <a:p>
            <a:pPr marL="533400" indent="-533400">
              <a:lnSpc>
                <a:spcPct val="80000"/>
              </a:lnSpc>
              <a:buFont typeface="Arial" panose="020B0604020202020204" pitchFamily="34" charset="0"/>
              <a:buNone/>
            </a:pPr>
            <a:endParaRPr lang="fr-FR" altLang="en-US" sz="1700" dirty="0">
              <a:latin typeface="Courier New" panose="02070309020205020404" pitchFamily="49" charset="0"/>
            </a:endParaRPr>
          </a:p>
          <a:p>
            <a:pPr eaLnBrk="1" hangingPunct="1">
              <a:lnSpc>
                <a:spcPct val="80000"/>
              </a:lnSpc>
              <a:buFontTx/>
              <a:buNone/>
            </a:pPr>
            <a:r>
              <a:rPr lang="fr-FR" altLang="en-US" sz="1700" b="1" dirty="0" err="1">
                <a:solidFill>
                  <a:srgbClr val="0033CC"/>
                </a:solidFill>
                <a:latin typeface="Courier New" panose="02070309020205020404" pitchFamily="49" charset="0"/>
              </a:rPr>
              <a:t>typedef</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struct</a:t>
            </a:r>
            <a:r>
              <a:rPr lang="fr-FR" altLang="en-US" sz="1700" b="1" dirty="0">
                <a:solidFill>
                  <a:srgbClr val="0033CC"/>
                </a:solidFill>
                <a:latin typeface="Courier New" panose="02070309020205020404" pitchFamily="49" charset="0"/>
              </a:rPr>
              <a:t> { </a:t>
            </a:r>
          </a:p>
          <a:p>
            <a:pPr eaLnBrk="1" hangingPunct="1">
              <a:lnSpc>
                <a:spcPct val="80000"/>
              </a:lnSpc>
              <a:buFontTx/>
              <a:buNone/>
            </a:pPr>
            <a:r>
              <a:rPr lang="fr-FR" altLang="en-US" sz="1700" b="1" dirty="0">
                <a:solidFill>
                  <a:srgbClr val="0033CC"/>
                </a:solidFill>
                <a:latin typeface="Courier New" panose="02070309020205020404" pitchFamily="49" charset="0"/>
              </a:rPr>
              <a:t>   contact data; </a:t>
            </a:r>
          </a:p>
          <a:p>
            <a:pPr eaLnBrk="1" hangingPunct="1">
              <a:lnSpc>
                <a:spcPct val="80000"/>
              </a:lnSpc>
              <a:buFontTx/>
              <a:buNone/>
            </a:pP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struct</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node</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next</a:t>
            </a:r>
            <a:r>
              <a:rPr lang="fr-FR" altLang="en-US" sz="1700" b="1" dirty="0">
                <a:solidFill>
                  <a:srgbClr val="0033CC"/>
                </a:solidFill>
                <a:latin typeface="Courier New" panose="02070309020205020404" pitchFamily="49" charset="0"/>
              </a:rPr>
              <a:t>; </a:t>
            </a:r>
          </a:p>
          <a:p>
            <a:pPr eaLnBrk="1" hangingPunct="1">
              <a:lnSpc>
                <a:spcPct val="80000"/>
              </a:lnSpc>
              <a:buFontTx/>
              <a:buNone/>
            </a:pPr>
            <a:r>
              <a:rPr lang="fr-FR" altLang="en-US" sz="1700" b="1" dirty="0">
                <a:solidFill>
                  <a:srgbClr val="0033CC"/>
                </a:solidFill>
                <a:latin typeface="Courier New" panose="02070309020205020404" pitchFamily="49" charset="0"/>
              </a:rPr>
              <a:t>}</a:t>
            </a:r>
            <a:r>
              <a:rPr lang="fr-FR" altLang="en-US" sz="1700" b="1" dirty="0" err="1">
                <a:solidFill>
                  <a:srgbClr val="0033CC"/>
                </a:solidFill>
                <a:latin typeface="Courier New" panose="02070309020205020404" pitchFamily="49" charset="0"/>
              </a:rPr>
              <a:t>node</a:t>
            </a:r>
            <a:r>
              <a:rPr lang="fr-FR" altLang="en-US" sz="1700" b="1" dirty="0">
                <a:solidFill>
                  <a:srgbClr val="0033CC"/>
                </a:solidFill>
                <a:latin typeface="Courier New" panose="02070309020205020404" pitchFamily="49" charset="0"/>
              </a:rPr>
              <a:t>; </a:t>
            </a:r>
          </a:p>
          <a:p>
            <a:pPr eaLnBrk="1" hangingPunct="1">
              <a:lnSpc>
                <a:spcPct val="80000"/>
              </a:lnSpc>
              <a:buFontTx/>
              <a:buNone/>
            </a:pPr>
            <a:r>
              <a:rPr lang="fr-FR" altLang="en-US" sz="1700" b="1" dirty="0" err="1">
                <a:solidFill>
                  <a:srgbClr val="0033CC"/>
                </a:solidFill>
                <a:latin typeface="Courier New" panose="02070309020205020404" pitchFamily="49" charset="0"/>
              </a:rPr>
              <a:t>node</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head</a:t>
            </a:r>
            <a:r>
              <a:rPr lang="fr-FR" altLang="en-US" sz="1700" b="1" dirty="0">
                <a:solidFill>
                  <a:srgbClr val="0033CC"/>
                </a:solidFill>
                <a:latin typeface="Courier New" panose="02070309020205020404" pitchFamily="49" charset="0"/>
              </a:rPr>
              <a:t>; </a:t>
            </a:r>
            <a:endParaRPr lang="fr-FR" altLang="en-US" sz="1700" b="1" dirty="0">
              <a:latin typeface="Courier New" panose="02070309020205020404" pitchFamily="49" charset="0"/>
            </a:endParaRPr>
          </a:p>
          <a:p>
            <a:pPr marL="533400" indent="-533400">
              <a:lnSpc>
                <a:spcPct val="80000"/>
              </a:lnSpc>
              <a:buFont typeface="Arial" panose="020B0604020202020204" pitchFamily="34" charset="0"/>
              <a:buNone/>
            </a:pPr>
            <a:endParaRPr lang="fr-FR" altLang="en-US" sz="1700" dirty="0">
              <a:latin typeface="Courier New" panose="02070309020205020404" pitchFamily="49" charset="0"/>
            </a:endParaRPr>
          </a:p>
          <a:p>
            <a:endParaRPr lang="vi-VN" sz="1700" dirty="0">
              <a:latin typeface="Times" panose="02020603050405020304" pitchFamily="18" charset="0"/>
              <a:cs typeface="Times" panose="02020603050405020304" pitchFamily="18" charset="0"/>
            </a:endParaRPr>
          </a:p>
          <a:p>
            <a:pPr>
              <a:buNone/>
            </a:pPr>
            <a:endParaRPr lang="en-US" sz="1900" b="1" dirty="0">
              <a:solidFill>
                <a:srgbClr val="C00000"/>
              </a:solidFill>
              <a:latin typeface="Times" panose="02020603050405020304" pitchFamily="18" charset="0"/>
              <a:cs typeface="Times" panose="02020603050405020304" pitchFamily="18" charset="0"/>
            </a:endParaRPr>
          </a:p>
        </p:txBody>
      </p:sp>
      <p:sp>
        <p:nvSpPr>
          <p:cNvPr id="6" name="TextBox 5"/>
          <p:cNvSpPr txBox="1"/>
          <p:nvPr/>
        </p:nvSpPr>
        <p:spPr>
          <a:xfrm>
            <a:off x="3390900" y="4942329"/>
            <a:ext cx="4076700" cy="369332"/>
          </a:xfrm>
          <a:prstGeom prst="rect">
            <a:avLst/>
          </a:prstGeom>
          <a:noFill/>
        </p:spPr>
        <p:txBody>
          <a:bodyPr wrap="square" rtlCol="0">
            <a:spAutoFit/>
          </a:bodyPr>
          <a:lstStyle/>
          <a:p>
            <a:r>
              <a:rPr lang="en-US" sz="1800" dirty="0">
                <a:latin typeface="Times" panose="02020603050405020304" pitchFamily="18" charset="0"/>
                <a:cs typeface="Times" panose="02020603050405020304" pitchFamily="18" charset="0"/>
              </a:rPr>
              <a:t>Define the type of data of the node</a:t>
            </a:r>
          </a:p>
        </p:txBody>
      </p:sp>
      <p:grpSp>
        <p:nvGrpSpPr>
          <p:cNvPr id="49" name="Group 48"/>
          <p:cNvGrpSpPr/>
          <p:nvPr/>
        </p:nvGrpSpPr>
        <p:grpSpPr>
          <a:xfrm>
            <a:off x="3657600" y="5879076"/>
            <a:ext cx="4648200" cy="975695"/>
            <a:chOff x="3886200" y="5486400"/>
            <a:chExt cx="4648200" cy="975695"/>
          </a:xfrm>
        </p:grpSpPr>
        <p:grpSp>
          <p:nvGrpSpPr>
            <p:cNvPr id="9" name="Group 8"/>
            <p:cNvGrpSpPr/>
            <p:nvPr/>
          </p:nvGrpSpPr>
          <p:grpSpPr>
            <a:xfrm>
              <a:off x="3886200" y="5486400"/>
              <a:ext cx="4648200" cy="530291"/>
              <a:chOff x="4267200" y="5334000"/>
              <a:chExt cx="4648200" cy="530291"/>
            </a:xfrm>
          </p:grpSpPr>
          <p:sp>
            <p:nvSpPr>
              <p:cNvPr id="14" name="Rectangle 13"/>
              <p:cNvSpPr>
                <a:spLocks noChangeArrowheads="1"/>
              </p:cNvSpPr>
              <p:nvPr/>
            </p:nvSpPr>
            <p:spPr bwMode="auto">
              <a:xfrm>
                <a:off x="4267200" y="5334001"/>
                <a:ext cx="3581400"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dirty="0"/>
                  <a:t> name    </a:t>
                </a:r>
                <a:r>
                  <a:rPr lang="en-US" altLang="en-US" dirty="0" err="1"/>
                  <a:t>phonenumber</a:t>
                </a:r>
                <a:r>
                  <a:rPr lang="en-US" altLang="en-US" dirty="0"/>
                  <a:t> </a:t>
                </a:r>
                <a:endParaRPr lang="en-US" altLang="en-US" sz="2400" dirty="0">
                  <a:solidFill>
                    <a:srgbClr val="FF0000"/>
                  </a:solidFill>
                  <a:latin typeface="Times New Roman" panose="02020603050405020304" pitchFamily="18" charset="0"/>
                </a:endParaRPr>
              </a:p>
            </p:txBody>
          </p:sp>
          <p:cxnSp>
            <p:nvCxnSpPr>
              <p:cNvPr id="8" name="Straight Connector 7"/>
              <p:cNvCxnSpPr/>
              <p:nvPr/>
            </p:nvCxnSpPr>
            <p:spPr>
              <a:xfrm>
                <a:off x="5334000" y="5334000"/>
                <a:ext cx="0" cy="530290"/>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467600" y="5334000"/>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6" name="Line 7"/>
              <p:cNvSpPr>
                <a:spLocks noChangeShapeType="1"/>
              </p:cNvSpPr>
              <p:nvPr/>
            </p:nvSpPr>
            <p:spPr bwMode="auto">
              <a:xfrm>
                <a:off x="7696200" y="5635667"/>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sp>
          <p:nvSpPr>
            <p:cNvPr id="10" name="TextBox 9"/>
            <p:cNvSpPr txBox="1"/>
            <p:nvPr/>
          </p:nvSpPr>
          <p:spPr>
            <a:xfrm>
              <a:off x="5181600" y="6061985"/>
              <a:ext cx="1394460" cy="400110"/>
            </a:xfrm>
            <a:prstGeom prst="rect">
              <a:avLst/>
            </a:prstGeom>
            <a:noFill/>
          </p:spPr>
          <p:txBody>
            <a:bodyPr wrap="square" rtlCol="0">
              <a:spAutoFit/>
            </a:bodyPr>
            <a:lstStyle/>
            <a:p>
              <a:r>
                <a:rPr lang="en-US" sz="2000" dirty="0">
                  <a:latin typeface="Times" panose="02020603050405020304" pitchFamily="18" charset="0"/>
                  <a:cs typeface="Times" panose="02020603050405020304" pitchFamily="18" charset="0"/>
                </a:rPr>
                <a:t>A node</a:t>
              </a:r>
            </a:p>
          </p:txBody>
        </p:sp>
      </p:grpSp>
      <p:sp>
        <p:nvSpPr>
          <p:cNvPr id="50" name="Rectangle 49"/>
          <p:cNvSpPr/>
          <p:nvPr/>
        </p:nvSpPr>
        <p:spPr>
          <a:xfrm>
            <a:off x="46383" y="4724400"/>
            <a:ext cx="3306417" cy="9144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p:cNvSpPr txBox="1"/>
          <p:nvPr/>
        </p:nvSpPr>
        <p:spPr>
          <a:xfrm>
            <a:off x="2763677" y="1218708"/>
            <a:ext cx="4419600" cy="353943"/>
          </a:xfrm>
          <a:prstGeom prst="rect">
            <a:avLst/>
          </a:prstGeom>
          <a:noFill/>
        </p:spPr>
        <p:txBody>
          <a:bodyPr wrap="square" rtlCol="0">
            <a:spAutoFit/>
          </a:bodyPr>
          <a:lstStyle/>
          <a:p>
            <a:r>
              <a:rPr lang="en-US" sz="1700" b="1" dirty="0">
                <a:solidFill>
                  <a:schemeClr val="accent6"/>
                </a:solidFill>
                <a:latin typeface="Times" panose="02020603050405020304" pitchFamily="18" charset="0"/>
                <a:cs typeface="Times" panose="02020603050405020304" pitchFamily="18" charset="0"/>
              </a:rPr>
              <a:t>Define the type of data of the node</a:t>
            </a:r>
          </a:p>
        </p:txBody>
      </p:sp>
      <p:sp>
        <p:nvSpPr>
          <p:cNvPr id="18" name="TextBox 17"/>
          <p:cNvSpPr txBox="1"/>
          <p:nvPr/>
        </p:nvSpPr>
        <p:spPr>
          <a:xfrm>
            <a:off x="2819400" y="2202085"/>
            <a:ext cx="4419600" cy="353943"/>
          </a:xfrm>
          <a:prstGeom prst="rect">
            <a:avLst/>
          </a:prstGeom>
          <a:noFill/>
        </p:spPr>
        <p:txBody>
          <a:bodyPr wrap="square" rtlCol="0">
            <a:spAutoFit/>
          </a:bodyPr>
          <a:lstStyle/>
          <a:p>
            <a:r>
              <a:rPr lang="en-US" sz="1700" b="1" dirty="0">
                <a:solidFill>
                  <a:srgbClr val="000099"/>
                </a:solidFill>
                <a:latin typeface="Times" panose="02020603050405020304" pitchFamily="18" charset="0"/>
                <a:cs typeface="Times" panose="02020603050405020304" pitchFamily="18" charset="0"/>
              </a:rPr>
              <a:t>Define the singly linked list</a:t>
            </a:r>
          </a:p>
        </p:txBody>
      </p:sp>
      <p:sp>
        <p:nvSpPr>
          <p:cNvPr id="19" name="TextBox 18"/>
          <p:cNvSpPr txBox="1"/>
          <p:nvPr/>
        </p:nvSpPr>
        <p:spPr>
          <a:xfrm>
            <a:off x="5181600" y="5308294"/>
            <a:ext cx="952500" cy="369332"/>
          </a:xfrm>
          <a:prstGeom prst="rect">
            <a:avLst/>
          </a:prstGeom>
          <a:noFill/>
        </p:spPr>
        <p:txBody>
          <a:bodyPr wrap="square" rtlCol="0">
            <a:spAutoFit/>
          </a:bodyPr>
          <a:lstStyle/>
          <a:p>
            <a:r>
              <a:rPr lang="en-US" sz="1800" dirty="0">
                <a:latin typeface="Times" panose="02020603050405020304" pitchFamily="18" charset="0"/>
                <a:cs typeface="Times" panose="02020603050405020304" pitchFamily="18" charset="0"/>
              </a:rPr>
              <a:t>data</a:t>
            </a:r>
          </a:p>
        </p:txBody>
      </p:sp>
      <p:sp>
        <p:nvSpPr>
          <p:cNvPr id="20" name="TextBox 19"/>
          <p:cNvSpPr txBox="1"/>
          <p:nvPr/>
        </p:nvSpPr>
        <p:spPr>
          <a:xfrm>
            <a:off x="7486649" y="5811411"/>
            <a:ext cx="952500" cy="369332"/>
          </a:xfrm>
          <a:prstGeom prst="rect">
            <a:avLst/>
          </a:prstGeom>
          <a:noFill/>
        </p:spPr>
        <p:txBody>
          <a:bodyPr wrap="square" rtlCol="0">
            <a:spAutoFit/>
          </a:bodyPr>
          <a:lstStyle/>
          <a:p>
            <a:r>
              <a:rPr lang="en-US" sz="1800" dirty="0">
                <a:latin typeface="Times" panose="02020603050405020304" pitchFamily="18" charset="0"/>
                <a:cs typeface="Times" panose="02020603050405020304" pitchFamily="18" charset="0"/>
              </a:rPr>
              <a:t>next</a:t>
            </a:r>
          </a:p>
        </p:txBody>
      </p:sp>
      <p:sp>
        <p:nvSpPr>
          <p:cNvPr id="5" name="Right Brace 4"/>
          <p:cNvSpPr/>
          <p:nvPr/>
        </p:nvSpPr>
        <p:spPr>
          <a:xfrm rot="16200000">
            <a:off x="5178305" y="4156921"/>
            <a:ext cx="158990" cy="3200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3338890" y="-1365"/>
            <a:ext cx="5796827" cy="951784"/>
          </a:xfrm>
          <a:prstGeom prst="rect">
            <a:avLst/>
          </a:prstGeom>
        </p:spPr>
      </p:pic>
    </p:spTree>
    <p:extLst>
      <p:ext uri="{BB962C8B-B14F-4D97-AF65-F5344CB8AC3E}">
        <p14:creationId xmlns:p14="http://schemas.microsoft.com/office/powerpoint/2010/main" val="38830838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a:extLst>
              <a:ext uri="{FF2B5EF4-FFF2-40B4-BE49-F238E27FC236}">
                <a16:creationId xmlns:a16="http://schemas.microsoft.com/office/drawing/2014/main" id="{279C36C8-41B7-4128-8F75-AC2231C73A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1D7114BE-E897-4E99-95B6-EBA183B0A87C}" type="slidenum">
              <a:rPr lang="en-US" altLang="en-US"/>
              <a:pPr/>
              <a:t>75</a:t>
            </a:fld>
            <a:endParaRPr lang="en-US" altLang="en-US"/>
          </a:p>
        </p:txBody>
      </p:sp>
      <p:sp>
        <p:nvSpPr>
          <p:cNvPr id="12291" name="Rectangle 2">
            <a:extLst>
              <a:ext uri="{FF2B5EF4-FFF2-40B4-BE49-F238E27FC236}">
                <a16:creationId xmlns:a16="http://schemas.microsoft.com/office/drawing/2014/main" id="{7B3A388B-334E-4E04-B3F1-BAB5DBB9D479}"/>
              </a:ext>
            </a:extLst>
          </p:cNvPr>
          <p:cNvSpPr>
            <a:spLocks noGrp="1" noChangeArrowheads="1"/>
          </p:cNvSpPr>
          <p:nvPr>
            <p:ph type="title"/>
          </p:nvPr>
        </p:nvSpPr>
        <p:spPr>
          <a:xfrm>
            <a:off x="0" y="0"/>
            <a:ext cx="9144000" cy="838200"/>
          </a:xfrm>
        </p:spPr>
        <p:txBody>
          <a:bodyPr/>
          <a:lstStyle/>
          <a:p>
            <a:pPr eaLnBrk="1" hangingPunct="1"/>
            <a:r>
              <a:rPr lang="fr-FR" altLang="en-US" dirty="0"/>
              <a:t>I</a:t>
            </a:r>
            <a:r>
              <a:rPr lang="fr-FR" altLang="en-US" dirty="0">
                <a:effectLst/>
              </a:rPr>
              <a:t>mportant </a:t>
            </a:r>
            <a:r>
              <a:rPr lang="fr-FR" altLang="en-US" dirty="0" err="1">
                <a:effectLst/>
              </a:rPr>
              <a:t>elements</a:t>
            </a:r>
            <a:r>
              <a:rPr lang="fr-FR" altLang="en-US" dirty="0">
                <a:effectLst/>
              </a:rPr>
              <a:t> of </a:t>
            </a:r>
            <a:r>
              <a:rPr lang="fr-FR" altLang="en-US" dirty="0" err="1">
                <a:effectLst/>
              </a:rPr>
              <a:t>singly</a:t>
            </a:r>
            <a:r>
              <a:rPr lang="fr-FR" altLang="en-US" dirty="0">
                <a:effectLst/>
              </a:rPr>
              <a:t> </a:t>
            </a:r>
            <a:r>
              <a:rPr lang="fr-FR" altLang="en-US" dirty="0" err="1">
                <a:effectLst/>
              </a:rPr>
              <a:t>linked</a:t>
            </a:r>
            <a:r>
              <a:rPr lang="fr-FR" altLang="en-US" dirty="0">
                <a:effectLst/>
              </a:rPr>
              <a:t> </a:t>
            </a:r>
            <a:r>
              <a:rPr lang="fr-FR" altLang="en-US" dirty="0" err="1">
                <a:effectLst/>
              </a:rPr>
              <a:t>list</a:t>
            </a:r>
            <a:endParaRPr lang="fr-FR" altLang="en-US" dirty="0">
              <a:effectLst/>
            </a:endParaRPr>
          </a:p>
        </p:txBody>
      </p:sp>
      <p:sp>
        <p:nvSpPr>
          <p:cNvPr id="12292" name="Rectangle 3">
            <a:extLst>
              <a:ext uri="{FF2B5EF4-FFF2-40B4-BE49-F238E27FC236}">
                <a16:creationId xmlns:a16="http://schemas.microsoft.com/office/drawing/2014/main" id="{AA317E89-9F84-42DD-8C25-7904B555EE40}"/>
              </a:ext>
            </a:extLst>
          </p:cNvPr>
          <p:cNvSpPr>
            <a:spLocks noGrp="1" noChangeArrowheads="1"/>
          </p:cNvSpPr>
          <p:nvPr>
            <p:ph type="body" idx="1"/>
          </p:nvPr>
        </p:nvSpPr>
        <p:spPr>
          <a:xfrm>
            <a:off x="152400" y="848139"/>
            <a:ext cx="8915400" cy="2819400"/>
          </a:xfrm>
        </p:spPr>
        <p:txBody>
          <a:bodyPr/>
          <a:lstStyle/>
          <a:p>
            <a:pPr eaLnBrk="1" hangingPunct="1"/>
            <a:r>
              <a:rPr lang="fr-FR" altLang="en-US" sz="2100" dirty="0" err="1">
                <a:latin typeface="Times New Roman" panose="02020603050405020304" pitchFamily="18" charset="0"/>
                <a:cs typeface="Times New Roman" panose="02020603050405020304" pitchFamily="18" charset="0"/>
              </a:rPr>
              <a:t>head</a:t>
            </a:r>
            <a:r>
              <a:rPr lang="fr-FR" altLang="en-US" sz="2100" dirty="0">
                <a:latin typeface="Times New Roman" panose="02020603050405020304" pitchFamily="18" charset="0"/>
                <a:cs typeface="Times New Roman" panose="02020603050405020304" pitchFamily="18" charset="0"/>
              </a:rPr>
              <a:t>: store the </a:t>
            </a:r>
            <a:r>
              <a:rPr lang="fr-FR" altLang="en-US" sz="2100" dirty="0" err="1">
                <a:latin typeface="Times New Roman" panose="02020603050405020304" pitchFamily="18" charset="0"/>
                <a:cs typeface="Times New Roman" panose="02020603050405020304" pitchFamily="18" charset="0"/>
              </a:rPr>
              <a:t>address</a:t>
            </a:r>
            <a:r>
              <a:rPr lang="fr-FR" altLang="en-US" sz="2100" dirty="0">
                <a:latin typeface="Times New Roman" panose="02020603050405020304" pitchFamily="18" charset="0"/>
                <a:cs typeface="Times New Roman" panose="02020603050405020304" pitchFamily="18" charset="0"/>
              </a:rPr>
              <a:t> of the first </a:t>
            </a:r>
            <a:r>
              <a:rPr lang="fr-FR" altLang="en-US" sz="2100" dirty="0" err="1">
                <a:latin typeface="Times New Roman" panose="02020603050405020304" pitchFamily="18" charset="0"/>
                <a:cs typeface="Times New Roman" panose="02020603050405020304" pitchFamily="18" charset="0"/>
              </a:rPr>
              <a:t>node</a:t>
            </a:r>
            <a:r>
              <a:rPr lang="fr-FR" altLang="en-US" sz="2100" dirty="0">
                <a:latin typeface="Times New Roman" panose="02020603050405020304" pitchFamily="18" charset="0"/>
                <a:cs typeface="Times New Roman" panose="02020603050405020304" pitchFamily="18" charset="0"/>
              </a:rPr>
              <a:t> in the </a:t>
            </a:r>
            <a:r>
              <a:rPr lang="fr-FR" altLang="en-US" sz="2100" dirty="0" err="1">
                <a:latin typeface="Times New Roman" panose="02020603050405020304" pitchFamily="18" charset="0"/>
                <a:cs typeface="Times New Roman" panose="02020603050405020304" pitchFamily="18" charset="0"/>
              </a:rPr>
              <a:t>linked</a:t>
            </a:r>
            <a:r>
              <a:rPr lang="fr-FR" altLang="en-US" sz="2100" dirty="0">
                <a:latin typeface="Times New Roman" panose="02020603050405020304" pitchFamily="18" charset="0"/>
                <a:cs typeface="Times New Roman" panose="02020603050405020304" pitchFamily="18" charset="0"/>
              </a:rPr>
              <a:t> </a:t>
            </a:r>
            <a:r>
              <a:rPr lang="fr-FR" altLang="en-US" sz="2100" dirty="0" err="1">
                <a:latin typeface="Times New Roman" panose="02020603050405020304" pitchFamily="18" charset="0"/>
                <a:cs typeface="Times New Roman" panose="02020603050405020304" pitchFamily="18" charset="0"/>
              </a:rPr>
              <a:t>list</a:t>
            </a:r>
            <a:endParaRPr lang="fr-FR" altLang="en-US" sz="2100" dirty="0">
              <a:latin typeface="Times New Roman" panose="02020603050405020304" pitchFamily="18" charset="0"/>
              <a:cs typeface="Times New Roman" panose="02020603050405020304" pitchFamily="18" charset="0"/>
            </a:endParaRPr>
          </a:p>
          <a:p>
            <a:pPr eaLnBrk="1" hangingPunct="1"/>
            <a:r>
              <a:rPr lang="fr-FR" altLang="en-US" sz="2100" dirty="0">
                <a:latin typeface="Times New Roman" panose="02020603050405020304" pitchFamily="18" charset="0"/>
                <a:cs typeface="Times New Roman" panose="02020603050405020304" pitchFamily="18" charset="0"/>
              </a:rPr>
              <a:t>NULL: value of the pointer of the last </a:t>
            </a:r>
            <a:r>
              <a:rPr lang="fr-FR" altLang="en-US" sz="2100" dirty="0" err="1">
                <a:latin typeface="Times New Roman" panose="02020603050405020304" pitchFamily="18" charset="0"/>
                <a:cs typeface="Times New Roman" panose="02020603050405020304" pitchFamily="18" charset="0"/>
              </a:rPr>
              <a:t>node</a:t>
            </a:r>
            <a:r>
              <a:rPr lang="fr-FR" altLang="en-US" sz="2100" dirty="0">
                <a:latin typeface="Times New Roman" panose="02020603050405020304" pitchFamily="18" charset="0"/>
                <a:cs typeface="Times New Roman" panose="02020603050405020304" pitchFamily="18" charset="0"/>
              </a:rPr>
              <a:t> in the </a:t>
            </a:r>
            <a:r>
              <a:rPr lang="fr-FR" altLang="en-US" sz="2100" dirty="0" err="1">
                <a:latin typeface="Times New Roman" panose="02020603050405020304" pitchFamily="18" charset="0"/>
                <a:cs typeface="Times New Roman" panose="02020603050405020304" pitchFamily="18" charset="0"/>
              </a:rPr>
              <a:t>linked</a:t>
            </a:r>
            <a:r>
              <a:rPr lang="fr-FR" altLang="en-US" sz="2100" dirty="0">
                <a:latin typeface="Times New Roman" panose="02020603050405020304" pitchFamily="18" charset="0"/>
                <a:cs typeface="Times New Roman" panose="02020603050405020304" pitchFamily="18" charset="0"/>
              </a:rPr>
              <a:t> </a:t>
            </a:r>
            <a:r>
              <a:rPr lang="fr-FR" altLang="en-US" sz="2100" dirty="0" err="1">
                <a:latin typeface="Times New Roman" panose="02020603050405020304" pitchFamily="18" charset="0"/>
                <a:cs typeface="Times New Roman" panose="02020603050405020304" pitchFamily="18" charset="0"/>
              </a:rPr>
              <a:t>list</a:t>
            </a:r>
            <a:endParaRPr lang="fr-FR" altLang="en-US" sz="2100" dirty="0">
              <a:latin typeface="Times New Roman" panose="02020603050405020304" pitchFamily="18" charset="0"/>
              <a:cs typeface="Times New Roman" panose="02020603050405020304" pitchFamily="18" charset="0"/>
            </a:endParaRPr>
          </a:p>
          <a:p>
            <a:pPr eaLnBrk="1" hangingPunct="1"/>
            <a:r>
              <a:rPr lang="fr-FR" altLang="en-US" sz="2100" dirty="0" err="1">
                <a:latin typeface="Times New Roman" panose="02020603050405020304" pitchFamily="18" charset="0"/>
                <a:cs typeface="Times New Roman" panose="02020603050405020304" pitchFamily="18" charset="0"/>
              </a:rPr>
              <a:t>cur</a:t>
            </a:r>
            <a:r>
              <a:rPr lang="fr-FR" altLang="en-US" sz="2100" dirty="0">
                <a:latin typeface="Times New Roman" panose="02020603050405020304" pitchFamily="18" charset="0"/>
                <a:cs typeface="Times New Roman" panose="02020603050405020304" pitchFamily="18" charset="0"/>
              </a:rPr>
              <a:t>: the pointer </a:t>
            </a:r>
            <a:r>
              <a:rPr lang="fr-FR" altLang="en-US" sz="2100" dirty="0" err="1">
                <a:latin typeface="Times New Roman" panose="02020603050405020304" pitchFamily="18" charset="0"/>
                <a:cs typeface="Times New Roman" panose="02020603050405020304" pitchFamily="18" charset="0"/>
              </a:rPr>
              <a:t>stored</a:t>
            </a:r>
            <a:r>
              <a:rPr lang="fr-FR" altLang="en-US" sz="2100" dirty="0">
                <a:latin typeface="Times New Roman" panose="02020603050405020304" pitchFamily="18" charset="0"/>
                <a:cs typeface="Times New Roman" panose="02020603050405020304" pitchFamily="18" charset="0"/>
              </a:rPr>
              <a:t> the </a:t>
            </a:r>
            <a:r>
              <a:rPr lang="fr-FR" altLang="en-US" sz="2100" dirty="0" err="1">
                <a:latin typeface="Times New Roman" panose="02020603050405020304" pitchFamily="18" charset="0"/>
                <a:cs typeface="Times New Roman" panose="02020603050405020304" pitchFamily="18" charset="0"/>
              </a:rPr>
              <a:t>address</a:t>
            </a:r>
            <a:r>
              <a:rPr lang="fr-FR" altLang="en-US" sz="2100" dirty="0">
                <a:latin typeface="Times New Roman" panose="02020603050405020304" pitchFamily="18" charset="0"/>
                <a:cs typeface="Times New Roman" panose="02020603050405020304" pitchFamily="18" charset="0"/>
              </a:rPr>
              <a:t> of </a:t>
            </a:r>
            <a:r>
              <a:rPr lang="fr-FR" altLang="en-US" sz="2100" dirty="0" err="1">
                <a:latin typeface="Times New Roman" panose="02020603050405020304" pitchFamily="18" charset="0"/>
                <a:cs typeface="Times New Roman" panose="02020603050405020304" pitchFamily="18" charset="0"/>
              </a:rPr>
              <a:t>current</a:t>
            </a:r>
            <a:r>
              <a:rPr lang="fr-FR" altLang="en-US" sz="2100" dirty="0">
                <a:latin typeface="Times New Roman" panose="02020603050405020304" pitchFamily="18" charset="0"/>
                <a:cs typeface="Times New Roman" panose="02020603050405020304" pitchFamily="18" charset="0"/>
              </a:rPr>
              <a:t> </a:t>
            </a:r>
            <a:r>
              <a:rPr lang="fr-FR" altLang="en-US" sz="2100" dirty="0" err="1">
                <a:latin typeface="Times New Roman" panose="02020603050405020304" pitchFamily="18" charset="0"/>
                <a:cs typeface="Times New Roman" panose="02020603050405020304" pitchFamily="18" charset="0"/>
              </a:rPr>
              <a:t>node</a:t>
            </a:r>
            <a:endParaRPr lang="fr-FR" altLang="en-US" sz="2100" dirty="0">
              <a:latin typeface="Times New Roman" panose="02020603050405020304" pitchFamily="18" charset="0"/>
              <a:cs typeface="Times New Roman" panose="02020603050405020304" pitchFamily="18" charset="0"/>
            </a:endParaRPr>
          </a:p>
          <a:p>
            <a:pPr eaLnBrk="1" hangingPunct="1"/>
            <a:endParaRPr lang="fr-FR" altLang="en-US" sz="2100" dirty="0">
              <a:latin typeface="Times New Roman" panose="02020603050405020304" pitchFamily="18" charset="0"/>
              <a:cs typeface="Times New Roman" panose="02020603050405020304" pitchFamily="18" charset="0"/>
            </a:endParaRPr>
          </a:p>
          <a:p>
            <a:pPr eaLnBrk="1" hangingPunct="1"/>
            <a:endParaRPr lang="fr-FR" altLang="en-US" sz="2100" dirty="0">
              <a:latin typeface="Times New Roman" panose="02020603050405020304" pitchFamily="18" charset="0"/>
              <a:cs typeface="Times New Roman" panose="02020603050405020304" pitchFamily="18" charset="0"/>
            </a:endParaRPr>
          </a:p>
          <a:p>
            <a:pPr eaLnBrk="1" hangingPunct="1"/>
            <a:endParaRPr lang="fr-FR" altLang="en-US" sz="2100" dirty="0">
              <a:latin typeface="Times New Roman" panose="02020603050405020304" pitchFamily="18" charset="0"/>
              <a:cs typeface="Times New Roman" panose="02020603050405020304" pitchFamily="18" charset="0"/>
            </a:endParaRPr>
          </a:p>
          <a:p>
            <a:pPr eaLnBrk="1" hangingPunct="1"/>
            <a:endParaRPr lang="fr-FR" altLang="en-US" sz="2100" dirty="0">
              <a:latin typeface="Times New Roman" panose="02020603050405020304" pitchFamily="18" charset="0"/>
              <a:cs typeface="Times New Roman" panose="02020603050405020304" pitchFamily="18" charset="0"/>
            </a:endParaRPr>
          </a:p>
          <a:p>
            <a:pPr eaLnBrk="1" hangingPunct="1"/>
            <a:endParaRPr lang="fr-FR" altLang="en-US" sz="2100" dirty="0">
              <a:latin typeface="Times New Roman" panose="02020603050405020304" pitchFamily="18" charset="0"/>
              <a:cs typeface="Times New Roman" panose="02020603050405020304" pitchFamily="18" charset="0"/>
            </a:endParaRPr>
          </a:p>
          <a:p>
            <a:pPr eaLnBrk="1" hangingPunct="1"/>
            <a:r>
              <a:rPr lang="en-US" sz="2100" dirty="0">
                <a:latin typeface="Times" panose="02020603050405020304" pitchFamily="18" charset="0"/>
                <a:cs typeface="Times" panose="02020603050405020304" pitchFamily="18" charset="0"/>
              </a:rPr>
              <a:t>Allocate memory for a new node pointed by the pointer </a:t>
            </a:r>
            <a:r>
              <a:rPr lang="en-US" sz="2100" dirty="0" err="1">
                <a:latin typeface="Courier New" panose="02070309020205020404" pitchFamily="49" charset="0"/>
                <a:cs typeface="Courier New" panose="02070309020205020404" pitchFamily="49" charset="0"/>
              </a:rPr>
              <a:t>newNode</a:t>
            </a:r>
            <a:r>
              <a:rPr lang="en-US" sz="2100" dirty="0">
                <a:latin typeface="Times" panose="02020603050405020304" pitchFamily="18" charset="0"/>
                <a:cs typeface="Times" panose="02020603050405020304" pitchFamily="18" charset="0"/>
              </a:rPr>
              <a:t> in the list:</a:t>
            </a:r>
          </a:p>
          <a:p>
            <a:pPr marL="0" indent="0" eaLnBrk="1" hangingPunct="1">
              <a:buNone/>
            </a:pPr>
            <a:r>
              <a:rPr lang="en-US" sz="2100" dirty="0">
                <a:latin typeface="Times" panose="02020603050405020304" pitchFamily="18" charset="0"/>
                <a:cs typeface="Times" panose="02020603050405020304" pitchFamily="18" charset="0"/>
              </a:rPr>
              <a:t>  </a:t>
            </a:r>
            <a:r>
              <a:rPr lang="en-US" sz="2100" b="1" dirty="0">
                <a:latin typeface="Courier New" pitchFamily="49" charset="0"/>
                <a:cs typeface="Courier New" pitchFamily="49" charset="0"/>
              </a:rPr>
              <a:t>   node *</a:t>
            </a:r>
            <a:r>
              <a:rPr lang="en-US" sz="2100" b="1" dirty="0" err="1">
                <a:solidFill>
                  <a:srgbClr val="FF0000"/>
                </a:solidFill>
                <a:latin typeface="Courier New" pitchFamily="49" charset="0"/>
                <a:cs typeface="Courier New" pitchFamily="49" charset="0"/>
              </a:rPr>
              <a:t>newNode</a:t>
            </a:r>
            <a:r>
              <a:rPr lang="en-US" sz="2100" b="1" dirty="0">
                <a:solidFill>
                  <a:srgbClr val="FF0000"/>
                </a:solidFill>
                <a:latin typeface="Courier New" pitchFamily="49" charset="0"/>
                <a:cs typeface="Courier New" pitchFamily="49" charset="0"/>
              </a:rPr>
              <a:t> = (node *) </a:t>
            </a:r>
            <a:r>
              <a:rPr lang="en-US" sz="2100" b="1" dirty="0" err="1">
                <a:solidFill>
                  <a:srgbClr val="FF0000"/>
                </a:solidFill>
                <a:latin typeface="Courier New" pitchFamily="49" charset="0"/>
                <a:cs typeface="Courier New" pitchFamily="49" charset="0"/>
              </a:rPr>
              <a:t>malloc</a:t>
            </a:r>
            <a:r>
              <a:rPr lang="en-US" sz="2100" b="1" dirty="0">
                <a:solidFill>
                  <a:srgbClr val="FF0000"/>
                </a:solidFill>
                <a:latin typeface="Courier New" pitchFamily="49" charset="0"/>
                <a:cs typeface="Courier New" pitchFamily="49" charset="0"/>
              </a:rPr>
              <a:t>(</a:t>
            </a:r>
            <a:r>
              <a:rPr lang="en-US" sz="2100" b="1" dirty="0" err="1">
                <a:solidFill>
                  <a:srgbClr val="FF0000"/>
                </a:solidFill>
                <a:latin typeface="Courier New" pitchFamily="49" charset="0"/>
                <a:cs typeface="Courier New" pitchFamily="49" charset="0"/>
              </a:rPr>
              <a:t>sizeof</a:t>
            </a:r>
            <a:r>
              <a:rPr lang="en-US" sz="2100" b="1" dirty="0">
                <a:solidFill>
                  <a:srgbClr val="FF0000"/>
                </a:solidFill>
                <a:latin typeface="Courier New" pitchFamily="49" charset="0"/>
                <a:cs typeface="Courier New" pitchFamily="49" charset="0"/>
              </a:rPr>
              <a:t>(node));</a:t>
            </a:r>
          </a:p>
          <a:p>
            <a:pPr eaLnBrk="1" hangingPunct="1"/>
            <a:r>
              <a:rPr lang="en-US" sz="2100" dirty="0">
                <a:latin typeface="Times" panose="02020603050405020304" pitchFamily="18" charset="0"/>
                <a:cs typeface="Times" panose="02020603050405020304" pitchFamily="18" charset="0"/>
              </a:rPr>
              <a:t>Access to the data of the node pointed by pointer </a:t>
            </a:r>
            <a:r>
              <a:rPr lang="en-US" sz="2100" dirty="0" err="1">
                <a:latin typeface="Courier New" panose="02070309020205020404" pitchFamily="49" charset="0"/>
                <a:cs typeface="Courier New" panose="02070309020205020404" pitchFamily="49" charset="0"/>
              </a:rPr>
              <a:t>newNode</a:t>
            </a:r>
            <a:r>
              <a:rPr lang="en-US" sz="2100" dirty="0">
                <a:latin typeface="Courier New" panose="02070309020205020404" pitchFamily="49" charset="0"/>
                <a:cs typeface="Courier New" panose="02070309020205020404" pitchFamily="49" charset="0"/>
              </a:rPr>
              <a:t> </a:t>
            </a:r>
            <a:r>
              <a:rPr lang="en-US" sz="2100" dirty="0">
                <a:latin typeface="Times" panose="02020603050405020304" pitchFamily="18" charset="0"/>
                <a:cs typeface="Times" panose="02020603050405020304" pitchFamily="18" charset="0"/>
              </a:rPr>
              <a:t>:</a:t>
            </a:r>
          </a:p>
          <a:p>
            <a:pPr marL="0" indent="0" eaLnBrk="1" hangingPunct="1">
              <a:buNone/>
            </a:pPr>
            <a:r>
              <a:rPr lang="en-US" sz="2100" dirty="0">
                <a:latin typeface="Times" panose="02020603050405020304" pitchFamily="18" charset="0"/>
                <a:cs typeface="Times" panose="02020603050405020304" pitchFamily="18" charset="0"/>
              </a:rPr>
              <a:t>  </a:t>
            </a:r>
            <a:r>
              <a:rPr lang="en-US" sz="2100" b="1" dirty="0">
                <a:latin typeface="Courier New" pitchFamily="49" charset="0"/>
                <a:cs typeface="Courier New" pitchFamily="49" charset="0"/>
              </a:rPr>
              <a:t>   </a:t>
            </a:r>
            <a:r>
              <a:rPr lang="en-US" sz="2100" b="1" dirty="0" err="1">
                <a:latin typeface="Courier New" pitchFamily="49" charset="0"/>
                <a:cs typeface="Courier New" pitchFamily="49" charset="0"/>
              </a:rPr>
              <a:t>newNode</a:t>
            </a:r>
            <a:r>
              <a:rPr lang="en-US" sz="2100" b="1" dirty="0">
                <a:latin typeface="Courier New" pitchFamily="49" charset="0"/>
                <a:cs typeface="Courier New" pitchFamily="49" charset="0"/>
              </a:rPr>
              <a:t>-&gt;data</a:t>
            </a:r>
            <a:endParaRPr lang="en-US" sz="2100" b="1" dirty="0">
              <a:solidFill>
                <a:srgbClr val="FF0000"/>
              </a:solidFill>
              <a:latin typeface="Courier New" pitchFamily="49" charset="0"/>
              <a:cs typeface="Courier New" pitchFamily="49" charset="0"/>
            </a:endParaRPr>
          </a:p>
          <a:p>
            <a:pPr eaLnBrk="1" hangingPunct="1"/>
            <a:r>
              <a:rPr lang="en-US" sz="2100" dirty="0">
                <a:latin typeface="Times" panose="02020603050405020304" pitchFamily="18" charset="0"/>
                <a:cs typeface="Times" panose="02020603050405020304" pitchFamily="18" charset="0"/>
              </a:rPr>
              <a:t>Free memory allocated for node pointed by pointer </a:t>
            </a:r>
            <a:r>
              <a:rPr lang="en-US" sz="2100" dirty="0" err="1">
                <a:latin typeface="Courier New" panose="02070309020205020404" pitchFamily="49" charset="0"/>
                <a:cs typeface="Courier New" panose="02070309020205020404" pitchFamily="49" charset="0"/>
              </a:rPr>
              <a:t>newNode</a:t>
            </a:r>
            <a:r>
              <a:rPr lang="en-US" sz="2100" dirty="0">
                <a:latin typeface="Courier New" panose="02070309020205020404" pitchFamily="49" charset="0"/>
                <a:cs typeface="Courier New" panose="02070309020205020404" pitchFamily="49" charset="0"/>
              </a:rPr>
              <a:t> </a:t>
            </a:r>
            <a:r>
              <a:rPr lang="en-US" sz="2100" dirty="0">
                <a:latin typeface="Times" panose="02020603050405020304" pitchFamily="18" charset="0"/>
                <a:cs typeface="Times" panose="02020603050405020304" pitchFamily="18" charset="0"/>
              </a:rPr>
              <a:t>:</a:t>
            </a:r>
          </a:p>
          <a:p>
            <a:pPr marL="0" indent="0" eaLnBrk="1" hangingPunct="1">
              <a:buNone/>
            </a:pPr>
            <a:r>
              <a:rPr lang="en-US" sz="2100" dirty="0">
                <a:latin typeface="Times" panose="02020603050405020304" pitchFamily="18" charset="0"/>
                <a:cs typeface="Times" panose="02020603050405020304" pitchFamily="18" charset="0"/>
              </a:rPr>
              <a:t>  </a:t>
            </a:r>
            <a:r>
              <a:rPr lang="en-US" sz="2100" b="1" dirty="0">
                <a:latin typeface="Courier New" pitchFamily="49" charset="0"/>
                <a:cs typeface="Courier New" pitchFamily="49" charset="0"/>
              </a:rPr>
              <a:t>   free(</a:t>
            </a:r>
            <a:r>
              <a:rPr lang="en-US" sz="2100" b="1" dirty="0" err="1">
                <a:latin typeface="Courier New" pitchFamily="49" charset="0"/>
                <a:cs typeface="Courier New" pitchFamily="49" charset="0"/>
              </a:rPr>
              <a:t>newNode</a:t>
            </a:r>
            <a:r>
              <a:rPr lang="en-US" sz="2100" b="1" dirty="0">
                <a:latin typeface="Courier New" pitchFamily="49" charset="0"/>
                <a:cs typeface="Courier New" pitchFamily="49" charset="0"/>
              </a:rPr>
              <a:t>);</a:t>
            </a:r>
            <a:endParaRPr lang="en-US" sz="2100" b="1" dirty="0">
              <a:solidFill>
                <a:srgbClr val="FF0000"/>
              </a:solidFill>
              <a:latin typeface="Courier New" pitchFamily="49" charset="0"/>
              <a:cs typeface="Courier New" pitchFamily="49" charset="0"/>
            </a:endParaRPr>
          </a:p>
          <a:p>
            <a:pPr marL="0" indent="0" eaLnBrk="1" hangingPunct="1">
              <a:buNone/>
            </a:pPr>
            <a:endParaRPr lang="fr-FR" altLang="en-US" sz="2100" dirty="0">
              <a:solidFill>
                <a:srgbClr val="FF0000"/>
              </a:solidFill>
              <a:latin typeface="Times New Roman" panose="02020603050405020304" pitchFamily="18" charset="0"/>
              <a:cs typeface="Times New Roman" panose="02020603050405020304" pitchFamily="18" charset="0"/>
            </a:endParaRPr>
          </a:p>
          <a:p>
            <a:pPr eaLnBrk="1" hangingPunct="1"/>
            <a:endParaRPr lang="fr-FR" altLang="en-US" sz="2100" dirty="0">
              <a:latin typeface="Times New Roman" panose="02020603050405020304" pitchFamily="18" charset="0"/>
              <a:cs typeface="Times New Roman" panose="02020603050405020304" pitchFamily="18" charset="0"/>
            </a:endParaRPr>
          </a:p>
        </p:txBody>
      </p:sp>
      <p:sp>
        <p:nvSpPr>
          <p:cNvPr id="12293" name="Rectangle 4">
            <a:extLst>
              <a:ext uri="{FF2B5EF4-FFF2-40B4-BE49-F238E27FC236}">
                <a16:creationId xmlns:a16="http://schemas.microsoft.com/office/drawing/2014/main" id="{D6A5D6D8-C7BE-4565-B46E-0D2EA1C610C6}"/>
              </a:ext>
            </a:extLst>
          </p:cNvPr>
          <p:cNvSpPr>
            <a:spLocks noChangeArrowheads="1"/>
          </p:cNvSpPr>
          <p:nvPr/>
        </p:nvSpPr>
        <p:spPr bwMode="auto">
          <a:xfrm>
            <a:off x="1676400" y="2819400"/>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2294" name="Rectangle 5">
            <a:extLst>
              <a:ext uri="{FF2B5EF4-FFF2-40B4-BE49-F238E27FC236}">
                <a16:creationId xmlns:a16="http://schemas.microsoft.com/office/drawing/2014/main" id="{E05BC666-BAC8-4F8A-BCAB-20CD464C7999}"/>
              </a:ext>
            </a:extLst>
          </p:cNvPr>
          <p:cNvSpPr>
            <a:spLocks noChangeArrowheads="1"/>
          </p:cNvSpPr>
          <p:nvPr/>
        </p:nvSpPr>
        <p:spPr bwMode="auto">
          <a:xfrm>
            <a:off x="3048000" y="2819400"/>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2295" name="Rectangle 6">
            <a:extLst>
              <a:ext uri="{FF2B5EF4-FFF2-40B4-BE49-F238E27FC236}">
                <a16:creationId xmlns:a16="http://schemas.microsoft.com/office/drawing/2014/main" id="{B82E737E-F2C3-4235-A841-488DDFD73F3A}"/>
              </a:ext>
            </a:extLst>
          </p:cNvPr>
          <p:cNvSpPr>
            <a:spLocks noChangeArrowheads="1"/>
          </p:cNvSpPr>
          <p:nvPr/>
        </p:nvSpPr>
        <p:spPr bwMode="auto">
          <a:xfrm>
            <a:off x="4038600" y="2819400"/>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2296" name="Rectangle 7">
            <a:extLst>
              <a:ext uri="{FF2B5EF4-FFF2-40B4-BE49-F238E27FC236}">
                <a16:creationId xmlns:a16="http://schemas.microsoft.com/office/drawing/2014/main" id="{792CA739-6164-4B66-A004-23D8B5D09CBD}"/>
              </a:ext>
            </a:extLst>
          </p:cNvPr>
          <p:cNvSpPr>
            <a:spLocks noChangeArrowheads="1"/>
          </p:cNvSpPr>
          <p:nvPr/>
        </p:nvSpPr>
        <p:spPr bwMode="auto">
          <a:xfrm>
            <a:off x="5410200" y="2819400"/>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2297" name="Rectangle 8">
            <a:extLst>
              <a:ext uri="{FF2B5EF4-FFF2-40B4-BE49-F238E27FC236}">
                <a16:creationId xmlns:a16="http://schemas.microsoft.com/office/drawing/2014/main" id="{C3FD86A4-ABDD-4037-80DD-700B2C0A0326}"/>
              </a:ext>
            </a:extLst>
          </p:cNvPr>
          <p:cNvSpPr>
            <a:spLocks noChangeArrowheads="1"/>
          </p:cNvSpPr>
          <p:nvPr/>
        </p:nvSpPr>
        <p:spPr bwMode="auto">
          <a:xfrm>
            <a:off x="6477000" y="2819400"/>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2298" name="Rectangle 9">
            <a:extLst>
              <a:ext uri="{FF2B5EF4-FFF2-40B4-BE49-F238E27FC236}">
                <a16:creationId xmlns:a16="http://schemas.microsoft.com/office/drawing/2014/main" id="{212619E6-31A1-4998-ABC9-25CA5B559093}"/>
              </a:ext>
            </a:extLst>
          </p:cNvPr>
          <p:cNvSpPr>
            <a:spLocks noChangeArrowheads="1"/>
          </p:cNvSpPr>
          <p:nvPr/>
        </p:nvSpPr>
        <p:spPr bwMode="auto">
          <a:xfrm>
            <a:off x="7848600" y="2819400"/>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2299" name="Line 10">
            <a:extLst>
              <a:ext uri="{FF2B5EF4-FFF2-40B4-BE49-F238E27FC236}">
                <a16:creationId xmlns:a16="http://schemas.microsoft.com/office/drawing/2014/main" id="{CC86C48F-B70C-4EB7-AF20-F3F52701EF30}"/>
              </a:ext>
            </a:extLst>
          </p:cNvPr>
          <p:cNvSpPr>
            <a:spLocks noChangeShapeType="1"/>
          </p:cNvSpPr>
          <p:nvPr/>
        </p:nvSpPr>
        <p:spPr bwMode="auto">
          <a:xfrm>
            <a:off x="3276600" y="31242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0" name="Line 11">
            <a:extLst>
              <a:ext uri="{FF2B5EF4-FFF2-40B4-BE49-F238E27FC236}">
                <a16:creationId xmlns:a16="http://schemas.microsoft.com/office/drawing/2014/main" id="{7C99CA60-05AE-441B-9C8A-02D64D589796}"/>
              </a:ext>
            </a:extLst>
          </p:cNvPr>
          <p:cNvSpPr>
            <a:spLocks noChangeShapeType="1"/>
          </p:cNvSpPr>
          <p:nvPr/>
        </p:nvSpPr>
        <p:spPr bwMode="auto">
          <a:xfrm>
            <a:off x="5638800" y="31242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1" name="Line 12">
            <a:extLst>
              <a:ext uri="{FF2B5EF4-FFF2-40B4-BE49-F238E27FC236}">
                <a16:creationId xmlns:a16="http://schemas.microsoft.com/office/drawing/2014/main" id="{5C21BA20-FEA2-41C7-B0E3-254FA4183B29}"/>
              </a:ext>
            </a:extLst>
          </p:cNvPr>
          <p:cNvSpPr>
            <a:spLocks noChangeShapeType="1"/>
          </p:cNvSpPr>
          <p:nvPr/>
        </p:nvSpPr>
        <p:spPr bwMode="auto">
          <a:xfrm>
            <a:off x="7848600" y="2819400"/>
            <a:ext cx="4572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2" name="Line 13">
            <a:extLst>
              <a:ext uri="{FF2B5EF4-FFF2-40B4-BE49-F238E27FC236}">
                <a16:creationId xmlns:a16="http://schemas.microsoft.com/office/drawing/2014/main" id="{56DD9902-5E6C-4A2E-8A53-9B022DA04BED}"/>
              </a:ext>
            </a:extLst>
          </p:cNvPr>
          <p:cNvSpPr>
            <a:spLocks noChangeShapeType="1"/>
          </p:cNvSpPr>
          <p:nvPr/>
        </p:nvSpPr>
        <p:spPr bwMode="auto">
          <a:xfrm flipH="1">
            <a:off x="7848600" y="2819400"/>
            <a:ext cx="4572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3" name="Text Box 14">
            <a:extLst>
              <a:ext uri="{FF2B5EF4-FFF2-40B4-BE49-F238E27FC236}">
                <a16:creationId xmlns:a16="http://schemas.microsoft.com/office/drawing/2014/main" id="{550EB593-523E-4389-BC82-BA54416E0BC7}"/>
              </a:ext>
            </a:extLst>
          </p:cNvPr>
          <p:cNvSpPr txBox="1">
            <a:spLocks noChangeArrowheads="1"/>
          </p:cNvSpPr>
          <p:nvPr/>
        </p:nvSpPr>
        <p:spPr bwMode="auto">
          <a:xfrm>
            <a:off x="7772400" y="35814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000"/>
              <a:t>NULL</a:t>
            </a:r>
          </a:p>
        </p:txBody>
      </p:sp>
      <p:sp>
        <p:nvSpPr>
          <p:cNvPr id="12304" name="Rectangle 15">
            <a:extLst>
              <a:ext uri="{FF2B5EF4-FFF2-40B4-BE49-F238E27FC236}">
                <a16:creationId xmlns:a16="http://schemas.microsoft.com/office/drawing/2014/main" id="{CABB0B0C-C2D5-487A-B4B4-B639C82987F1}"/>
              </a:ext>
            </a:extLst>
          </p:cNvPr>
          <p:cNvSpPr>
            <a:spLocks noChangeArrowheads="1"/>
          </p:cNvSpPr>
          <p:nvPr/>
        </p:nvSpPr>
        <p:spPr bwMode="auto">
          <a:xfrm>
            <a:off x="685800" y="2819400"/>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2305" name="Line 16">
            <a:extLst>
              <a:ext uri="{FF2B5EF4-FFF2-40B4-BE49-F238E27FC236}">
                <a16:creationId xmlns:a16="http://schemas.microsoft.com/office/drawing/2014/main" id="{8C502781-B643-45AF-B7AE-0EE886F5EF73}"/>
              </a:ext>
            </a:extLst>
          </p:cNvPr>
          <p:cNvSpPr>
            <a:spLocks noChangeShapeType="1"/>
          </p:cNvSpPr>
          <p:nvPr/>
        </p:nvSpPr>
        <p:spPr bwMode="auto">
          <a:xfrm>
            <a:off x="914400" y="31242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6" name="Text Box 17">
            <a:extLst>
              <a:ext uri="{FF2B5EF4-FFF2-40B4-BE49-F238E27FC236}">
                <a16:creationId xmlns:a16="http://schemas.microsoft.com/office/drawing/2014/main" id="{43FF4086-325F-4966-ABFE-79EBC4C6CDBB}"/>
              </a:ext>
            </a:extLst>
          </p:cNvPr>
          <p:cNvSpPr txBox="1">
            <a:spLocks noChangeArrowheads="1"/>
          </p:cNvSpPr>
          <p:nvPr/>
        </p:nvSpPr>
        <p:spPr bwMode="auto">
          <a:xfrm>
            <a:off x="60512" y="2331065"/>
            <a:ext cx="3048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000" dirty="0" err="1"/>
              <a:t>head</a:t>
            </a:r>
            <a:r>
              <a:rPr lang="fr-FR" altLang="en-US" sz="2000" dirty="0"/>
              <a:t> (or </a:t>
            </a:r>
            <a:r>
              <a:rPr lang="fr-FR" altLang="en-US" sz="2000" dirty="0" err="1"/>
              <a:t>root</a:t>
            </a:r>
            <a:r>
              <a:rPr lang="fr-FR" altLang="en-US" sz="2000" dirty="0"/>
              <a:t>)</a:t>
            </a:r>
          </a:p>
        </p:txBody>
      </p:sp>
      <p:sp>
        <p:nvSpPr>
          <p:cNvPr id="12307" name="Rectangle 18">
            <a:extLst>
              <a:ext uri="{FF2B5EF4-FFF2-40B4-BE49-F238E27FC236}">
                <a16:creationId xmlns:a16="http://schemas.microsoft.com/office/drawing/2014/main" id="{E15E3A6D-A12F-486A-A779-9789E104CF3E}"/>
              </a:ext>
            </a:extLst>
          </p:cNvPr>
          <p:cNvSpPr>
            <a:spLocks noChangeArrowheads="1"/>
          </p:cNvSpPr>
          <p:nvPr/>
        </p:nvSpPr>
        <p:spPr bwMode="auto">
          <a:xfrm>
            <a:off x="3200400" y="1981200"/>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2308" name="Freeform 19">
            <a:extLst>
              <a:ext uri="{FF2B5EF4-FFF2-40B4-BE49-F238E27FC236}">
                <a16:creationId xmlns:a16="http://schemas.microsoft.com/office/drawing/2014/main" id="{357B4573-3A4D-487F-B44E-A8CF53E5BDAC}"/>
              </a:ext>
            </a:extLst>
          </p:cNvPr>
          <p:cNvSpPr>
            <a:spLocks/>
          </p:cNvSpPr>
          <p:nvPr/>
        </p:nvSpPr>
        <p:spPr bwMode="auto">
          <a:xfrm>
            <a:off x="3657600" y="2197100"/>
            <a:ext cx="1219200" cy="622300"/>
          </a:xfrm>
          <a:custGeom>
            <a:avLst/>
            <a:gdLst>
              <a:gd name="T0" fmla="*/ 0 w 768"/>
              <a:gd name="T1" fmla="*/ 56 h 392"/>
              <a:gd name="T2" fmla="*/ 96 w 768"/>
              <a:gd name="T3" fmla="*/ 56 h 392"/>
              <a:gd name="T4" fmla="*/ 480 w 768"/>
              <a:gd name="T5" fmla="*/ 56 h 392"/>
              <a:gd name="T6" fmla="*/ 768 w 768"/>
              <a:gd name="T7" fmla="*/ 392 h 392"/>
              <a:gd name="T8" fmla="*/ 0 60000 65536"/>
              <a:gd name="T9" fmla="*/ 0 60000 65536"/>
              <a:gd name="T10" fmla="*/ 0 60000 65536"/>
              <a:gd name="T11" fmla="*/ 0 60000 65536"/>
              <a:gd name="T12" fmla="*/ 0 w 768"/>
              <a:gd name="T13" fmla="*/ 0 h 392"/>
              <a:gd name="T14" fmla="*/ 768 w 768"/>
              <a:gd name="T15" fmla="*/ 392 h 392"/>
            </a:gdLst>
            <a:ahLst/>
            <a:cxnLst>
              <a:cxn ang="T8">
                <a:pos x="T0" y="T1"/>
              </a:cxn>
              <a:cxn ang="T9">
                <a:pos x="T2" y="T3"/>
              </a:cxn>
              <a:cxn ang="T10">
                <a:pos x="T4" y="T5"/>
              </a:cxn>
              <a:cxn ang="T11">
                <a:pos x="T6" y="T7"/>
              </a:cxn>
            </a:cxnLst>
            <a:rect l="T12" t="T13" r="T14" b="T15"/>
            <a:pathLst>
              <a:path w="768" h="392">
                <a:moveTo>
                  <a:pt x="0" y="56"/>
                </a:moveTo>
                <a:cubicBezTo>
                  <a:pt x="8" y="56"/>
                  <a:pt x="16" y="56"/>
                  <a:pt x="96" y="56"/>
                </a:cubicBezTo>
                <a:cubicBezTo>
                  <a:pt x="176" y="56"/>
                  <a:pt x="368" y="0"/>
                  <a:pt x="480" y="56"/>
                </a:cubicBezTo>
                <a:cubicBezTo>
                  <a:pt x="592" y="112"/>
                  <a:pt x="680" y="252"/>
                  <a:pt x="768" y="392"/>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2309" name="Text Box 20">
            <a:extLst>
              <a:ext uri="{FF2B5EF4-FFF2-40B4-BE49-F238E27FC236}">
                <a16:creationId xmlns:a16="http://schemas.microsoft.com/office/drawing/2014/main" id="{3CA11FAD-CBCC-4C26-A98C-35D715F9E1DA}"/>
              </a:ext>
            </a:extLst>
          </p:cNvPr>
          <p:cNvSpPr txBox="1">
            <a:spLocks noChangeArrowheads="1"/>
          </p:cNvSpPr>
          <p:nvPr/>
        </p:nvSpPr>
        <p:spPr bwMode="auto">
          <a:xfrm>
            <a:off x="2590800" y="2071688"/>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cur</a:t>
            </a:r>
          </a:p>
        </p:txBody>
      </p:sp>
      <p:sp>
        <p:nvSpPr>
          <p:cNvPr id="25" name="Line 16">
            <a:extLst>
              <a:ext uri="{FF2B5EF4-FFF2-40B4-BE49-F238E27FC236}">
                <a16:creationId xmlns:a16="http://schemas.microsoft.com/office/drawing/2014/main" id="{8C502781-B643-45AF-B7AE-0EE886F5EF73}"/>
              </a:ext>
            </a:extLst>
          </p:cNvPr>
          <p:cNvSpPr>
            <a:spLocks noChangeShapeType="1"/>
          </p:cNvSpPr>
          <p:nvPr/>
        </p:nvSpPr>
        <p:spPr bwMode="auto">
          <a:xfrm>
            <a:off x="6057900" y="6236732"/>
            <a:ext cx="609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3" name="Group 2"/>
          <p:cNvGrpSpPr/>
          <p:nvPr/>
        </p:nvGrpSpPr>
        <p:grpSpPr>
          <a:xfrm>
            <a:off x="4495800" y="5867400"/>
            <a:ext cx="4000500" cy="864632"/>
            <a:chOff x="3924300" y="5840968"/>
            <a:chExt cx="4000500" cy="864632"/>
          </a:xfrm>
        </p:grpSpPr>
        <p:sp>
          <p:nvSpPr>
            <p:cNvPr id="23" name="Rectangle 6">
              <a:extLst>
                <a:ext uri="{FF2B5EF4-FFF2-40B4-BE49-F238E27FC236}">
                  <a16:creationId xmlns:a16="http://schemas.microsoft.com/office/drawing/2014/main" id="{B82E737E-F2C3-4235-A841-488DDFD73F3A}"/>
                </a:ext>
              </a:extLst>
            </p:cNvPr>
            <p:cNvSpPr>
              <a:spLocks noChangeArrowheads="1"/>
            </p:cNvSpPr>
            <p:nvPr/>
          </p:nvSpPr>
          <p:spPr bwMode="auto">
            <a:xfrm>
              <a:off x="6096000" y="6096000"/>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 name="Rectangle 7">
              <a:extLst>
                <a:ext uri="{FF2B5EF4-FFF2-40B4-BE49-F238E27FC236}">
                  <a16:creationId xmlns:a16="http://schemas.microsoft.com/office/drawing/2014/main" id="{792CA739-6164-4B66-A004-23D8B5D09CBD}"/>
                </a:ext>
              </a:extLst>
            </p:cNvPr>
            <p:cNvSpPr>
              <a:spLocks noChangeArrowheads="1"/>
            </p:cNvSpPr>
            <p:nvPr/>
          </p:nvSpPr>
          <p:spPr bwMode="auto">
            <a:xfrm>
              <a:off x="7467600" y="6096000"/>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6" name="Text Box 20">
              <a:extLst>
                <a:ext uri="{FF2B5EF4-FFF2-40B4-BE49-F238E27FC236}">
                  <a16:creationId xmlns:a16="http://schemas.microsoft.com/office/drawing/2014/main" id="{3CA11FAD-CBCC-4C26-A98C-35D715F9E1DA}"/>
                </a:ext>
              </a:extLst>
            </p:cNvPr>
            <p:cNvSpPr txBox="1">
              <a:spLocks noChangeArrowheads="1"/>
            </p:cNvSpPr>
            <p:nvPr/>
          </p:nvSpPr>
          <p:spPr bwMode="auto">
            <a:xfrm>
              <a:off x="3924300" y="5840968"/>
              <a:ext cx="1447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1800" dirty="0" err="1">
                  <a:latin typeface="Courier New" panose="02070309020205020404" pitchFamily="49" charset="0"/>
                  <a:cs typeface="Courier New" panose="02070309020205020404" pitchFamily="49" charset="0"/>
                </a:rPr>
                <a:t>newNode</a:t>
              </a:r>
              <a:endParaRPr lang="fr-FR" altLang="en-US" sz="1800" dirty="0">
                <a:latin typeface="Courier New" panose="02070309020205020404" pitchFamily="49" charset="0"/>
                <a:cs typeface="Courier New" panose="02070309020205020404" pitchFamily="49" charset="0"/>
              </a:endParaRPr>
            </a:p>
          </p:txBody>
        </p:sp>
      </p:grpSp>
      <p:sp>
        <p:nvSpPr>
          <p:cNvPr id="28" name="Rectangle 18">
            <a:extLst>
              <a:ext uri="{FF2B5EF4-FFF2-40B4-BE49-F238E27FC236}">
                <a16:creationId xmlns:a16="http://schemas.microsoft.com/office/drawing/2014/main" id="{E15E3A6D-A12F-486A-A779-9789E104CF3E}"/>
              </a:ext>
            </a:extLst>
          </p:cNvPr>
          <p:cNvSpPr>
            <a:spLocks noChangeArrowheads="1"/>
          </p:cNvSpPr>
          <p:nvPr/>
        </p:nvSpPr>
        <p:spPr bwMode="auto">
          <a:xfrm>
            <a:off x="5600700" y="5943600"/>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Tree>
    <p:extLst>
      <p:ext uri="{BB962C8B-B14F-4D97-AF65-F5344CB8AC3E}">
        <p14:creationId xmlns:p14="http://schemas.microsoft.com/office/powerpoint/2010/main" val="10344045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838200"/>
          </a:xfrm>
        </p:spPr>
        <p:txBody>
          <a:bodyPr/>
          <a:lstStyle/>
          <a:p>
            <a:r>
              <a:rPr lang="en-US" altLang="en-US" dirty="0"/>
              <a:t>Operations on singly linked Lists</a:t>
            </a:r>
          </a:p>
        </p:txBody>
      </p:sp>
      <p:sp>
        <p:nvSpPr>
          <p:cNvPr id="19459" name="Rectangle 3"/>
          <p:cNvSpPr>
            <a:spLocks noGrp="1" noChangeArrowheads="1"/>
          </p:cNvSpPr>
          <p:nvPr>
            <p:ph type="body" idx="1"/>
          </p:nvPr>
        </p:nvSpPr>
        <p:spPr>
          <a:xfrm>
            <a:off x="0" y="914400"/>
            <a:ext cx="9144000" cy="5334000"/>
          </a:xfrm>
        </p:spPr>
        <p:txBody>
          <a:bodyPr/>
          <a:lstStyle/>
          <a:p>
            <a:pPr>
              <a:lnSpc>
                <a:spcPct val="80000"/>
              </a:lnSpc>
            </a:pPr>
            <a:r>
              <a:rPr lang="en-US" altLang="en-US" sz="2300" dirty="0">
                <a:latin typeface="Times" panose="02020603050405020304" pitchFamily="18" charset="0"/>
                <a:cs typeface="Times" panose="02020603050405020304" pitchFamily="18" charset="0"/>
              </a:rPr>
              <a:t>Traverse the </a:t>
            </a:r>
            <a:r>
              <a:rPr lang="en-US" altLang="en-US" sz="2400" dirty="0">
                <a:latin typeface="Times" panose="02020603050405020304" pitchFamily="18" charset="0"/>
                <a:cs typeface="Times" panose="02020603050405020304" pitchFamily="18" charset="0"/>
              </a:rPr>
              <a:t>singly</a:t>
            </a:r>
            <a:r>
              <a:rPr lang="en-US" altLang="en-US" sz="2300" dirty="0">
                <a:latin typeface="Times" panose="02020603050405020304" pitchFamily="18" charset="0"/>
                <a:cs typeface="Times" panose="02020603050405020304" pitchFamily="18" charset="0"/>
              </a:rPr>
              <a:t> linked list</a:t>
            </a:r>
          </a:p>
          <a:p>
            <a:pPr>
              <a:lnSpc>
                <a:spcPct val="80000"/>
              </a:lnSpc>
            </a:pPr>
            <a:r>
              <a:rPr lang="en-US" altLang="en-US" sz="2300" dirty="0">
                <a:latin typeface="Times" panose="02020603050405020304" pitchFamily="18" charset="0"/>
                <a:cs typeface="Times" panose="02020603050405020304" pitchFamily="18" charset="0"/>
              </a:rPr>
              <a:t>Insert a node into the </a:t>
            </a:r>
            <a:r>
              <a:rPr lang="en-US" altLang="en-US" sz="2400" dirty="0">
                <a:latin typeface="Times" panose="02020603050405020304" pitchFamily="18" charset="0"/>
                <a:cs typeface="Times" panose="02020603050405020304" pitchFamily="18" charset="0"/>
              </a:rPr>
              <a:t>singly </a:t>
            </a:r>
            <a:r>
              <a:rPr lang="en-US" altLang="en-US" sz="2300" dirty="0">
                <a:latin typeface="Times" panose="02020603050405020304" pitchFamily="18" charset="0"/>
                <a:cs typeface="Times" panose="02020603050405020304" pitchFamily="18" charset="0"/>
              </a:rPr>
              <a:t>linked list</a:t>
            </a:r>
          </a:p>
          <a:p>
            <a:pPr>
              <a:lnSpc>
                <a:spcPct val="80000"/>
              </a:lnSpc>
            </a:pPr>
            <a:r>
              <a:rPr lang="en-US" altLang="en-US" sz="2300" dirty="0">
                <a:latin typeface="Times" panose="02020603050405020304" pitchFamily="18" charset="0"/>
                <a:cs typeface="Times" panose="02020603050405020304" pitchFamily="18" charset="0"/>
              </a:rPr>
              <a:t>Delete a node from the </a:t>
            </a:r>
            <a:r>
              <a:rPr lang="en-US" altLang="en-US" sz="2400" dirty="0">
                <a:latin typeface="Times" panose="02020603050405020304" pitchFamily="18" charset="0"/>
                <a:cs typeface="Times" panose="02020603050405020304" pitchFamily="18" charset="0"/>
              </a:rPr>
              <a:t>singly </a:t>
            </a:r>
            <a:r>
              <a:rPr lang="en-US" altLang="en-US" sz="2300" dirty="0">
                <a:latin typeface="Times" panose="02020603050405020304" pitchFamily="18" charset="0"/>
                <a:cs typeface="Times" panose="02020603050405020304" pitchFamily="18" charset="0"/>
              </a:rPr>
              <a:t>linked list</a:t>
            </a:r>
          </a:p>
          <a:p>
            <a:pPr>
              <a:lnSpc>
                <a:spcPct val="80000"/>
              </a:lnSpc>
            </a:pPr>
            <a:r>
              <a:rPr lang="en-US" altLang="en-US" sz="2300" dirty="0">
                <a:latin typeface="Times" panose="02020603050405020304" pitchFamily="18" charset="0"/>
                <a:cs typeface="Times" panose="02020603050405020304" pitchFamily="18" charset="0"/>
              </a:rPr>
              <a:t>Search data in the </a:t>
            </a:r>
            <a:r>
              <a:rPr lang="en-US" altLang="en-US" sz="2400" dirty="0">
                <a:latin typeface="Times" panose="02020603050405020304" pitchFamily="18" charset="0"/>
                <a:cs typeface="Times" panose="02020603050405020304" pitchFamily="18" charset="0"/>
              </a:rPr>
              <a:t>singly </a:t>
            </a:r>
            <a:r>
              <a:rPr lang="en-US" altLang="en-US" sz="2300" dirty="0">
                <a:latin typeface="Times" panose="02020603050405020304" pitchFamily="18" charset="0"/>
                <a:cs typeface="Times" panose="02020603050405020304" pitchFamily="18" charset="0"/>
              </a:rPr>
              <a:t>linked list</a:t>
            </a:r>
            <a:endParaRPr lang="en-US" altLang="en-US" sz="2300"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39366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838200"/>
          </a:xfrm>
        </p:spPr>
        <p:txBody>
          <a:bodyPr/>
          <a:lstStyle/>
          <a:p>
            <a:r>
              <a:rPr lang="en-US" altLang="en-US" dirty="0"/>
              <a:t>Operations on singly linked Lists</a:t>
            </a:r>
          </a:p>
        </p:txBody>
      </p:sp>
      <p:sp>
        <p:nvSpPr>
          <p:cNvPr id="19459" name="Rectangle 3"/>
          <p:cNvSpPr>
            <a:spLocks noGrp="1" noChangeArrowheads="1"/>
          </p:cNvSpPr>
          <p:nvPr>
            <p:ph type="body" idx="1"/>
          </p:nvPr>
        </p:nvSpPr>
        <p:spPr>
          <a:xfrm>
            <a:off x="0" y="914400"/>
            <a:ext cx="9144000" cy="5334000"/>
          </a:xfrm>
        </p:spPr>
        <p:txBody>
          <a:bodyPr/>
          <a:lstStyle/>
          <a:p>
            <a:pPr>
              <a:lnSpc>
                <a:spcPct val="80000"/>
              </a:lnSpc>
            </a:pPr>
            <a:r>
              <a:rPr lang="en-US" altLang="en-US" sz="2300" b="1" dirty="0">
                <a:solidFill>
                  <a:srgbClr val="FF0000"/>
                </a:solidFill>
                <a:latin typeface="Times" panose="02020603050405020304" pitchFamily="18" charset="0"/>
                <a:cs typeface="Times" panose="02020603050405020304" pitchFamily="18" charset="0"/>
              </a:rPr>
              <a:t>Traverse the </a:t>
            </a:r>
            <a:r>
              <a:rPr lang="en-US" altLang="en-US" sz="2400" b="1" dirty="0">
                <a:solidFill>
                  <a:srgbClr val="FF0000"/>
                </a:solidFill>
                <a:latin typeface="Times" panose="02020603050405020304" pitchFamily="18" charset="0"/>
                <a:cs typeface="Times" panose="02020603050405020304" pitchFamily="18" charset="0"/>
              </a:rPr>
              <a:t>singly</a:t>
            </a:r>
            <a:r>
              <a:rPr lang="en-US" altLang="en-US" sz="2300" b="1" dirty="0">
                <a:solidFill>
                  <a:srgbClr val="FF0000"/>
                </a:solidFill>
                <a:latin typeface="Times" panose="02020603050405020304" pitchFamily="18" charset="0"/>
                <a:cs typeface="Times" panose="02020603050405020304" pitchFamily="18" charset="0"/>
              </a:rPr>
              <a:t> linked list</a:t>
            </a:r>
          </a:p>
          <a:p>
            <a:pPr>
              <a:lnSpc>
                <a:spcPct val="80000"/>
              </a:lnSpc>
            </a:pPr>
            <a:r>
              <a:rPr lang="en-US" altLang="en-US" sz="2300" dirty="0">
                <a:latin typeface="Times" panose="02020603050405020304" pitchFamily="18" charset="0"/>
                <a:cs typeface="Times" panose="02020603050405020304" pitchFamily="18" charset="0"/>
              </a:rPr>
              <a:t>Insert a node into the </a:t>
            </a:r>
            <a:r>
              <a:rPr lang="en-US" altLang="en-US" sz="2400" dirty="0">
                <a:latin typeface="Times" panose="02020603050405020304" pitchFamily="18" charset="0"/>
                <a:cs typeface="Times" panose="02020603050405020304" pitchFamily="18" charset="0"/>
              </a:rPr>
              <a:t>singly </a:t>
            </a:r>
            <a:r>
              <a:rPr lang="en-US" altLang="en-US" sz="2300" dirty="0">
                <a:latin typeface="Times" panose="02020603050405020304" pitchFamily="18" charset="0"/>
                <a:cs typeface="Times" panose="02020603050405020304" pitchFamily="18" charset="0"/>
              </a:rPr>
              <a:t>linked list</a:t>
            </a:r>
          </a:p>
          <a:p>
            <a:pPr>
              <a:lnSpc>
                <a:spcPct val="80000"/>
              </a:lnSpc>
            </a:pPr>
            <a:r>
              <a:rPr lang="en-US" altLang="en-US" sz="2300" dirty="0">
                <a:latin typeface="Times" panose="02020603050405020304" pitchFamily="18" charset="0"/>
                <a:cs typeface="Times" panose="02020603050405020304" pitchFamily="18" charset="0"/>
              </a:rPr>
              <a:t>Delete a node from the </a:t>
            </a:r>
            <a:r>
              <a:rPr lang="en-US" altLang="en-US" sz="2400" dirty="0">
                <a:latin typeface="Times" panose="02020603050405020304" pitchFamily="18" charset="0"/>
                <a:cs typeface="Times" panose="02020603050405020304" pitchFamily="18" charset="0"/>
              </a:rPr>
              <a:t>singly </a:t>
            </a:r>
            <a:r>
              <a:rPr lang="en-US" altLang="en-US" sz="2300" dirty="0">
                <a:latin typeface="Times" panose="02020603050405020304" pitchFamily="18" charset="0"/>
                <a:cs typeface="Times" panose="02020603050405020304" pitchFamily="18" charset="0"/>
              </a:rPr>
              <a:t>linked list</a:t>
            </a:r>
          </a:p>
          <a:p>
            <a:pPr>
              <a:lnSpc>
                <a:spcPct val="80000"/>
              </a:lnSpc>
            </a:pPr>
            <a:r>
              <a:rPr lang="en-US" altLang="en-US" sz="2300" dirty="0">
                <a:latin typeface="Times" panose="02020603050405020304" pitchFamily="18" charset="0"/>
                <a:cs typeface="Times" panose="02020603050405020304" pitchFamily="18" charset="0"/>
              </a:rPr>
              <a:t>Search data in the </a:t>
            </a:r>
            <a:r>
              <a:rPr lang="en-US" altLang="en-US" sz="2400" dirty="0">
                <a:latin typeface="Times" panose="02020603050405020304" pitchFamily="18" charset="0"/>
                <a:cs typeface="Times" panose="02020603050405020304" pitchFamily="18" charset="0"/>
              </a:rPr>
              <a:t>singly </a:t>
            </a:r>
            <a:r>
              <a:rPr lang="en-US" altLang="en-US" sz="2300" dirty="0">
                <a:latin typeface="Times" panose="02020603050405020304" pitchFamily="18" charset="0"/>
                <a:cs typeface="Times" panose="02020603050405020304" pitchFamily="18" charset="0"/>
              </a:rPr>
              <a:t>linked list</a:t>
            </a:r>
            <a:endParaRPr lang="en-US" altLang="en-US" sz="2300"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669599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a:extLst>
              <a:ext uri="{FF2B5EF4-FFF2-40B4-BE49-F238E27FC236}">
                <a16:creationId xmlns:a16="http://schemas.microsoft.com/office/drawing/2014/main" id="{0B49C3EB-D74E-4E6B-93CF-F88F3C48FF0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10F999C-F447-4E1C-86FC-C9AD2A57AC43}" type="slidenum">
              <a:rPr lang="en-US" altLang="en-US"/>
              <a:pPr/>
              <a:t>78</a:t>
            </a:fld>
            <a:endParaRPr lang="en-US" altLang="en-US"/>
          </a:p>
        </p:txBody>
      </p:sp>
      <p:sp>
        <p:nvSpPr>
          <p:cNvPr id="216066" name="Rectangle 2">
            <a:extLst>
              <a:ext uri="{FF2B5EF4-FFF2-40B4-BE49-F238E27FC236}">
                <a16:creationId xmlns:a16="http://schemas.microsoft.com/office/drawing/2014/main" id="{F8A4CB5B-8DA1-4057-92CE-BF9D9761D279}"/>
              </a:ext>
            </a:extLst>
          </p:cNvPr>
          <p:cNvSpPr>
            <a:spLocks noGrp="1" noChangeArrowheads="1"/>
          </p:cNvSpPr>
          <p:nvPr>
            <p:ph type="title"/>
          </p:nvPr>
        </p:nvSpPr>
        <p:spPr>
          <a:xfrm>
            <a:off x="0" y="0"/>
            <a:ext cx="9144000" cy="838200"/>
          </a:xfrm>
        </p:spPr>
        <p:txBody>
          <a:bodyPr/>
          <a:lstStyle/>
          <a:p>
            <a:pPr eaLnBrk="1" hangingPunct="1">
              <a:defRPr/>
            </a:pPr>
            <a:r>
              <a:rPr lang="fr-FR" dirty="0" err="1"/>
              <a:t>Traversing</a:t>
            </a:r>
            <a:r>
              <a:rPr lang="fr-FR" dirty="0"/>
              <a:t> a </a:t>
            </a:r>
            <a:r>
              <a:rPr lang="fr-FR" dirty="0" err="1"/>
              <a:t>singly</a:t>
            </a:r>
            <a:r>
              <a:rPr lang="fr-FR" dirty="0"/>
              <a:t> </a:t>
            </a:r>
            <a:r>
              <a:rPr lang="fr-FR" dirty="0" err="1"/>
              <a:t>linked</a:t>
            </a:r>
            <a:r>
              <a:rPr lang="fr-FR" dirty="0"/>
              <a:t> </a:t>
            </a:r>
            <a:r>
              <a:rPr lang="fr-FR" dirty="0" err="1"/>
              <a:t>list</a:t>
            </a:r>
            <a:endParaRPr lang="fr-FR" dirty="0"/>
          </a:p>
        </p:txBody>
      </p:sp>
      <p:sp>
        <p:nvSpPr>
          <p:cNvPr id="16388" name="Rectangle 3">
            <a:extLst>
              <a:ext uri="{FF2B5EF4-FFF2-40B4-BE49-F238E27FC236}">
                <a16:creationId xmlns:a16="http://schemas.microsoft.com/office/drawing/2014/main" id="{757C8780-1195-4877-BAA1-3A995B0702BD}"/>
              </a:ext>
            </a:extLst>
          </p:cNvPr>
          <p:cNvSpPr>
            <a:spLocks noGrp="1" noChangeArrowheads="1"/>
          </p:cNvSpPr>
          <p:nvPr>
            <p:ph type="body" idx="1"/>
          </p:nvPr>
        </p:nvSpPr>
        <p:spPr>
          <a:xfrm>
            <a:off x="0" y="849885"/>
            <a:ext cx="8229600" cy="1016913"/>
          </a:xfrm>
        </p:spPr>
        <p:txBody>
          <a:bodyPr/>
          <a:lstStyle/>
          <a:p>
            <a:pPr eaLnBrk="1" hangingPunct="1">
              <a:lnSpc>
                <a:spcPct val="90000"/>
              </a:lnSpc>
              <a:buFontTx/>
              <a:buNone/>
            </a:pPr>
            <a:r>
              <a:rPr lang="fr-FR" altLang="en-US" sz="2400" dirty="0"/>
              <a:t>for ( </a:t>
            </a:r>
            <a:r>
              <a:rPr lang="fr-FR" altLang="en-US" sz="2400" dirty="0" err="1"/>
              <a:t>cur</a:t>
            </a:r>
            <a:r>
              <a:rPr lang="fr-FR" altLang="en-US" sz="2400" dirty="0"/>
              <a:t> = </a:t>
            </a:r>
            <a:r>
              <a:rPr lang="fr-FR" altLang="en-US" sz="2400" dirty="0" err="1"/>
              <a:t>head</a:t>
            </a:r>
            <a:r>
              <a:rPr lang="fr-FR" altLang="en-US" sz="2400" dirty="0"/>
              <a:t>; </a:t>
            </a:r>
            <a:r>
              <a:rPr lang="fr-FR" altLang="en-US" sz="2400" dirty="0" err="1"/>
              <a:t>cur</a:t>
            </a:r>
            <a:r>
              <a:rPr lang="fr-FR" altLang="en-US" sz="2400" dirty="0"/>
              <a:t> != NULL; </a:t>
            </a:r>
            <a:r>
              <a:rPr lang="fr-FR" altLang="en-US" sz="2400" dirty="0" err="1"/>
              <a:t>cur</a:t>
            </a:r>
            <a:r>
              <a:rPr lang="fr-FR" altLang="en-US" sz="2400" dirty="0"/>
              <a:t> = </a:t>
            </a:r>
            <a:r>
              <a:rPr lang="fr-FR" altLang="en-US" sz="2400" dirty="0" err="1"/>
              <a:t>cur</a:t>
            </a:r>
            <a:r>
              <a:rPr lang="fr-FR" altLang="en-US" sz="2400" dirty="0"/>
              <a:t>-&gt;</a:t>
            </a:r>
            <a:r>
              <a:rPr lang="fr-FR" altLang="en-US" sz="2400" dirty="0" err="1"/>
              <a:t>next</a:t>
            </a:r>
            <a:r>
              <a:rPr lang="fr-FR" altLang="en-US" sz="2400" dirty="0"/>
              <a:t> ) </a:t>
            </a:r>
          </a:p>
          <a:p>
            <a:pPr eaLnBrk="1" hangingPunct="1">
              <a:lnSpc>
                <a:spcPct val="90000"/>
              </a:lnSpc>
              <a:buFontTx/>
              <a:buNone/>
            </a:pPr>
            <a:r>
              <a:rPr lang="fr-FR" altLang="en-US" sz="2400" dirty="0"/>
              <a:t>         </a:t>
            </a:r>
            <a:r>
              <a:rPr lang="fr-FR" altLang="en-US" sz="2400" dirty="0" err="1"/>
              <a:t>showData_Of_Current_Node</a:t>
            </a:r>
            <a:r>
              <a:rPr lang="fr-FR" altLang="en-US" sz="2400" dirty="0"/>
              <a:t>( </a:t>
            </a:r>
            <a:r>
              <a:rPr lang="fr-FR" altLang="en-US" sz="2400" dirty="0" err="1"/>
              <a:t>cur</a:t>
            </a:r>
            <a:r>
              <a:rPr lang="fr-FR" altLang="en-US" sz="2400" dirty="0"/>
              <a:t>-&gt;data );</a:t>
            </a:r>
          </a:p>
          <a:p>
            <a:pPr marL="0" indent="0" eaLnBrk="1" hangingPunct="1">
              <a:lnSpc>
                <a:spcPct val="90000"/>
              </a:lnSpc>
              <a:buNone/>
            </a:pPr>
            <a:endParaRPr lang="fr-FR" altLang="en-US" sz="2400" dirty="0"/>
          </a:p>
        </p:txBody>
      </p:sp>
      <p:sp>
        <p:nvSpPr>
          <p:cNvPr id="16389" name="Rectangle 4">
            <a:extLst>
              <a:ext uri="{FF2B5EF4-FFF2-40B4-BE49-F238E27FC236}">
                <a16:creationId xmlns:a16="http://schemas.microsoft.com/office/drawing/2014/main" id="{169140BC-5199-4DC1-9CDD-52CB7733EA86}"/>
              </a:ext>
            </a:extLst>
          </p:cNvPr>
          <p:cNvSpPr>
            <a:spLocks noChangeArrowheads="1"/>
          </p:cNvSpPr>
          <p:nvPr/>
        </p:nvSpPr>
        <p:spPr bwMode="auto">
          <a:xfrm>
            <a:off x="1828800" y="2514600"/>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6390" name="Rectangle 5">
            <a:extLst>
              <a:ext uri="{FF2B5EF4-FFF2-40B4-BE49-F238E27FC236}">
                <a16:creationId xmlns:a16="http://schemas.microsoft.com/office/drawing/2014/main" id="{21C8FDEC-E2FA-4659-9316-2567597A14BA}"/>
              </a:ext>
            </a:extLst>
          </p:cNvPr>
          <p:cNvSpPr>
            <a:spLocks noChangeArrowheads="1"/>
          </p:cNvSpPr>
          <p:nvPr/>
        </p:nvSpPr>
        <p:spPr bwMode="auto">
          <a:xfrm>
            <a:off x="3200400" y="2514600"/>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6391" name="Rectangle 6">
            <a:extLst>
              <a:ext uri="{FF2B5EF4-FFF2-40B4-BE49-F238E27FC236}">
                <a16:creationId xmlns:a16="http://schemas.microsoft.com/office/drawing/2014/main" id="{B5E12C5C-C78E-4654-B444-96402BF3F167}"/>
              </a:ext>
            </a:extLst>
          </p:cNvPr>
          <p:cNvSpPr>
            <a:spLocks noChangeArrowheads="1"/>
          </p:cNvSpPr>
          <p:nvPr/>
        </p:nvSpPr>
        <p:spPr bwMode="auto">
          <a:xfrm>
            <a:off x="4191000" y="2514600"/>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6392" name="Rectangle 7">
            <a:extLst>
              <a:ext uri="{FF2B5EF4-FFF2-40B4-BE49-F238E27FC236}">
                <a16:creationId xmlns:a16="http://schemas.microsoft.com/office/drawing/2014/main" id="{C2F0546A-E1EE-4F74-9F2F-FB1D9B9815E3}"/>
              </a:ext>
            </a:extLst>
          </p:cNvPr>
          <p:cNvSpPr>
            <a:spLocks noChangeArrowheads="1"/>
          </p:cNvSpPr>
          <p:nvPr/>
        </p:nvSpPr>
        <p:spPr bwMode="auto">
          <a:xfrm>
            <a:off x="5562600" y="2514600"/>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6393" name="Rectangle 8">
            <a:extLst>
              <a:ext uri="{FF2B5EF4-FFF2-40B4-BE49-F238E27FC236}">
                <a16:creationId xmlns:a16="http://schemas.microsoft.com/office/drawing/2014/main" id="{07645504-A310-494E-9480-A17B2691850D}"/>
              </a:ext>
            </a:extLst>
          </p:cNvPr>
          <p:cNvSpPr>
            <a:spLocks noChangeArrowheads="1"/>
          </p:cNvSpPr>
          <p:nvPr/>
        </p:nvSpPr>
        <p:spPr bwMode="auto">
          <a:xfrm>
            <a:off x="6629400" y="2514600"/>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6394" name="Rectangle 9">
            <a:extLst>
              <a:ext uri="{FF2B5EF4-FFF2-40B4-BE49-F238E27FC236}">
                <a16:creationId xmlns:a16="http://schemas.microsoft.com/office/drawing/2014/main" id="{057832D2-159A-42A5-8B9B-2802B2ADDA79}"/>
              </a:ext>
            </a:extLst>
          </p:cNvPr>
          <p:cNvSpPr>
            <a:spLocks noChangeArrowheads="1"/>
          </p:cNvSpPr>
          <p:nvPr/>
        </p:nvSpPr>
        <p:spPr bwMode="auto">
          <a:xfrm>
            <a:off x="8001000" y="2514600"/>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6395" name="Line 10">
            <a:extLst>
              <a:ext uri="{FF2B5EF4-FFF2-40B4-BE49-F238E27FC236}">
                <a16:creationId xmlns:a16="http://schemas.microsoft.com/office/drawing/2014/main" id="{D78225E2-E828-421A-AE1B-56C15F7AE158}"/>
              </a:ext>
            </a:extLst>
          </p:cNvPr>
          <p:cNvSpPr>
            <a:spLocks noChangeShapeType="1"/>
          </p:cNvSpPr>
          <p:nvPr/>
        </p:nvSpPr>
        <p:spPr bwMode="auto">
          <a:xfrm>
            <a:off x="3429000" y="28194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6" name="Line 11">
            <a:extLst>
              <a:ext uri="{FF2B5EF4-FFF2-40B4-BE49-F238E27FC236}">
                <a16:creationId xmlns:a16="http://schemas.microsoft.com/office/drawing/2014/main" id="{89E9C712-7DC6-4AAC-AE2F-DF3DA6DC89D3}"/>
              </a:ext>
            </a:extLst>
          </p:cNvPr>
          <p:cNvSpPr>
            <a:spLocks noChangeShapeType="1"/>
          </p:cNvSpPr>
          <p:nvPr/>
        </p:nvSpPr>
        <p:spPr bwMode="auto">
          <a:xfrm>
            <a:off x="5791200" y="28194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7" name="Line 12">
            <a:extLst>
              <a:ext uri="{FF2B5EF4-FFF2-40B4-BE49-F238E27FC236}">
                <a16:creationId xmlns:a16="http://schemas.microsoft.com/office/drawing/2014/main" id="{58F98A69-D162-4522-9865-F4B38B0CD6A9}"/>
              </a:ext>
            </a:extLst>
          </p:cNvPr>
          <p:cNvSpPr>
            <a:spLocks noChangeShapeType="1"/>
          </p:cNvSpPr>
          <p:nvPr/>
        </p:nvSpPr>
        <p:spPr bwMode="auto">
          <a:xfrm>
            <a:off x="8001000" y="2514600"/>
            <a:ext cx="4572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8" name="Line 13">
            <a:extLst>
              <a:ext uri="{FF2B5EF4-FFF2-40B4-BE49-F238E27FC236}">
                <a16:creationId xmlns:a16="http://schemas.microsoft.com/office/drawing/2014/main" id="{F975B7B4-A604-4CB9-9DFD-CDC1DD6CF57D}"/>
              </a:ext>
            </a:extLst>
          </p:cNvPr>
          <p:cNvSpPr>
            <a:spLocks noChangeShapeType="1"/>
          </p:cNvSpPr>
          <p:nvPr/>
        </p:nvSpPr>
        <p:spPr bwMode="auto">
          <a:xfrm flipH="1">
            <a:off x="8001000" y="2514600"/>
            <a:ext cx="4572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9" name="Text Box 14">
            <a:extLst>
              <a:ext uri="{FF2B5EF4-FFF2-40B4-BE49-F238E27FC236}">
                <a16:creationId xmlns:a16="http://schemas.microsoft.com/office/drawing/2014/main" id="{FA34C080-1CCD-4DA4-B3DE-5E4D2BF2E71E}"/>
              </a:ext>
            </a:extLst>
          </p:cNvPr>
          <p:cNvSpPr txBox="1">
            <a:spLocks noChangeArrowheads="1"/>
          </p:cNvSpPr>
          <p:nvPr/>
        </p:nvSpPr>
        <p:spPr bwMode="auto">
          <a:xfrm>
            <a:off x="7924800" y="3276600"/>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NULL</a:t>
            </a:r>
          </a:p>
        </p:txBody>
      </p:sp>
      <p:sp>
        <p:nvSpPr>
          <p:cNvPr id="16400" name="Rectangle 15">
            <a:extLst>
              <a:ext uri="{FF2B5EF4-FFF2-40B4-BE49-F238E27FC236}">
                <a16:creationId xmlns:a16="http://schemas.microsoft.com/office/drawing/2014/main" id="{E74D98A1-B4F3-4671-B7AB-B6D7238E0D30}"/>
              </a:ext>
            </a:extLst>
          </p:cNvPr>
          <p:cNvSpPr>
            <a:spLocks noChangeArrowheads="1"/>
          </p:cNvSpPr>
          <p:nvPr/>
        </p:nvSpPr>
        <p:spPr bwMode="auto">
          <a:xfrm>
            <a:off x="838200" y="2514600"/>
            <a:ext cx="4572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6401" name="Line 16">
            <a:extLst>
              <a:ext uri="{FF2B5EF4-FFF2-40B4-BE49-F238E27FC236}">
                <a16:creationId xmlns:a16="http://schemas.microsoft.com/office/drawing/2014/main" id="{7C0D97D7-5C05-496D-BB6F-04BFCD66A072}"/>
              </a:ext>
            </a:extLst>
          </p:cNvPr>
          <p:cNvSpPr>
            <a:spLocks noChangeShapeType="1"/>
          </p:cNvSpPr>
          <p:nvPr/>
        </p:nvSpPr>
        <p:spPr bwMode="auto">
          <a:xfrm>
            <a:off x="1066800" y="28194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2" name="Text Box 17">
            <a:extLst>
              <a:ext uri="{FF2B5EF4-FFF2-40B4-BE49-F238E27FC236}">
                <a16:creationId xmlns:a16="http://schemas.microsoft.com/office/drawing/2014/main" id="{2ACB1412-196D-4997-8460-20DB3081B772}"/>
              </a:ext>
            </a:extLst>
          </p:cNvPr>
          <p:cNvSpPr txBox="1">
            <a:spLocks noChangeArrowheads="1"/>
          </p:cNvSpPr>
          <p:nvPr/>
        </p:nvSpPr>
        <p:spPr bwMode="auto">
          <a:xfrm>
            <a:off x="152400" y="3276600"/>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head</a:t>
            </a:r>
          </a:p>
        </p:txBody>
      </p:sp>
      <p:sp>
        <p:nvSpPr>
          <p:cNvPr id="16403" name="Rectangle 18">
            <a:extLst>
              <a:ext uri="{FF2B5EF4-FFF2-40B4-BE49-F238E27FC236}">
                <a16:creationId xmlns:a16="http://schemas.microsoft.com/office/drawing/2014/main" id="{A589B575-FC07-40E9-BCAF-CE37302DDAE1}"/>
              </a:ext>
            </a:extLst>
          </p:cNvPr>
          <p:cNvSpPr>
            <a:spLocks noChangeArrowheads="1"/>
          </p:cNvSpPr>
          <p:nvPr/>
        </p:nvSpPr>
        <p:spPr bwMode="auto">
          <a:xfrm>
            <a:off x="762000" y="1676400"/>
            <a:ext cx="4572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6404" name="Freeform 19">
            <a:extLst>
              <a:ext uri="{FF2B5EF4-FFF2-40B4-BE49-F238E27FC236}">
                <a16:creationId xmlns:a16="http://schemas.microsoft.com/office/drawing/2014/main" id="{12D7221C-077E-4996-8D0D-D36002C88533}"/>
              </a:ext>
            </a:extLst>
          </p:cNvPr>
          <p:cNvSpPr>
            <a:spLocks/>
          </p:cNvSpPr>
          <p:nvPr/>
        </p:nvSpPr>
        <p:spPr bwMode="auto">
          <a:xfrm>
            <a:off x="1219200" y="1892300"/>
            <a:ext cx="1219200" cy="622300"/>
          </a:xfrm>
          <a:custGeom>
            <a:avLst/>
            <a:gdLst>
              <a:gd name="T0" fmla="*/ 0 w 768"/>
              <a:gd name="T1" fmla="*/ 56 h 392"/>
              <a:gd name="T2" fmla="*/ 96 w 768"/>
              <a:gd name="T3" fmla="*/ 56 h 392"/>
              <a:gd name="T4" fmla="*/ 480 w 768"/>
              <a:gd name="T5" fmla="*/ 56 h 392"/>
              <a:gd name="T6" fmla="*/ 768 w 768"/>
              <a:gd name="T7" fmla="*/ 392 h 392"/>
              <a:gd name="T8" fmla="*/ 0 60000 65536"/>
              <a:gd name="T9" fmla="*/ 0 60000 65536"/>
              <a:gd name="T10" fmla="*/ 0 60000 65536"/>
              <a:gd name="T11" fmla="*/ 0 60000 65536"/>
              <a:gd name="T12" fmla="*/ 0 w 768"/>
              <a:gd name="T13" fmla="*/ 0 h 392"/>
              <a:gd name="T14" fmla="*/ 768 w 768"/>
              <a:gd name="T15" fmla="*/ 392 h 392"/>
            </a:gdLst>
            <a:ahLst/>
            <a:cxnLst>
              <a:cxn ang="T8">
                <a:pos x="T0" y="T1"/>
              </a:cxn>
              <a:cxn ang="T9">
                <a:pos x="T2" y="T3"/>
              </a:cxn>
              <a:cxn ang="T10">
                <a:pos x="T4" y="T5"/>
              </a:cxn>
              <a:cxn ang="T11">
                <a:pos x="T6" y="T7"/>
              </a:cxn>
            </a:cxnLst>
            <a:rect l="T12" t="T13" r="T14" b="T15"/>
            <a:pathLst>
              <a:path w="768" h="392">
                <a:moveTo>
                  <a:pt x="0" y="56"/>
                </a:moveTo>
                <a:cubicBezTo>
                  <a:pt x="8" y="56"/>
                  <a:pt x="16" y="56"/>
                  <a:pt x="96" y="56"/>
                </a:cubicBezTo>
                <a:cubicBezTo>
                  <a:pt x="176" y="56"/>
                  <a:pt x="368" y="0"/>
                  <a:pt x="480" y="56"/>
                </a:cubicBezTo>
                <a:cubicBezTo>
                  <a:pt x="592" y="112"/>
                  <a:pt x="680" y="252"/>
                  <a:pt x="768" y="392"/>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6405" name="Text Box 20">
            <a:extLst>
              <a:ext uri="{FF2B5EF4-FFF2-40B4-BE49-F238E27FC236}">
                <a16:creationId xmlns:a16="http://schemas.microsoft.com/office/drawing/2014/main" id="{37F21CD9-8E3D-4262-82CB-242F1937FA3C}"/>
              </a:ext>
            </a:extLst>
          </p:cNvPr>
          <p:cNvSpPr txBox="1">
            <a:spLocks noChangeArrowheads="1"/>
          </p:cNvSpPr>
          <p:nvPr/>
        </p:nvSpPr>
        <p:spPr bwMode="auto">
          <a:xfrm>
            <a:off x="152400" y="1919288"/>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cur</a:t>
            </a:r>
          </a:p>
        </p:txBody>
      </p:sp>
      <p:sp>
        <p:nvSpPr>
          <p:cNvPr id="22" name="Rectangle 3">
            <a:extLst>
              <a:ext uri="{FF2B5EF4-FFF2-40B4-BE49-F238E27FC236}">
                <a16:creationId xmlns:a16="http://schemas.microsoft.com/office/drawing/2014/main" id="{BA0F5A03-748C-4373-A255-BAE2D261F591}"/>
              </a:ext>
            </a:extLst>
          </p:cNvPr>
          <p:cNvSpPr txBox="1">
            <a:spLocks noChangeArrowheads="1"/>
          </p:cNvSpPr>
          <p:nvPr/>
        </p:nvSpPr>
        <p:spPr bwMode="auto">
          <a:xfrm>
            <a:off x="0" y="3809999"/>
            <a:ext cx="9067800" cy="90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90000"/>
              </a:lnSpc>
            </a:pPr>
            <a:r>
              <a:rPr lang="en-US" altLang="en-US" sz="2400" dirty="0">
                <a:latin typeface="Times" panose="02020603050405020304" pitchFamily="18" charset="0"/>
                <a:cs typeface="Times" panose="02020603050405020304" pitchFamily="18" charset="0"/>
              </a:rPr>
              <a:t>Change the value of the pointer </a:t>
            </a:r>
            <a:r>
              <a:rPr lang="fr-FR" altLang="en-US" sz="2400" dirty="0" err="1">
                <a:solidFill>
                  <a:srgbClr val="FF0000"/>
                </a:solidFill>
                <a:latin typeface="Times" panose="02020603050405020304" pitchFamily="18" charset="0"/>
                <a:cs typeface="Times" panose="02020603050405020304" pitchFamily="18" charset="0"/>
              </a:rPr>
              <a:t>cur</a:t>
            </a:r>
            <a:endParaRPr lang="en-US" altLang="en-US" sz="2400" dirty="0">
              <a:latin typeface="Times" panose="02020603050405020304" pitchFamily="18" charset="0"/>
              <a:cs typeface="Times" panose="02020603050405020304" pitchFamily="18" charset="0"/>
            </a:endParaRPr>
          </a:p>
          <a:p>
            <a:pPr eaLnBrk="1" hangingPunct="1">
              <a:lnSpc>
                <a:spcPct val="90000"/>
              </a:lnSpc>
            </a:pPr>
            <a:r>
              <a:rPr lang="en-US" altLang="en-US" sz="2400" dirty="0">
                <a:latin typeface="Times" panose="02020603050405020304" pitchFamily="18" charset="0"/>
                <a:cs typeface="Times" panose="02020603050405020304" pitchFamily="18" charset="0"/>
              </a:rPr>
              <a:t>Finish to browse the list when the NULL value is encountered</a:t>
            </a:r>
            <a:endParaRPr lang="fr-FR" altLang="en-US" sz="2400" dirty="0">
              <a:latin typeface="Times" panose="02020603050405020304" pitchFamily="18" charset="0"/>
              <a:cs typeface="Times" panose="02020603050405020304" pitchFamily="18" charset="0"/>
            </a:endParaRPr>
          </a:p>
        </p:txBody>
      </p:sp>
      <p:grpSp>
        <p:nvGrpSpPr>
          <p:cNvPr id="23" name="Group 22">
            <a:extLst>
              <a:ext uri="{FF2B5EF4-FFF2-40B4-BE49-F238E27FC236}">
                <a16:creationId xmlns:a16="http://schemas.microsoft.com/office/drawing/2014/main" id="{64480616-19A3-472E-BE4A-072B2A0D9963}"/>
              </a:ext>
            </a:extLst>
          </p:cNvPr>
          <p:cNvGrpSpPr/>
          <p:nvPr/>
        </p:nvGrpSpPr>
        <p:grpSpPr>
          <a:xfrm>
            <a:off x="76200" y="4800600"/>
            <a:ext cx="8534400" cy="2031087"/>
            <a:chOff x="76200" y="2617113"/>
            <a:chExt cx="8534400" cy="2031087"/>
          </a:xfrm>
        </p:grpSpPr>
        <p:sp>
          <p:nvSpPr>
            <p:cNvPr id="24" name="Rectangle 4">
              <a:extLst>
                <a:ext uri="{FF2B5EF4-FFF2-40B4-BE49-F238E27FC236}">
                  <a16:creationId xmlns:a16="http://schemas.microsoft.com/office/drawing/2014/main" id="{7D6193A9-EFA3-4CC4-92F3-2EE35CE59EBD}"/>
                </a:ext>
              </a:extLst>
            </p:cNvPr>
            <p:cNvSpPr>
              <a:spLocks noChangeArrowheads="1"/>
            </p:cNvSpPr>
            <p:nvPr/>
          </p:nvSpPr>
          <p:spPr bwMode="auto">
            <a:xfrm>
              <a:off x="1676400" y="3455313"/>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5" name="Rectangle 5">
              <a:extLst>
                <a:ext uri="{FF2B5EF4-FFF2-40B4-BE49-F238E27FC236}">
                  <a16:creationId xmlns:a16="http://schemas.microsoft.com/office/drawing/2014/main" id="{9AB6DA3F-D636-449A-9877-26C1AE52A832}"/>
                </a:ext>
              </a:extLst>
            </p:cNvPr>
            <p:cNvSpPr>
              <a:spLocks noChangeArrowheads="1"/>
            </p:cNvSpPr>
            <p:nvPr/>
          </p:nvSpPr>
          <p:spPr bwMode="auto">
            <a:xfrm>
              <a:off x="3048000" y="3455313"/>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6" name="Rectangle 6">
              <a:extLst>
                <a:ext uri="{FF2B5EF4-FFF2-40B4-BE49-F238E27FC236}">
                  <a16:creationId xmlns:a16="http://schemas.microsoft.com/office/drawing/2014/main" id="{2F6E99C6-7E56-4723-934C-CCC83F01CDB1}"/>
                </a:ext>
              </a:extLst>
            </p:cNvPr>
            <p:cNvSpPr>
              <a:spLocks noChangeArrowheads="1"/>
            </p:cNvSpPr>
            <p:nvPr/>
          </p:nvSpPr>
          <p:spPr bwMode="auto">
            <a:xfrm>
              <a:off x="4038600" y="3455313"/>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7" name="Rectangle 7">
              <a:extLst>
                <a:ext uri="{FF2B5EF4-FFF2-40B4-BE49-F238E27FC236}">
                  <a16:creationId xmlns:a16="http://schemas.microsoft.com/office/drawing/2014/main" id="{AE98B04B-D4BA-479A-A8FB-536677217EDE}"/>
                </a:ext>
              </a:extLst>
            </p:cNvPr>
            <p:cNvSpPr>
              <a:spLocks noChangeArrowheads="1"/>
            </p:cNvSpPr>
            <p:nvPr/>
          </p:nvSpPr>
          <p:spPr bwMode="auto">
            <a:xfrm>
              <a:off x="5410200" y="3455313"/>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8" name="Rectangle 8">
              <a:extLst>
                <a:ext uri="{FF2B5EF4-FFF2-40B4-BE49-F238E27FC236}">
                  <a16:creationId xmlns:a16="http://schemas.microsoft.com/office/drawing/2014/main" id="{2F5CF917-D9CD-4922-ADEF-494B5CA5649F}"/>
                </a:ext>
              </a:extLst>
            </p:cNvPr>
            <p:cNvSpPr>
              <a:spLocks noChangeArrowheads="1"/>
            </p:cNvSpPr>
            <p:nvPr/>
          </p:nvSpPr>
          <p:spPr bwMode="auto">
            <a:xfrm>
              <a:off x="6477000" y="3455313"/>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9" name="Rectangle 9">
              <a:extLst>
                <a:ext uri="{FF2B5EF4-FFF2-40B4-BE49-F238E27FC236}">
                  <a16:creationId xmlns:a16="http://schemas.microsoft.com/office/drawing/2014/main" id="{24C4C311-4C2D-4AE4-8544-60A6DD6B8B16}"/>
                </a:ext>
              </a:extLst>
            </p:cNvPr>
            <p:cNvSpPr>
              <a:spLocks noChangeArrowheads="1"/>
            </p:cNvSpPr>
            <p:nvPr/>
          </p:nvSpPr>
          <p:spPr bwMode="auto">
            <a:xfrm>
              <a:off x="7848600" y="3455313"/>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0" name="Line 10">
              <a:extLst>
                <a:ext uri="{FF2B5EF4-FFF2-40B4-BE49-F238E27FC236}">
                  <a16:creationId xmlns:a16="http://schemas.microsoft.com/office/drawing/2014/main" id="{E80C7088-E009-4496-AFAE-6E6C6CC0B479}"/>
                </a:ext>
              </a:extLst>
            </p:cNvPr>
            <p:cNvSpPr>
              <a:spLocks noChangeShapeType="1"/>
            </p:cNvSpPr>
            <p:nvPr/>
          </p:nvSpPr>
          <p:spPr bwMode="auto">
            <a:xfrm>
              <a:off x="3276600" y="3760113"/>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8544D290-6A63-45A9-A86B-F9F6B27621EC}"/>
                </a:ext>
              </a:extLst>
            </p:cNvPr>
            <p:cNvSpPr>
              <a:spLocks noChangeShapeType="1"/>
            </p:cNvSpPr>
            <p:nvPr/>
          </p:nvSpPr>
          <p:spPr bwMode="auto">
            <a:xfrm>
              <a:off x="5638800" y="3760113"/>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 name="Line 12">
              <a:extLst>
                <a:ext uri="{FF2B5EF4-FFF2-40B4-BE49-F238E27FC236}">
                  <a16:creationId xmlns:a16="http://schemas.microsoft.com/office/drawing/2014/main" id="{3A234CAB-6790-4986-8ED0-CE050C406DF9}"/>
                </a:ext>
              </a:extLst>
            </p:cNvPr>
            <p:cNvSpPr>
              <a:spLocks noChangeShapeType="1"/>
            </p:cNvSpPr>
            <p:nvPr/>
          </p:nvSpPr>
          <p:spPr bwMode="auto">
            <a:xfrm>
              <a:off x="7848600" y="3455313"/>
              <a:ext cx="4572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3">
              <a:extLst>
                <a:ext uri="{FF2B5EF4-FFF2-40B4-BE49-F238E27FC236}">
                  <a16:creationId xmlns:a16="http://schemas.microsoft.com/office/drawing/2014/main" id="{FEBE3010-DABF-40ED-B0A9-D7B8D411C4AB}"/>
                </a:ext>
              </a:extLst>
            </p:cNvPr>
            <p:cNvSpPr>
              <a:spLocks noChangeShapeType="1"/>
            </p:cNvSpPr>
            <p:nvPr/>
          </p:nvSpPr>
          <p:spPr bwMode="auto">
            <a:xfrm flipH="1">
              <a:off x="7848600" y="3455313"/>
              <a:ext cx="4572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Text Box 14">
              <a:extLst>
                <a:ext uri="{FF2B5EF4-FFF2-40B4-BE49-F238E27FC236}">
                  <a16:creationId xmlns:a16="http://schemas.microsoft.com/office/drawing/2014/main" id="{D4571323-5FC5-423F-89D2-B0AACB1BAF36}"/>
                </a:ext>
              </a:extLst>
            </p:cNvPr>
            <p:cNvSpPr txBox="1">
              <a:spLocks noChangeArrowheads="1"/>
            </p:cNvSpPr>
            <p:nvPr/>
          </p:nvSpPr>
          <p:spPr bwMode="auto">
            <a:xfrm>
              <a:off x="7467600" y="4217313"/>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NULL</a:t>
              </a:r>
            </a:p>
          </p:txBody>
        </p:sp>
        <p:sp>
          <p:nvSpPr>
            <p:cNvPr id="35" name="Rectangle 15">
              <a:extLst>
                <a:ext uri="{FF2B5EF4-FFF2-40B4-BE49-F238E27FC236}">
                  <a16:creationId xmlns:a16="http://schemas.microsoft.com/office/drawing/2014/main" id="{F05B90A5-3DD3-4CC3-8EF8-62721584420E}"/>
                </a:ext>
              </a:extLst>
            </p:cNvPr>
            <p:cNvSpPr>
              <a:spLocks noChangeArrowheads="1"/>
            </p:cNvSpPr>
            <p:nvPr/>
          </p:nvSpPr>
          <p:spPr bwMode="auto">
            <a:xfrm>
              <a:off x="685800" y="3455313"/>
              <a:ext cx="4572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6" name="Line 16">
              <a:extLst>
                <a:ext uri="{FF2B5EF4-FFF2-40B4-BE49-F238E27FC236}">
                  <a16:creationId xmlns:a16="http://schemas.microsoft.com/office/drawing/2014/main" id="{80468A2A-1B14-4F76-8C0D-E39D3A8E0202}"/>
                </a:ext>
              </a:extLst>
            </p:cNvPr>
            <p:cNvSpPr>
              <a:spLocks noChangeShapeType="1"/>
            </p:cNvSpPr>
            <p:nvPr/>
          </p:nvSpPr>
          <p:spPr bwMode="auto">
            <a:xfrm>
              <a:off x="914400" y="3760113"/>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 name="Text Box 17">
              <a:extLst>
                <a:ext uri="{FF2B5EF4-FFF2-40B4-BE49-F238E27FC236}">
                  <a16:creationId xmlns:a16="http://schemas.microsoft.com/office/drawing/2014/main" id="{0F377762-5BAF-4010-8B12-3E7EB5C2B94E}"/>
                </a:ext>
              </a:extLst>
            </p:cNvPr>
            <p:cNvSpPr txBox="1">
              <a:spLocks noChangeArrowheads="1"/>
            </p:cNvSpPr>
            <p:nvPr/>
          </p:nvSpPr>
          <p:spPr bwMode="auto">
            <a:xfrm>
              <a:off x="76200" y="4217313"/>
              <a:ext cx="914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head</a:t>
              </a:r>
            </a:p>
          </p:txBody>
        </p:sp>
        <p:sp>
          <p:nvSpPr>
            <p:cNvPr id="38" name="Rectangle 18">
              <a:extLst>
                <a:ext uri="{FF2B5EF4-FFF2-40B4-BE49-F238E27FC236}">
                  <a16:creationId xmlns:a16="http://schemas.microsoft.com/office/drawing/2014/main" id="{62B1915D-4234-41EF-9FDF-A7BF8B7FBD2E}"/>
                </a:ext>
              </a:extLst>
            </p:cNvPr>
            <p:cNvSpPr>
              <a:spLocks noChangeArrowheads="1"/>
            </p:cNvSpPr>
            <p:nvPr/>
          </p:nvSpPr>
          <p:spPr bwMode="auto">
            <a:xfrm>
              <a:off x="6400800" y="2617113"/>
              <a:ext cx="4572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9" name="Freeform 19">
              <a:extLst>
                <a:ext uri="{FF2B5EF4-FFF2-40B4-BE49-F238E27FC236}">
                  <a16:creationId xmlns:a16="http://schemas.microsoft.com/office/drawing/2014/main" id="{602CC3FF-401F-4F5F-B04A-3B789C84BB68}"/>
                </a:ext>
              </a:extLst>
            </p:cNvPr>
            <p:cNvSpPr>
              <a:spLocks/>
            </p:cNvSpPr>
            <p:nvPr/>
          </p:nvSpPr>
          <p:spPr bwMode="auto">
            <a:xfrm>
              <a:off x="6858000" y="2833013"/>
              <a:ext cx="1219200" cy="622300"/>
            </a:xfrm>
            <a:custGeom>
              <a:avLst/>
              <a:gdLst>
                <a:gd name="T0" fmla="*/ 0 w 768"/>
                <a:gd name="T1" fmla="*/ 56 h 392"/>
                <a:gd name="T2" fmla="*/ 96 w 768"/>
                <a:gd name="T3" fmla="*/ 56 h 392"/>
                <a:gd name="T4" fmla="*/ 480 w 768"/>
                <a:gd name="T5" fmla="*/ 56 h 392"/>
                <a:gd name="T6" fmla="*/ 768 w 768"/>
                <a:gd name="T7" fmla="*/ 392 h 392"/>
                <a:gd name="T8" fmla="*/ 0 60000 65536"/>
                <a:gd name="T9" fmla="*/ 0 60000 65536"/>
                <a:gd name="T10" fmla="*/ 0 60000 65536"/>
                <a:gd name="T11" fmla="*/ 0 60000 65536"/>
                <a:gd name="T12" fmla="*/ 0 w 768"/>
                <a:gd name="T13" fmla="*/ 0 h 392"/>
                <a:gd name="T14" fmla="*/ 768 w 768"/>
                <a:gd name="T15" fmla="*/ 392 h 392"/>
              </a:gdLst>
              <a:ahLst/>
              <a:cxnLst>
                <a:cxn ang="T8">
                  <a:pos x="T0" y="T1"/>
                </a:cxn>
                <a:cxn ang="T9">
                  <a:pos x="T2" y="T3"/>
                </a:cxn>
                <a:cxn ang="T10">
                  <a:pos x="T4" y="T5"/>
                </a:cxn>
                <a:cxn ang="T11">
                  <a:pos x="T6" y="T7"/>
                </a:cxn>
              </a:cxnLst>
              <a:rect l="T12" t="T13" r="T14" b="T15"/>
              <a:pathLst>
                <a:path w="768" h="392">
                  <a:moveTo>
                    <a:pt x="0" y="56"/>
                  </a:moveTo>
                  <a:cubicBezTo>
                    <a:pt x="8" y="56"/>
                    <a:pt x="16" y="56"/>
                    <a:pt x="96" y="56"/>
                  </a:cubicBezTo>
                  <a:cubicBezTo>
                    <a:pt x="176" y="56"/>
                    <a:pt x="368" y="0"/>
                    <a:pt x="480" y="56"/>
                  </a:cubicBezTo>
                  <a:cubicBezTo>
                    <a:pt x="592" y="112"/>
                    <a:pt x="680" y="252"/>
                    <a:pt x="768" y="392"/>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40" name="Text Box 20">
              <a:extLst>
                <a:ext uri="{FF2B5EF4-FFF2-40B4-BE49-F238E27FC236}">
                  <a16:creationId xmlns:a16="http://schemas.microsoft.com/office/drawing/2014/main" id="{CED885B4-A2FD-4B90-837D-B508FFB3D87E}"/>
                </a:ext>
              </a:extLst>
            </p:cNvPr>
            <p:cNvSpPr txBox="1">
              <a:spLocks noChangeArrowheads="1"/>
            </p:cNvSpPr>
            <p:nvPr/>
          </p:nvSpPr>
          <p:spPr bwMode="auto">
            <a:xfrm>
              <a:off x="5791200" y="2860000"/>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cur</a:t>
              </a:r>
            </a:p>
          </p:txBody>
        </p:sp>
      </p:grpSp>
    </p:spTree>
    <p:extLst>
      <p:ext uri="{BB962C8B-B14F-4D97-AF65-F5344CB8AC3E}">
        <p14:creationId xmlns:p14="http://schemas.microsoft.com/office/powerpoint/2010/main" val="2999022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a:extLst>
              <a:ext uri="{FF2B5EF4-FFF2-40B4-BE49-F238E27FC236}">
                <a16:creationId xmlns:a16="http://schemas.microsoft.com/office/drawing/2014/main" id="{87775685-6707-4980-8061-3505CF4C55E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D971D47D-0FD1-4D68-AD36-DF3A0706C4F3}" type="slidenum">
              <a:rPr lang="en-US" altLang="en-US"/>
              <a:pPr/>
              <a:t>79</a:t>
            </a:fld>
            <a:endParaRPr lang="en-US" altLang="en-US"/>
          </a:p>
        </p:txBody>
      </p:sp>
      <p:sp>
        <p:nvSpPr>
          <p:cNvPr id="208898" name="Rectangle 2">
            <a:extLst>
              <a:ext uri="{FF2B5EF4-FFF2-40B4-BE49-F238E27FC236}">
                <a16:creationId xmlns:a16="http://schemas.microsoft.com/office/drawing/2014/main" id="{97111E1D-C619-4720-84C5-1277FFF0CC65}"/>
              </a:ext>
            </a:extLst>
          </p:cNvPr>
          <p:cNvSpPr>
            <a:spLocks noGrp="1" noChangeArrowheads="1"/>
          </p:cNvSpPr>
          <p:nvPr>
            <p:ph type="title"/>
          </p:nvPr>
        </p:nvSpPr>
        <p:spPr>
          <a:xfrm>
            <a:off x="-31865" y="0"/>
            <a:ext cx="9175865" cy="838200"/>
          </a:xfrm>
        </p:spPr>
        <p:txBody>
          <a:bodyPr/>
          <a:lstStyle/>
          <a:p>
            <a:pPr eaLnBrk="1" hangingPunct="1">
              <a:defRPr/>
            </a:pPr>
            <a:r>
              <a:rPr lang="fr-FR" dirty="0" err="1"/>
              <a:t>Exercise</a:t>
            </a:r>
            <a:r>
              <a:rPr lang="fr-FR" dirty="0"/>
              <a:t> 1</a:t>
            </a:r>
          </a:p>
        </p:txBody>
      </p:sp>
      <p:sp>
        <p:nvSpPr>
          <p:cNvPr id="9220" name="Rectangle 3">
            <a:extLst>
              <a:ext uri="{FF2B5EF4-FFF2-40B4-BE49-F238E27FC236}">
                <a16:creationId xmlns:a16="http://schemas.microsoft.com/office/drawing/2014/main" id="{74AE9AC0-9352-4E00-A601-A629CAD26F74}"/>
              </a:ext>
            </a:extLst>
          </p:cNvPr>
          <p:cNvSpPr>
            <a:spLocks noGrp="1" noChangeArrowheads="1"/>
          </p:cNvSpPr>
          <p:nvPr>
            <p:ph type="body" idx="1"/>
          </p:nvPr>
        </p:nvSpPr>
        <p:spPr>
          <a:xfrm>
            <a:off x="-31865" y="941045"/>
            <a:ext cx="9067800" cy="2640355"/>
          </a:xfrm>
        </p:spPr>
        <p:txBody>
          <a:bodyPr/>
          <a:lstStyle/>
          <a:p>
            <a:pPr eaLnBrk="1" hangingPunct="1">
              <a:lnSpc>
                <a:spcPct val="80000"/>
              </a:lnSpc>
            </a:pPr>
            <a:r>
              <a:rPr lang="en-US" altLang="en-US" sz="2300" dirty="0">
                <a:latin typeface="Times New Roman" panose="02020603050405020304" pitchFamily="18" charset="0"/>
                <a:cs typeface="Times New Roman" panose="02020603050405020304" pitchFamily="18" charset="0"/>
              </a:rPr>
              <a:t>A sequence of integers is stored by a singly linked list. </a:t>
            </a:r>
          </a:p>
        </p:txBody>
      </p:sp>
      <p:sp>
        <p:nvSpPr>
          <p:cNvPr id="7" name="Text Box 7">
            <a:extLst>
              <a:ext uri="{FF2B5EF4-FFF2-40B4-BE49-F238E27FC236}">
                <a16:creationId xmlns:a16="http://schemas.microsoft.com/office/drawing/2014/main" id="{592C909E-0A38-4E13-8EE8-8E00F41BF4CE}"/>
              </a:ext>
            </a:extLst>
          </p:cNvPr>
          <p:cNvSpPr txBox="1">
            <a:spLocks noChangeArrowheads="1"/>
          </p:cNvSpPr>
          <p:nvPr/>
        </p:nvSpPr>
        <p:spPr bwMode="auto">
          <a:xfrm>
            <a:off x="78336" y="3061481"/>
            <a:ext cx="84740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marL="457200" indent="-457200">
              <a:lnSpc>
                <a:spcPct val="80000"/>
              </a:lnSpc>
              <a:spcBef>
                <a:spcPct val="40000"/>
              </a:spcBef>
              <a:buAutoNum type="alphaLcPeriod"/>
            </a:pPr>
            <a:r>
              <a:rPr lang="en-US" altLang="en-US" sz="2200" dirty="0">
                <a:solidFill>
                  <a:srgbClr val="0000CC"/>
                </a:solidFill>
                <a:latin typeface="Times New Roman" panose="02020603050405020304" pitchFamily="18" charset="0"/>
                <a:cs typeface="Times New Roman" panose="02020603050405020304" pitchFamily="18" charset="0"/>
              </a:rPr>
              <a:t>Create a list stored 3 integers: 1, 2, 3</a:t>
            </a:r>
          </a:p>
          <a:p>
            <a:pPr marL="457200" indent="-457200">
              <a:lnSpc>
                <a:spcPct val="80000"/>
              </a:lnSpc>
              <a:spcBef>
                <a:spcPct val="40000"/>
              </a:spcBef>
              <a:buAutoNum type="alphaLcPeriod"/>
            </a:pPr>
            <a:r>
              <a:rPr lang="en-US" altLang="en-US" sz="2200" dirty="0">
                <a:solidFill>
                  <a:srgbClr val="0000CC"/>
                </a:solidFill>
                <a:latin typeface="Times New Roman" panose="02020603050405020304" pitchFamily="18" charset="0"/>
                <a:cs typeface="Times New Roman" panose="02020603050405020304" pitchFamily="18" charset="0"/>
              </a:rPr>
              <a:t>Print the list of these 3 integers</a:t>
            </a:r>
          </a:p>
        </p:txBody>
      </p:sp>
      <p:sp>
        <p:nvSpPr>
          <p:cNvPr id="9" name="Rectangle 5">
            <a:extLst>
              <a:ext uri="{FF2B5EF4-FFF2-40B4-BE49-F238E27FC236}">
                <a16:creationId xmlns:a16="http://schemas.microsoft.com/office/drawing/2014/main" id="{F2075145-0B91-41F7-BBF2-BF73FEBF2249}"/>
              </a:ext>
            </a:extLst>
          </p:cNvPr>
          <p:cNvSpPr txBox="1">
            <a:spLocks noChangeArrowheads="1"/>
          </p:cNvSpPr>
          <p:nvPr/>
        </p:nvSpPr>
        <p:spPr bwMode="auto">
          <a:xfrm>
            <a:off x="439003" y="1371601"/>
            <a:ext cx="3227597" cy="48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90000"/>
              </a:lnSpc>
              <a:buFontTx/>
              <a:buNone/>
            </a:pPr>
            <a:r>
              <a:rPr lang="fr-FR" altLang="en-US" sz="1600" dirty="0" err="1">
                <a:latin typeface="Courier New" panose="02070309020205020404" pitchFamily="49" charset="0"/>
                <a:cs typeface="Courier New" panose="02070309020205020404" pitchFamily="49" charset="0"/>
              </a:rPr>
              <a:t>typedef</a:t>
            </a: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struct</a:t>
            </a: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Node</a:t>
            </a:r>
            <a:r>
              <a:rPr lang="fr-FR" altLang="en-US" sz="1600" dirty="0">
                <a:latin typeface="Courier New" panose="02070309020205020404" pitchFamily="49" charset="0"/>
                <a:cs typeface="Courier New" panose="02070309020205020404" pitchFamily="49" charset="0"/>
              </a:rPr>
              <a:t>{</a:t>
            </a:r>
          </a:p>
          <a:p>
            <a:pPr lvl="1" eaLnBrk="1" hangingPunct="1">
              <a:lnSpc>
                <a:spcPct val="90000"/>
              </a:lnSpc>
              <a:buNone/>
            </a:pPr>
            <a:r>
              <a:rPr lang="fr-FR" altLang="en-US" sz="1600" dirty="0" err="1">
                <a:latin typeface="Courier New" panose="02070309020205020404" pitchFamily="49" charset="0"/>
                <a:cs typeface="Courier New" panose="02070309020205020404" pitchFamily="49" charset="0"/>
              </a:rPr>
              <a:t>int</a:t>
            </a:r>
            <a:r>
              <a:rPr lang="fr-FR" altLang="en-US" sz="1600" dirty="0">
                <a:latin typeface="Courier New" panose="02070309020205020404" pitchFamily="49" charset="0"/>
                <a:cs typeface="Courier New" panose="02070309020205020404" pitchFamily="49" charset="0"/>
              </a:rPr>
              <a:t> data;</a:t>
            </a:r>
          </a:p>
          <a:p>
            <a:pPr lvl="1" eaLnBrk="1" hangingPunct="1">
              <a:lnSpc>
                <a:spcPct val="90000"/>
              </a:lnSpc>
              <a:buFontTx/>
              <a:buNone/>
            </a:pPr>
            <a:r>
              <a:rPr lang="fr-FR" altLang="en-US" sz="1600" dirty="0" err="1">
                <a:latin typeface="Courier New" panose="02070309020205020404" pitchFamily="49" charset="0"/>
                <a:cs typeface="Courier New" panose="02070309020205020404" pitchFamily="49" charset="0"/>
              </a:rPr>
              <a:t>struct</a:t>
            </a: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Node</a:t>
            </a: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next</a:t>
            </a:r>
            <a:r>
              <a:rPr lang="fr-FR" altLang="en-US" sz="1600" dirty="0">
                <a:latin typeface="Courier New" panose="02070309020205020404" pitchFamily="49" charset="0"/>
                <a:cs typeface="Courier New" panose="02070309020205020404" pitchFamily="49" charset="0"/>
              </a:rPr>
              <a:t>;</a:t>
            </a:r>
          </a:p>
          <a:p>
            <a:pPr eaLnBrk="1" hangingPunct="1">
              <a:lnSpc>
                <a:spcPct val="90000"/>
              </a:lnSpc>
              <a:buFontTx/>
              <a:buNone/>
            </a:pPr>
            <a:r>
              <a:rPr lang="fr-FR" altLang="en-US" sz="1600" dirty="0">
                <a:latin typeface="Courier New" panose="02070309020205020404" pitchFamily="49" charset="0"/>
                <a:cs typeface="Courier New" panose="02070309020205020404" pitchFamily="49" charset="0"/>
              </a:rPr>
              <a:t>}</a:t>
            </a:r>
            <a:r>
              <a:rPr lang="fr-FR" altLang="en-US" sz="1600" dirty="0" err="1">
                <a:latin typeface="Courier New" panose="02070309020205020404" pitchFamily="49" charset="0"/>
                <a:cs typeface="Courier New" panose="02070309020205020404" pitchFamily="49" charset="0"/>
              </a:rPr>
              <a:t>Node</a:t>
            </a:r>
            <a:r>
              <a:rPr lang="fr-FR" altLang="en-US" sz="1600" dirty="0">
                <a:latin typeface="Courier New" panose="02070309020205020404" pitchFamily="49" charset="0"/>
                <a:cs typeface="Courier New" panose="02070309020205020404" pitchFamily="49" charset="0"/>
              </a:rPr>
              <a:t>;</a:t>
            </a:r>
          </a:p>
          <a:p>
            <a:pPr eaLnBrk="1" hangingPunct="1">
              <a:lnSpc>
                <a:spcPct val="90000"/>
              </a:lnSpc>
              <a:buFontTx/>
              <a:buNone/>
            </a:pPr>
            <a:r>
              <a:rPr lang="fr-FR" altLang="en-US" sz="1600" dirty="0" err="1">
                <a:latin typeface="Courier New" panose="02070309020205020404" pitchFamily="49" charset="0"/>
                <a:cs typeface="Courier New" panose="02070309020205020404" pitchFamily="49" charset="0"/>
              </a:rPr>
              <a:t>Node</a:t>
            </a: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head</a:t>
            </a:r>
            <a:r>
              <a:rPr lang="fr-FR" altLang="en-US" sz="1600" dirty="0">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90000"/>
              </a:lnSpc>
            </a:pPr>
            <a:endParaRPr lang="en-US" altLang="en-US" sz="1600" dirty="0">
              <a:latin typeface="Courier New" panose="02070309020205020404" pitchFamily="49" charset="0"/>
              <a:cs typeface="Courier New" panose="02070309020205020404" pitchFamily="49" charset="0"/>
            </a:endParaRPr>
          </a:p>
        </p:txBody>
      </p:sp>
      <p:grpSp>
        <p:nvGrpSpPr>
          <p:cNvPr id="11" name="Group 10">
            <a:extLst>
              <a:ext uri="{FF2B5EF4-FFF2-40B4-BE49-F238E27FC236}">
                <a16:creationId xmlns:a16="http://schemas.microsoft.com/office/drawing/2014/main" id="{B826D6E4-0F0D-4931-92FB-1EAC38B45E9D}"/>
              </a:ext>
            </a:extLst>
          </p:cNvPr>
          <p:cNvGrpSpPr/>
          <p:nvPr/>
        </p:nvGrpSpPr>
        <p:grpSpPr>
          <a:xfrm>
            <a:off x="3988031" y="5097319"/>
            <a:ext cx="1219200" cy="609601"/>
            <a:chOff x="3660371" y="1530350"/>
            <a:chExt cx="1219200" cy="609601"/>
          </a:xfrm>
        </p:grpSpPr>
        <p:sp>
          <p:nvSpPr>
            <p:cNvPr id="14" name="Rectangle 15">
              <a:extLst>
                <a:ext uri="{FF2B5EF4-FFF2-40B4-BE49-F238E27FC236}">
                  <a16:creationId xmlns:a16="http://schemas.microsoft.com/office/drawing/2014/main" id="{35BFA012-2617-4A17-B76B-7FD0AF3A2D2E}"/>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Rectangle 14">
              <a:extLst>
                <a:ext uri="{FF2B5EF4-FFF2-40B4-BE49-F238E27FC236}">
                  <a16:creationId xmlns:a16="http://schemas.microsoft.com/office/drawing/2014/main" id="{4D337B79-3A12-461F-8054-5CBCDB69C3D8}"/>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 name="Group 16">
            <a:extLst>
              <a:ext uri="{FF2B5EF4-FFF2-40B4-BE49-F238E27FC236}">
                <a16:creationId xmlns:a16="http://schemas.microsoft.com/office/drawing/2014/main" id="{66D3B3E7-573C-4295-AF44-5C11DCE0A99C}"/>
              </a:ext>
            </a:extLst>
          </p:cNvPr>
          <p:cNvGrpSpPr/>
          <p:nvPr/>
        </p:nvGrpSpPr>
        <p:grpSpPr>
          <a:xfrm>
            <a:off x="5905500" y="5120583"/>
            <a:ext cx="1219200" cy="609601"/>
            <a:chOff x="3660371" y="1530350"/>
            <a:chExt cx="1219200" cy="609601"/>
          </a:xfrm>
        </p:grpSpPr>
        <p:sp>
          <p:nvSpPr>
            <p:cNvPr id="20" name="Rectangle 15">
              <a:extLst>
                <a:ext uri="{FF2B5EF4-FFF2-40B4-BE49-F238E27FC236}">
                  <a16:creationId xmlns:a16="http://schemas.microsoft.com/office/drawing/2014/main" id="{5432C69A-ACFE-4A3E-8A3D-D124AC8BBB27}"/>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Rectangle 14">
              <a:extLst>
                <a:ext uri="{FF2B5EF4-FFF2-40B4-BE49-F238E27FC236}">
                  <a16:creationId xmlns:a16="http://schemas.microsoft.com/office/drawing/2014/main" id="{B2E47036-79F3-4EF5-9E3D-6E6E3E32EC90}"/>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3" name="TextBox 22">
            <a:extLst>
              <a:ext uri="{FF2B5EF4-FFF2-40B4-BE49-F238E27FC236}">
                <a16:creationId xmlns:a16="http://schemas.microsoft.com/office/drawing/2014/main" id="{0BDCB7EF-56C9-46D0-BDC6-6DA2FBC3C2DC}"/>
              </a:ext>
            </a:extLst>
          </p:cNvPr>
          <p:cNvSpPr txBox="1"/>
          <p:nvPr/>
        </p:nvSpPr>
        <p:spPr>
          <a:xfrm>
            <a:off x="4076700" y="5146571"/>
            <a:ext cx="914400" cy="553998"/>
          </a:xfrm>
          <a:prstGeom prst="rect">
            <a:avLst/>
          </a:prstGeom>
          <a:noFill/>
        </p:spPr>
        <p:txBody>
          <a:bodyPr wrap="square" rtlCol="0">
            <a:spAutoFit/>
          </a:bodyPr>
          <a:lstStyle/>
          <a:p>
            <a:r>
              <a:rPr lang="en-US" sz="3000"/>
              <a:t>2</a:t>
            </a:r>
          </a:p>
        </p:txBody>
      </p:sp>
      <p:sp>
        <p:nvSpPr>
          <p:cNvPr id="24" name="Line 19">
            <a:extLst>
              <a:ext uri="{FF2B5EF4-FFF2-40B4-BE49-F238E27FC236}">
                <a16:creationId xmlns:a16="http://schemas.microsoft.com/office/drawing/2014/main" id="{0A6309CA-E5D8-4F63-99C1-63E3ADBF8554}"/>
              </a:ext>
            </a:extLst>
          </p:cNvPr>
          <p:cNvSpPr>
            <a:spLocks noChangeShapeType="1"/>
          </p:cNvSpPr>
          <p:nvPr/>
        </p:nvSpPr>
        <p:spPr bwMode="auto">
          <a:xfrm flipV="1">
            <a:off x="4993871" y="5402119"/>
            <a:ext cx="91440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 name="TextBox 24">
            <a:extLst>
              <a:ext uri="{FF2B5EF4-FFF2-40B4-BE49-F238E27FC236}">
                <a16:creationId xmlns:a16="http://schemas.microsoft.com/office/drawing/2014/main" id="{AA99F3ED-2ADD-4DA2-956A-9C1A5A822A38}"/>
              </a:ext>
            </a:extLst>
          </p:cNvPr>
          <p:cNvSpPr txBox="1"/>
          <p:nvPr/>
        </p:nvSpPr>
        <p:spPr>
          <a:xfrm>
            <a:off x="6057900" y="5167169"/>
            <a:ext cx="914400" cy="553998"/>
          </a:xfrm>
          <a:prstGeom prst="rect">
            <a:avLst/>
          </a:prstGeom>
          <a:noFill/>
        </p:spPr>
        <p:txBody>
          <a:bodyPr wrap="square" rtlCol="0">
            <a:spAutoFit/>
          </a:bodyPr>
          <a:lstStyle/>
          <a:p>
            <a:r>
              <a:rPr lang="en-US" sz="3000"/>
              <a:t>3</a:t>
            </a:r>
          </a:p>
        </p:txBody>
      </p:sp>
      <p:sp>
        <p:nvSpPr>
          <p:cNvPr id="26" name="Text Box 14">
            <a:extLst>
              <a:ext uri="{FF2B5EF4-FFF2-40B4-BE49-F238E27FC236}">
                <a16:creationId xmlns:a16="http://schemas.microsoft.com/office/drawing/2014/main" id="{2FCD3602-E8D7-4929-9DB2-ED08B83D1F5C}"/>
              </a:ext>
            </a:extLst>
          </p:cNvPr>
          <p:cNvSpPr txBox="1">
            <a:spLocks noChangeArrowheads="1"/>
          </p:cNvSpPr>
          <p:nvPr/>
        </p:nvSpPr>
        <p:spPr bwMode="auto">
          <a:xfrm>
            <a:off x="6477000" y="584829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000"/>
              <a:t>NULL</a:t>
            </a:r>
          </a:p>
        </p:txBody>
      </p:sp>
      <p:sp>
        <p:nvSpPr>
          <p:cNvPr id="27" name="Line 13">
            <a:extLst>
              <a:ext uri="{FF2B5EF4-FFF2-40B4-BE49-F238E27FC236}">
                <a16:creationId xmlns:a16="http://schemas.microsoft.com/office/drawing/2014/main" id="{76F6BB71-C877-4D4C-A202-1D0067B689FD}"/>
              </a:ext>
            </a:extLst>
          </p:cNvPr>
          <p:cNvSpPr>
            <a:spLocks noChangeShapeType="1"/>
          </p:cNvSpPr>
          <p:nvPr/>
        </p:nvSpPr>
        <p:spPr bwMode="auto">
          <a:xfrm flipH="1">
            <a:off x="6515099" y="5111565"/>
            <a:ext cx="606828" cy="6186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3">
            <a:extLst>
              <a:ext uri="{FF2B5EF4-FFF2-40B4-BE49-F238E27FC236}">
                <a16:creationId xmlns:a16="http://schemas.microsoft.com/office/drawing/2014/main" id="{98D49229-AFC6-4C2E-9247-736186FD18A7}"/>
              </a:ext>
            </a:extLst>
          </p:cNvPr>
          <p:cNvSpPr>
            <a:spLocks noChangeShapeType="1"/>
          </p:cNvSpPr>
          <p:nvPr/>
        </p:nvSpPr>
        <p:spPr bwMode="auto">
          <a:xfrm>
            <a:off x="6512326" y="5132659"/>
            <a:ext cx="580509" cy="5318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9" name="Group 28">
            <a:extLst>
              <a:ext uri="{FF2B5EF4-FFF2-40B4-BE49-F238E27FC236}">
                <a16:creationId xmlns:a16="http://schemas.microsoft.com/office/drawing/2014/main" id="{F85A1805-DB50-436E-B6E6-28224A5E48F6}"/>
              </a:ext>
            </a:extLst>
          </p:cNvPr>
          <p:cNvGrpSpPr/>
          <p:nvPr/>
        </p:nvGrpSpPr>
        <p:grpSpPr>
          <a:xfrm>
            <a:off x="784167" y="4449270"/>
            <a:ext cx="2492433" cy="1265730"/>
            <a:chOff x="2387138" y="874221"/>
            <a:chExt cx="2492433" cy="1265730"/>
          </a:xfrm>
        </p:grpSpPr>
        <p:grpSp>
          <p:nvGrpSpPr>
            <p:cNvPr id="30" name="Group 29">
              <a:extLst>
                <a:ext uri="{FF2B5EF4-FFF2-40B4-BE49-F238E27FC236}">
                  <a16:creationId xmlns:a16="http://schemas.microsoft.com/office/drawing/2014/main" id="{DA977700-C83A-44DC-B435-F7BAAFF6FB66}"/>
                </a:ext>
              </a:extLst>
            </p:cNvPr>
            <p:cNvGrpSpPr/>
            <p:nvPr/>
          </p:nvGrpSpPr>
          <p:grpSpPr>
            <a:xfrm>
              <a:off x="3660371" y="1530350"/>
              <a:ext cx="1219200" cy="609601"/>
              <a:chOff x="3660371" y="1530350"/>
              <a:chExt cx="1219200" cy="609601"/>
            </a:xfrm>
          </p:grpSpPr>
          <p:sp>
            <p:nvSpPr>
              <p:cNvPr id="33" name="Rectangle 15">
                <a:extLst>
                  <a:ext uri="{FF2B5EF4-FFF2-40B4-BE49-F238E27FC236}">
                    <a16:creationId xmlns:a16="http://schemas.microsoft.com/office/drawing/2014/main" id="{FF9E627F-3C2C-4515-A84F-7ED2049AEB15}"/>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ectangle 14">
                <a:extLst>
                  <a:ext uri="{FF2B5EF4-FFF2-40B4-BE49-F238E27FC236}">
                    <a16:creationId xmlns:a16="http://schemas.microsoft.com/office/drawing/2014/main" id="{F6D08CCA-A765-41C4-9BDC-AA439AC70CDB}"/>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1" name="Text Box 29">
              <a:extLst>
                <a:ext uri="{FF2B5EF4-FFF2-40B4-BE49-F238E27FC236}">
                  <a16:creationId xmlns:a16="http://schemas.microsoft.com/office/drawing/2014/main" id="{F6B359D3-B06F-4FD0-82C9-A3978046839F}"/>
                </a:ext>
              </a:extLst>
            </p:cNvPr>
            <p:cNvSpPr txBox="1">
              <a:spLocks noChangeArrowheads="1"/>
            </p:cNvSpPr>
            <p:nvPr/>
          </p:nvSpPr>
          <p:spPr bwMode="auto">
            <a:xfrm>
              <a:off x="2387138" y="874221"/>
              <a:ext cx="1064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0"/>
                </a:spcBef>
                <a:buClrTx/>
                <a:buSzTx/>
                <a:buFontTx/>
                <a:buNone/>
              </a:pPr>
              <a:r>
                <a:rPr lang="en-US" altLang="en-US" sz="2000">
                  <a:latin typeface="Tahoma" panose="020B0604030504040204" pitchFamily="34" charset="0"/>
                  <a:sym typeface="Symbol" panose="05050102010706020507" pitchFamily="18" charset="2"/>
                </a:rPr>
                <a:t>head</a:t>
              </a:r>
              <a:endParaRPr lang="en-US" altLang="en-US" sz="2000">
                <a:latin typeface="Tahoma" panose="020B0604030504040204" pitchFamily="34" charset="0"/>
              </a:endParaRPr>
            </a:p>
          </p:txBody>
        </p:sp>
        <p:sp>
          <p:nvSpPr>
            <p:cNvPr id="32" name="Line 16">
              <a:extLst>
                <a:ext uri="{FF2B5EF4-FFF2-40B4-BE49-F238E27FC236}">
                  <a16:creationId xmlns:a16="http://schemas.microsoft.com/office/drawing/2014/main" id="{4F3F78BA-BBF0-4FA8-A5A1-479D5AEAAF44}"/>
                </a:ext>
              </a:extLst>
            </p:cNvPr>
            <p:cNvSpPr>
              <a:spLocks noChangeShapeType="1"/>
            </p:cNvSpPr>
            <p:nvPr/>
          </p:nvSpPr>
          <p:spPr bwMode="auto">
            <a:xfrm>
              <a:off x="3328554" y="1274331"/>
              <a:ext cx="334588" cy="384289"/>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35" name="TextBox 34">
            <a:extLst>
              <a:ext uri="{FF2B5EF4-FFF2-40B4-BE49-F238E27FC236}">
                <a16:creationId xmlns:a16="http://schemas.microsoft.com/office/drawing/2014/main" id="{59278C9D-4BBA-4704-83B5-AB9B40390120}"/>
              </a:ext>
            </a:extLst>
          </p:cNvPr>
          <p:cNvSpPr txBox="1"/>
          <p:nvPr/>
        </p:nvSpPr>
        <p:spPr>
          <a:xfrm>
            <a:off x="2148148" y="5133200"/>
            <a:ext cx="914400" cy="553998"/>
          </a:xfrm>
          <a:prstGeom prst="rect">
            <a:avLst/>
          </a:prstGeom>
          <a:noFill/>
        </p:spPr>
        <p:txBody>
          <a:bodyPr wrap="square" rtlCol="0">
            <a:spAutoFit/>
          </a:bodyPr>
          <a:lstStyle/>
          <a:p>
            <a:r>
              <a:rPr lang="en-US" sz="3000"/>
              <a:t>1</a:t>
            </a:r>
          </a:p>
        </p:txBody>
      </p:sp>
      <p:sp>
        <p:nvSpPr>
          <p:cNvPr id="8" name="Line 16">
            <a:extLst>
              <a:ext uri="{FF2B5EF4-FFF2-40B4-BE49-F238E27FC236}">
                <a16:creationId xmlns:a16="http://schemas.microsoft.com/office/drawing/2014/main" id="{34664837-0023-455A-87D8-7B69369BB251}"/>
              </a:ext>
            </a:extLst>
          </p:cNvPr>
          <p:cNvSpPr>
            <a:spLocks noChangeShapeType="1"/>
          </p:cNvSpPr>
          <p:nvPr/>
        </p:nvSpPr>
        <p:spPr bwMode="auto">
          <a:xfrm flipV="1">
            <a:off x="3088871" y="5402119"/>
            <a:ext cx="91440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1919540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D3449-76AE-480C-9189-43511C2CBF37}"/>
              </a:ext>
            </a:extLst>
          </p:cNvPr>
          <p:cNvSpPr>
            <a:spLocks noGrp="1"/>
          </p:cNvSpPr>
          <p:nvPr>
            <p:ph type="title"/>
          </p:nvPr>
        </p:nvSpPr>
        <p:spPr>
          <a:xfrm>
            <a:off x="76200" y="171450"/>
            <a:ext cx="8991600" cy="774700"/>
          </a:xfrm>
        </p:spPr>
        <p:txBody>
          <a:bodyPr/>
          <a:lstStyle/>
          <a:p>
            <a:r>
              <a:rPr lang="en-US" dirty="0"/>
              <a:t>How computers compute index addresses</a:t>
            </a:r>
          </a:p>
        </p:txBody>
      </p:sp>
      <p:sp>
        <p:nvSpPr>
          <p:cNvPr id="3" name="Text Placeholder 2">
            <a:extLst>
              <a:ext uri="{FF2B5EF4-FFF2-40B4-BE49-F238E27FC236}">
                <a16:creationId xmlns:a16="http://schemas.microsoft.com/office/drawing/2014/main" id="{787DF37B-8813-42BA-923A-2442906E9255}"/>
              </a:ext>
            </a:extLst>
          </p:cNvPr>
          <p:cNvSpPr>
            <a:spLocks noGrp="1"/>
          </p:cNvSpPr>
          <p:nvPr>
            <p:ph type="body" sz="half" idx="1"/>
          </p:nvPr>
        </p:nvSpPr>
        <p:spPr>
          <a:xfrm>
            <a:off x="76200" y="1206500"/>
            <a:ext cx="4572000" cy="4960938"/>
          </a:xfrm>
        </p:spPr>
        <p:txBody>
          <a:bodyPr/>
          <a:lstStyle/>
          <a:p>
            <a:pPr marL="0" indent="0">
              <a:buNone/>
            </a:pPr>
            <a:r>
              <a:rPr lang="en-US" sz="2000" dirty="0"/>
              <a:t>#include &lt;</a:t>
            </a:r>
            <a:r>
              <a:rPr lang="en-US" sz="2000" dirty="0" err="1"/>
              <a:t>stdio.h</a:t>
            </a:r>
            <a:r>
              <a:rPr lang="en-US" sz="2000" dirty="0"/>
              <a:t>&gt;</a:t>
            </a:r>
          </a:p>
          <a:p>
            <a:pPr marL="0" indent="0">
              <a:buNone/>
            </a:pPr>
            <a:r>
              <a:rPr lang="en-US" sz="2000" dirty="0"/>
              <a:t>#include &lt;</a:t>
            </a:r>
            <a:r>
              <a:rPr lang="en-US" sz="2000" dirty="0" err="1"/>
              <a:t>stdlib.h</a:t>
            </a:r>
            <a:r>
              <a:rPr lang="en-US" sz="2000" dirty="0"/>
              <a:t>&gt;</a:t>
            </a:r>
          </a:p>
          <a:p>
            <a:pPr marL="0" indent="0">
              <a:buNone/>
            </a:pPr>
            <a:r>
              <a:rPr lang="en-US" sz="2000" dirty="0"/>
              <a:t>int main(){</a:t>
            </a:r>
          </a:p>
          <a:p>
            <a:pPr marL="0" indent="0">
              <a:buNone/>
            </a:pPr>
            <a:r>
              <a:rPr lang="en-US" sz="2000" dirty="0"/>
              <a:t>  int var1;</a:t>
            </a:r>
          </a:p>
          <a:p>
            <a:pPr marL="0" indent="0">
              <a:buNone/>
            </a:pPr>
            <a:r>
              <a:rPr lang="en-US" sz="2000" dirty="0"/>
              <a:t>  int array1[3];</a:t>
            </a:r>
          </a:p>
          <a:p>
            <a:pPr marL="0" indent="0">
              <a:buNone/>
            </a:pPr>
            <a:r>
              <a:rPr lang="en-US" sz="2000" dirty="0"/>
              <a:t>  int array2[3];</a:t>
            </a:r>
          </a:p>
          <a:p>
            <a:pPr marL="0" indent="0">
              <a:buNone/>
            </a:pPr>
            <a:r>
              <a:rPr lang="en-US" sz="2000" dirty="0"/>
              <a:t>  var1 = 16;</a:t>
            </a:r>
          </a:p>
          <a:p>
            <a:pPr marL="0" indent="0">
              <a:buNone/>
            </a:pPr>
            <a:r>
              <a:rPr lang="en-US" sz="2000" dirty="0"/>
              <a:t>  array1[2] = var1;</a:t>
            </a:r>
          </a:p>
          <a:p>
            <a:pPr marL="0" indent="0">
              <a:buNone/>
            </a:pPr>
            <a:r>
              <a:rPr lang="en-US" sz="2000" dirty="0"/>
              <a:t>  </a:t>
            </a:r>
          </a:p>
          <a:p>
            <a:pPr marL="0" indent="0">
              <a:buNone/>
            </a:pPr>
            <a:r>
              <a:rPr lang="en-US" sz="2000" dirty="0"/>
              <a:t> printf("</a:t>
            </a:r>
            <a:r>
              <a:rPr lang="en-US" sz="2000" dirty="0" err="1"/>
              <a:t>addr</a:t>
            </a:r>
            <a:r>
              <a:rPr lang="en-US" sz="2000" dirty="0"/>
              <a:t> var1 %8u value var1  %d\n",&amp;var1,var1);</a:t>
            </a:r>
          </a:p>
          <a:p>
            <a:pPr marL="0" indent="0">
              <a:buNone/>
            </a:pPr>
            <a:r>
              <a:rPr lang="en-US" sz="2000" dirty="0"/>
              <a:t> printf("</a:t>
            </a:r>
            <a:r>
              <a:rPr lang="en-US" sz="2000" dirty="0" err="1"/>
              <a:t>addr</a:t>
            </a:r>
            <a:r>
              <a:rPr lang="en-US" sz="2000" dirty="0"/>
              <a:t> array1 %8u, </a:t>
            </a:r>
            <a:r>
              <a:rPr lang="en-US" sz="2000" dirty="0" err="1"/>
              <a:t>addr</a:t>
            </a:r>
            <a:r>
              <a:rPr lang="en-US" sz="2000" dirty="0"/>
              <a:t> array1[2]  %8u, value array1[2]  %d\n",&amp;array1, &amp;array1[2],array1[2]);</a:t>
            </a:r>
          </a:p>
          <a:p>
            <a:pPr marL="0" indent="0">
              <a:buNone/>
            </a:pPr>
            <a:r>
              <a:rPr lang="en-US" sz="2000" dirty="0"/>
              <a:t>}</a:t>
            </a:r>
          </a:p>
          <a:p>
            <a:endParaRPr lang="en-US" dirty="0"/>
          </a:p>
        </p:txBody>
      </p:sp>
      <p:sp>
        <p:nvSpPr>
          <p:cNvPr id="4" name="Content Placeholder 3">
            <a:extLst>
              <a:ext uri="{FF2B5EF4-FFF2-40B4-BE49-F238E27FC236}">
                <a16:creationId xmlns:a16="http://schemas.microsoft.com/office/drawing/2014/main" id="{D45931DF-07D1-4578-B181-E215B1F2FDC8}"/>
              </a:ext>
            </a:extLst>
          </p:cNvPr>
          <p:cNvSpPr>
            <a:spLocks noGrp="1"/>
          </p:cNvSpPr>
          <p:nvPr>
            <p:ph sz="half" idx="2"/>
          </p:nvPr>
        </p:nvSpPr>
        <p:spPr>
          <a:xfrm>
            <a:off x="4610100" y="1206500"/>
            <a:ext cx="4229100" cy="4960938"/>
          </a:xfrm>
        </p:spPr>
        <p:txBody>
          <a:bodyPr/>
          <a:lstStyle/>
          <a:p>
            <a:r>
              <a:rPr lang="en-US" sz="2000" dirty="0"/>
              <a:t>(basic5.c) array1 is the address of the memory cell where this data structure starts</a:t>
            </a:r>
          </a:p>
          <a:p>
            <a:r>
              <a:rPr lang="en-US" sz="2000" dirty="0"/>
              <a:t>However, array1 has storage for 3 </a:t>
            </a:r>
            <a:r>
              <a:rPr lang="en-US" sz="2000" b="1" dirty="0"/>
              <a:t>int</a:t>
            </a:r>
          </a:p>
          <a:p>
            <a:r>
              <a:rPr lang="en-US" sz="2000" dirty="0"/>
              <a:t>In order to store the value stored in var1 in array1[2], the computer needs to find the </a:t>
            </a:r>
            <a:r>
              <a:rPr lang="en-US" sz="2000" dirty="0" err="1"/>
              <a:t>addr</a:t>
            </a:r>
            <a:r>
              <a:rPr lang="en-US" sz="2000" dirty="0"/>
              <a:t> of the memory cell where the third </a:t>
            </a:r>
            <a:r>
              <a:rPr lang="en-US" sz="2000" b="1" dirty="0"/>
              <a:t>int </a:t>
            </a:r>
            <a:r>
              <a:rPr lang="en-US" sz="2000" dirty="0"/>
              <a:t>starts</a:t>
            </a:r>
          </a:p>
          <a:p>
            <a:r>
              <a:rPr lang="en-US" sz="2000" dirty="0"/>
              <a:t>This is array1 + 8</a:t>
            </a:r>
          </a:p>
        </p:txBody>
      </p:sp>
      <p:sp>
        <p:nvSpPr>
          <p:cNvPr id="5" name="Slide Number Placeholder 4">
            <a:extLst>
              <a:ext uri="{FF2B5EF4-FFF2-40B4-BE49-F238E27FC236}">
                <a16:creationId xmlns:a16="http://schemas.microsoft.com/office/drawing/2014/main" id="{208FF997-E008-484F-9798-B07F2EE40740}"/>
              </a:ext>
            </a:extLst>
          </p:cNvPr>
          <p:cNvSpPr>
            <a:spLocks noGrp="1"/>
          </p:cNvSpPr>
          <p:nvPr>
            <p:ph type="sldNum" sz="quarter" idx="12"/>
          </p:nvPr>
        </p:nvSpPr>
        <p:spPr/>
        <p:txBody>
          <a:bodyPr/>
          <a:lstStyle/>
          <a:p>
            <a:fld id="{08B733AC-6E70-40F1-B27A-78482D673915}" type="slidenum">
              <a:rPr lang="zh-TW" altLang="en-US" smtClean="0"/>
              <a:pPr/>
              <a:t>8</a:t>
            </a:fld>
            <a:endParaRPr lang="en-US" altLang="zh-TW"/>
          </a:p>
        </p:txBody>
      </p:sp>
    </p:spTree>
    <p:extLst>
      <p:ext uri="{BB962C8B-B14F-4D97-AF65-F5344CB8AC3E}">
        <p14:creationId xmlns:p14="http://schemas.microsoft.com/office/powerpoint/2010/main" val="4164554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9210" y="-17730"/>
            <a:ext cx="4741390" cy="7022007"/>
          </a:xfrm>
          <a:prstGeom prst="rect">
            <a:avLst/>
          </a:prstGeom>
        </p:spPr>
      </p:pic>
      <p:sp>
        <p:nvSpPr>
          <p:cNvPr id="9218" name="Slide Number Placeholder 5">
            <a:extLst>
              <a:ext uri="{FF2B5EF4-FFF2-40B4-BE49-F238E27FC236}">
                <a16:creationId xmlns:a16="http://schemas.microsoft.com/office/drawing/2014/main" id="{87775685-6707-4980-8061-3505CF4C55E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D971D47D-0FD1-4D68-AD36-DF3A0706C4F3}" type="slidenum">
              <a:rPr lang="en-US" altLang="en-US"/>
              <a:pPr/>
              <a:t>80</a:t>
            </a:fld>
            <a:endParaRPr lang="en-US" altLang="en-US"/>
          </a:p>
        </p:txBody>
      </p:sp>
      <p:grpSp>
        <p:nvGrpSpPr>
          <p:cNvPr id="26" name="Group 25">
            <a:extLst>
              <a:ext uri="{FF2B5EF4-FFF2-40B4-BE49-F238E27FC236}">
                <a16:creationId xmlns:a16="http://schemas.microsoft.com/office/drawing/2014/main" id="{D19EDE1E-7C2B-49AA-8598-3B7793101FD0}"/>
              </a:ext>
            </a:extLst>
          </p:cNvPr>
          <p:cNvGrpSpPr/>
          <p:nvPr/>
        </p:nvGrpSpPr>
        <p:grpSpPr>
          <a:xfrm>
            <a:off x="2667000" y="1736920"/>
            <a:ext cx="2492433" cy="1265730"/>
            <a:chOff x="2387138" y="874221"/>
            <a:chExt cx="2492433" cy="1265730"/>
          </a:xfrm>
        </p:grpSpPr>
        <p:grpSp>
          <p:nvGrpSpPr>
            <p:cNvPr id="4" name="Group 3">
              <a:extLst>
                <a:ext uri="{FF2B5EF4-FFF2-40B4-BE49-F238E27FC236}">
                  <a16:creationId xmlns:a16="http://schemas.microsoft.com/office/drawing/2014/main" id="{3E54A432-FAA7-466F-B9A6-B61AC132348E}"/>
                </a:ext>
              </a:extLst>
            </p:cNvPr>
            <p:cNvGrpSpPr/>
            <p:nvPr/>
          </p:nvGrpSpPr>
          <p:grpSpPr>
            <a:xfrm>
              <a:off x="3660371" y="1530350"/>
              <a:ext cx="1219200" cy="609601"/>
              <a:chOff x="3660371" y="1530350"/>
              <a:chExt cx="1219200" cy="609601"/>
            </a:xfrm>
          </p:grpSpPr>
          <p:sp>
            <p:nvSpPr>
              <p:cNvPr id="11" name="Rectangle 15">
                <a:extLst>
                  <a:ext uri="{FF2B5EF4-FFF2-40B4-BE49-F238E27FC236}">
                    <a16:creationId xmlns:a16="http://schemas.microsoft.com/office/drawing/2014/main" id="{11D8C5CF-4817-4972-BCAB-6EEC28E12014}"/>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Rectangle 14">
                <a:extLst>
                  <a:ext uri="{FF2B5EF4-FFF2-40B4-BE49-F238E27FC236}">
                    <a16:creationId xmlns:a16="http://schemas.microsoft.com/office/drawing/2014/main" id="{5D1AACAB-FD15-445A-9EC7-1239F960AEA4}"/>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6" name="Text Box 29">
              <a:extLst>
                <a:ext uri="{FF2B5EF4-FFF2-40B4-BE49-F238E27FC236}">
                  <a16:creationId xmlns:a16="http://schemas.microsoft.com/office/drawing/2014/main" id="{D9743329-BE41-4976-8853-9F3C182AB313}"/>
                </a:ext>
              </a:extLst>
            </p:cNvPr>
            <p:cNvSpPr txBox="1">
              <a:spLocks noChangeArrowheads="1"/>
            </p:cNvSpPr>
            <p:nvPr/>
          </p:nvSpPr>
          <p:spPr bwMode="auto">
            <a:xfrm>
              <a:off x="2387138" y="874221"/>
              <a:ext cx="1064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0"/>
                </a:spcBef>
                <a:buClrTx/>
                <a:buSzTx/>
                <a:buFontTx/>
                <a:buNone/>
              </a:pPr>
              <a:r>
                <a:rPr lang="en-US" altLang="en-US" sz="2000" dirty="0">
                  <a:latin typeface="Tahoma" panose="020B0604030504040204" pitchFamily="34" charset="0"/>
                  <a:sym typeface="Symbol" panose="05050102010706020507" pitchFamily="18" charset="2"/>
                </a:rPr>
                <a:t>head</a:t>
              </a:r>
              <a:endParaRPr lang="en-US" altLang="en-US" sz="2000" dirty="0">
                <a:latin typeface="Tahoma" panose="020B0604030504040204" pitchFamily="34" charset="0"/>
              </a:endParaRPr>
            </a:p>
          </p:txBody>
        </p:sp>
        <p:sp>
          <p:nvSpPr>
            <p:cNvPr id="29" name="Line 16">
              <a:extLst>
                <a:ext uri="{FF2B5EF4-FFF2-40B4-BE49-F238E27FC236}">
                  <a16:creationId xmlns:a16="http://schemas.microsoft.com/office/drawing/2014/main" id="{954F344E-0249-4B0F-B0A8-0441389CB598}"/>
                </a:ext>
              </a:extLst>
            </p:cNvPr>
            <p:cNvSpPr>
              <a:spLocks noChangeShapeType="1"/>
            </p:cNvSpPr>
            <p:nvPr/>
          </p:nvSpPr>
          <p:spPr bwMode="auto">
            <a:xfrm>
              <a:off x="3328554" y="1274331"/>
              <a:ext cx="334588" cy="384289"/>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2" name="Line 16">
            <a:extLst>
              <a:ext uri="{FF2B5EF4-FFF2-40B4-BE49-F238E27FC236}">
                <a16:creationId xmlns:a16="http://schemas.microsoft.com/office/drawing/2014/main" id="{596DD5F7-D33D-407C-AC02-4371AEFFF2D2}"/>
              </a:ext>
            </a:extLst>
          </p:cNvPr>
          <p:cNvSpPr>
            <a:spLocks noChangeShapeType="1"/>
          </p:cNvSpPr>
          <p:nvPr/>
        </p:nvSpPr>
        <p:spPr bwMode="auto">
          <a:xfrm flipV="1">
            <a:off x="4854633" y="2667000"/>
            <a:ext cx="91440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31" name="Group 30">
            <a:extLst>
              <a:ext uri="{FF2B5EF4-FFF2-40B4-BE49-F238E27FC236}">
                <a16:creationId xmlns:a16="http://schemas.microsoft.com/office/drawing/2014/main" id="{374CABDD-2B94-4275-8912-5F09AF73D8D7}"/>
              </a:ext>
            </a:extLst>
          </p:cNvPr>
          <p:cNvGrpSpPr/>
          <p:nvPr/>
        </p:nvGrpSpPr>
        <p:grpSpPr>
          <a:xfrm>
            <a:off x="4480560" y="1752600"/>
            <a:ext cx="2492433" cy="1265730"/>
            <a:chOff x="2387138" y="874221"/>
            <a:chExt cx="2492433" cy="1265730"/>
          </a:xfrm>
        </p:grpSpPr>
        <p:grpSp>
          <p:nvGrpSpPr>
            <p:cNvPr id="32" name="Group 31">
              <a:extLst>
                <a:ext uri="{FF2B5EF4-FFF2-40B4-BE49-F238E27FC236}">
                  <a16:creationId xmlns:a16="http://schemas.microsoft.com/office/drawing/2014/main" id="{B75C244A-80B2-4D97-8620-312B7E84B281}"/>
                </a:ext>
              </a:extLst>
            </p:cNvPr>
            <p:cNvGrpSpPr/>
            <p:nvPr/>
          </p:nvGrpSpPr>
          <p:grpSpPr>
            <a:xfrm>
              <a:off x="3660371" y="1530350"/>
              <a:ext cx="1219200" cy="609601"/>
              <a:chOff x="3660371" y="1530350"/>
              <a:chExt cx="1219200" cy="609601"/>
            </a:xfrm>
          </p:grpSpPr>
          <p:sp>
            <p:nvSpPr>
              <p:cNvPr id="35" name="Rectangle 15">
                <a:extLst>
                  <a:ext uri="{FF2B5EF4-FFF2-40B4-BE49-F238E27FC236}">
                    <a16:creationId xmlns:a16="http://schemas.microsoft.com/office/drawing/2014/main" id="{8775E91B-8C61-48C1-86C5-8212D1201BC0}"/>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Rectangle 14">
                <a:extLst>
                  <a:ext uri="{FF2B5EF4-FFF2-40B4-BE49-F238E27FC236}">
                    <a16:creationId xmlns:a16="http://schemas.microsoft.com/office/drawing/2014/main" id="{068AF97E-00EC-441B-9012-8F6BBBA17304}"/>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3" name="Text Box 29">
              <a:extLst>
                <a:ext uri="{FF2B5EF4-FFF2-40B4-BE49-F238E27FC236}">
                  <a16:creationId xmlns:a16="http://schemas.microsoft.com/office/drawing/2014/main" id="{394D2F3F-DB99-4598-BB85-73714D7E6E62}"/>
                </a:ext>
              </a:extLst>
            </p:cNvPr>
            <p:cNvSpPr txBox="1">
              <a:spLocks noChangeArrowheads="1"/>
            </p:cNvSpPr>
            <p:nvPr/>
          </p:nvSpPr>
          <p:spPr bwMode="auto">
            <a:xfrm>
              <a:off x="2387138" y="874221"/>
              <a:ext cx="1064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0"/>
                </a:spcBef>
                <a:buClrTx/>
                <a:buSzTx/>
                <a:buFontTx/>
                <a:buNone/>
              </a:pPr>
              <a:r>
                <a:rPr lang="en-US" altLang="en-US" sz="2000">
                  <a:latin typeface="Tahoma" panose="020B0604030504040204" pitchFamily="34" charset="0"/>
                  <a:sym typeface="Symbol" panose="05050102010706020507" pitchFamily="18" charset="2"/>
                </a:rPr>
                <a:t>second</a:t>
              </a:r>
              <a:endParaRPr lang="en-US" altLang="en-US" sz="2000">
                <a:latin typeface="Tahoma" panose="020B0604030504040204" pitchFamily="34" charset="0"/>
              </a:endParaRPr>
            </a:p>
          </p:txBody>
        </p:sp>
        <p:sp>
          <p:nvSpPr>
            <p:cNvPr id="34" name="Line 16">
              <a:extLst>
                <a:ext uri="{FF2B5EF4-FFF2-40B4-BE49-F238E27FC236}">
                  <a16:creationId xmlns:a16="http://schemas.microsoft.com/office/drawing/2014/main" id="{A46C652E-B2C4-43D5-B5CE-D34FCDDEB6F1}"/>
                </a:ext>
              </a:extLst>
            </p:cNvPr>
            <p:cNvSpPr>
              <a:spLocks noChangeShapeType="1"/>
            </p:cNvSpPr>
            <p:nvPr/>
          </p:nvSpPr>
          <p:spPr bwMode="auto">
            <a:xfrm>
              <a:off x="3328554" y="1274331"/>
              <a:ext cx="334588" cy="384289"/>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7" name="Group 36">
            <a:extLst>
              <a:ext uri="{FF2B5EF4-FFF2-40B4-BE49-F238E27FC236}">
                <a16:creationId xmlns:a16="http://schemas.microsoft.com/office/drawing/2014/main" id="{E4F1F792-D519-40E3-94E7-33A42B9D9197}"/>
              </a:ext>
            </a:extLst>
          </p:cNvPr>
          <p:cNvGrpSpPr/>
          <p:nvPr/>
        </p:nvGrpSpPr>
        <p:grpSpPr>
          <a:xfrm>
            <a:off x="6398029" y="1752600"/>
            <a:ext cx="2492433" cy="1265730"/>
            <a:chOff x="2387138" y="874221"/>
            <a:chExt cx="2492433" cy="1265730"/>
          </a:xfrm>
        </p:grpSpPr>
        <p:grpSp>
          <p:nvGrpSpPr>
            <p:cNvPr id="38" name="Group 37">
              <a:extLst>
                <a:ext uri="{FF2B5EF4-FFF2-40B4-BE49-F238E27FC236}">
                  <a16:creationId xmlns:a16="http://schemas.microsoft.com/office/drawing/2014/main" id="{D9707C8F-04F2-4A7B-A380-10A7A0ED9DDD}"/>
                </a:ext>
              </a:extLst>
            </p:cNvPr>
            <p:cNvGrpSpPr/>
            <p:nvPr/>
          </p:nvGrpSpPr>
          <p:grpSpPr>
            <a:xfrm>
              <a:off x="3660371" y="1530350"/>
              <a:ext cx="1219200" cy="609601"/>
              <a:chOff x="3660371" y="1530350"/>
              <a:chExt cx="1219200" cy="609601"/>
            </a:xfrm>
          </p:grpSpPr>
          <p:sp>
            <p:nvSpPr>
              <p:cNvPr id="41" name="Rectangle 15">
                <a:extLst>
                  <a:ext uri="{FF2B5EF4-FFF2-40B4-BE49-F238E27FC236}">
                    <a16:creationId xmlns:a16="http://schemas.microsoft.com/office/drawing/2014/main" id="{21E8FE9B-E128-46D5-927E-56B72DBA84B7}"/>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Rectangle 14">
                <a:extLst>
                  <a:ext uri="{FF2B5EF4-FFF2-40B4-BE49-F238E27FC236}">
                    <a16:creationId xmlns:a16="http://schemas.microsoft.com/office/drawing/2014/main" id="{CAC22D9E-9087-4E70-B89C-2EB41529C4F2}"/>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9" name="Text Box 29">
              <a:extLst>
                <a:ext uri="{FF2B5EF4-FFF2-40B4-BE49-F238E27FC236}">
                  <a16:creationId xmlns:a16="http://schemas.microsoft.com/office/drawing/2014/main" id="{E0738FF8-D58E-4825-A655-680AD0913045}"/>
                </a:ext>
              </a:extLst>
            </p:cNvPr>
            <p:cNvSpPr txBox="1">
              <a:spLocks noChangeArrowheads="1"/>
            </p:cNvSpPr>
            <p:nvPr/>
          </p:nvSpPr>
          <p:spPr bwMode="auto">
            <a:xfrm>
              <a:off x="2387138" y="874221"/>
              <a:ext cx="1064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0"/>
                </a:spcBef>
                <a:buClrTx/>
                <a:buSzTx/>
                <a:buFontTx/>
                <a:buNone/>
              </a:pPr>
              <a:r>
                <a:rPr lang="en-US" altLang="en-US" sz="2000">
                  <a:latin typeface="Tahoma" panose="020B0604030504040204" pitchFamily="34" charset="0"/>
                  <a:sym typeface="Symbol" panose="05050102010706020507" pitchFamily="18" charset="2"/>
                </a:rPr>
                <a:t>third</a:t>
              </a:r>
              <a:endParaRPr lang="en-US" altLang="en-US" sz="2000">
                <a:latin typeface="Tahoma" panose="020B0604030504040204" pitchFamily="34" charset="0"/>
              </a:endParaRPr>
            </a:p>
          </p:txBody>
        </p:sp>
        <p:sp>
          <p:nvSpPr>
            <p:cNvPr id="40" name="Line 16">
              <a:extLst>
                <a:ext uri="{FF2B5EF4-FFF2-40B4-BE49-F238E27FC236}">
                  <a16:creationId xmlns:a16="http://schemas.microsoft.com/office/drawing/2014/main" id="{4D9340D4-0F6F-40BB-A2BF-A4F750FC088B}"/>
                </a:ext>
              </a:extLst>
            </p:cNvPr>
            <p:cNvSpPr>
              <a:spLocks noChangeShapeType="1"/>
            </p:cNvSpPr>
            <p:nvPr/>
          </p:nvSpPr>
          <p:spPr bwMode="auto">
            <a:xfrm>
              <a:off x="3328554" y="1274331"/>
              <a:ext cx="334588" cy="384289"/>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7" name="Rectangle: Rounded Corners 26">
            <a:extLst>
              <a:ext uri="{FF2B5EF4-FFF2-40B4-BE49-F238E27FC236}">
                <a16:creationId xmlns:a16="http://schemas.microsoft.com/office/drawing/2014/main" id="{D253DADD-1A88-414E-A28B-1A5A0B3BDD21}"/>
              </a:ext>
            </a:extLst>
          </p:cNvPr>
          <p:cNvSpPr/>
          <p:nvPr/>
        </p:nvSpPr>
        <p:spPr>
          <a:xfrm>
            <a:off x="76201" y="3451176"/>
            <a:ext cx="3505200" cy="6550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EF05DD5-EF15-4A94-A0D1-F260E4D5A6A8}"/>
              </a:ext>
            </a:extLst>
          </p:cNvPr>
          <p:cNvSpPr txBox="1"/>
          <p:nvPr/>
        </p:nvSpPr>
        <p:spPr>
          <a:xfrm>
            <a:off x="4030981" y="2482325"/>
            <a:ext cx="914400" cy="553998"/>
          </a:xfrm>
          <a:prstGeom prst="rect">
            <a:avLst/>
          </a:prstGeom>
          <a:noFill/>
        </p:spPr>
        <p:txBody>
          <a:bodyPr wrap="square" rtlCol="0">
            <a:spAutoFit/>
          </a:bodyPr>
          <a:lstStyle/>
          <a:p>
            <a:r>
              <a:rPr lang="en-US" sz="3000"/>
              <a:t>1</a:t>
            </a:r>
          </a:p>
        </p:txBody>
      </p:sp>
      <p:sp>
        <p:nvSpPr>
          <p:cNvPr id="45" name="Rectangle: Rounded Corners 44">
            <a:extLst>
              <a:ext uri="{FF2B5EF4-FFF2-40B4-BE49-F238E27FC236}">
                <a16:creationId xmlns:a16="http://schemas.microsoft.com/office/drawing/2014/main" id="{1DAA8B51-1435-4FF9-B30C-552F1A62A3F9}"/>
              </a:ext>
            </a:extLst>
          </p:cNvPr>
          <p:cNvSpPr/>
          <p:nvPr/>
        </p:nvSpPr>
        <p:spPr>
          <a:xfrm>
            <a:off x="134389" y="4208512"/>
            <a:ext cx="4440382" cy="5262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7137A045-A177-49B8-8656-34473B2BA872}"/>
              </a:ext>
            </a:extLst>
          </p:cNvPr>
          <p:cNvSpPr/>
          <p:nvPr/>
        </p:nvSpPr>
        <p:spPr>
          <a:xfrm>
            <a:off x="129254" y="4783987"/>
            <a:ext cx="4440382" cy="5262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11CA69B9-558F-4155-A9B3-B6F60B0497B2}"/>
              </a:ext>
            </a:extLst>
          </p:cNvPr>
          <p:cNvSpPr txBox="1"/>
          <p:nvPr/>
        </p:nvSpPr>
        <p:spPr>
          <a:xfrm>
            <a:off x="5842462" y="2434717"/>
            <a:ext cx="914400" cy="553998"/>
          </a:xfrm>
          <a:prstGeom prst="rect">
            <a:avLst/>
          </a:prstGeom>
          <a:noFill/>
        </p:spPr>
        <p:txBody>
          <a:bodyPr wrap="square" rtlCol="0">
            <a:spAutoFit/>
          </a:bodyPr>
          <a:lstStyle/>
          <a:p>
            <a:r>
              <a:rPr lang="en-US" sz="3000"/>
              <a:t>2</a:t>
            </a:r>
          </a:p>
        </p:txBody>
      </p:sp>
      <p:sp>
        <p:nvSpPr>
          <p:cNvPr id="19" name="Line 19">
            <a:extLst>
              <a:ext uri="{FF2B5EF4-FFF2-40B4-BE49-F238E27FC236}">
                <a16:creationId xmlns:a16="http://schemas.microsoft.com/office/drawing/2014/main" id="{F0FC074E-5B0C-4D4D-AABD-DCC24B8BAEA9}"/>
              </a:ext>
            </a:extLst>
          </p:cNvPr>
          <p:cNvSpPr>
            <a:spLocks noChangeShapeType="1"/>
          </p:cNvSpPr>
          <p:nvPr/>
        </p:nvSpPr>
        <p:spPr bwMode="auto">
          <a:xfrm flipV="1">
            <a:off x="6759633" y="2690265"/>
            <a:ext cx="91440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 name="Rectangle: Rounded Corners 47">
            <a:extLst>
              <a:ext uri="{FF2B5EF4-FFF2-40B4-BE49-F238E27FC236}">
                <a16:creationId xmlns:a16="http://schemas.microsoft.com/office/drawing/2014/main" id="{A7AFB8CD-7D1B-4FDF-8FAD-8622B769F534}"/>
              </a:ext>
            </a:extLst>
          </p:cNvPr>
          <p:cNvSpPr/>
          <p:nvPr/>
        </p:nvSpPr>
        <p:spPr>
          <a:xfrm>
            <a:off x="141826" y="5318657"/>
            <a:ext cx="4440382" cy="5262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7093B28E-6869-4ADF-9276-1A19E781DD28}"/>
              </a:ext>
            </a:extLst>
          </p:cNvPr>
          <p:cNvSpPr txBox="1"/>
          <p:nvPr/>
        </p:nvSpPr>
        <p:spPr>
          <a:xfrm>
            <a:off x="7823662" y="2455315"/>
            <a:ext cx="914400" cy="553998"/>
          </a:xfrm>
          <a:prstGeom prst="rect">
            <a:avLst/>
          </a:prstGeom>
          <a:noFill/>
        </p:spPr>
        <p:txBody>
          <a:bodyPr wrap="square" rtlCol="0">
            <a:spAutoFit/>
          </a:bodyPr>
          <a:lstStyle/>
          <a:p>
            <a:r>
              <a:rPr lang="en-US" sz="3000"/>
              <a:t>3</a:t>
            </a:r>
          </a:p>
        </p:txBody>
      </p:sp>
      <p:sp>
        <p:nvSpPr>
          <p:cNvPr id="51" name="Text Box 14">
            <a:extLst>
              <a:ext uri="{FF2B5EF4-FFF2-40B4-BE49-F238E27FC236}">
                <a16:creationId xmlns:a16="http://schemas.microsoft.com/office/drawing/2014/main" id="{ECCE5CDC-B39D-48D2-BD74-B5CB1059E7C5}"/>
              </a:ext>
            </a:extLst>
          </p:cNvPr>
          <p:cNvSpPr txBox="1">
            <a:spLocks noChangeArrowheads="1"/>
          </p:cNvSpPr>
          <p:nvPr/>
        </p:nvSpPr>
        <p:spPr bwMode="auto">
          <a:xfrm>
            <a:off x="8242762" y="3221175"/>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000"/>
              <a:t>NULL</a:t>
            </a:r>
          </a:p>
        </p:txBody>
      </p:sp>
      <p:sp>
        <p:nvSpPr>
          <p:cNvPr id="52" name="Line 13">
            <a:extLst>
              <a:ext uri="{FF2B5EF4-FFF2-40B4-BE49-F238E27FC236}">
                <a16:creationId xmlns:a16="http://schemas.microsoft.com/office/drawing/2014/main" id="{4B3A3987-B7FE-4E44-80AB-53B1D8E4B303}"/>
              </a:ext>
            </a:extLst>
          </p:cNvPr>
          <p:cNvSpPr>
            <a:spLocks noChangeShapeType="1"/>
          </p:cNvSpPr>
          <p:nvPr/>
        </p:nvSpPr>
        <p:spPr bwMode="auto">
          <a:xfrm flipH="1">
            <a:off x="8280861" y="2399711"/>
            <a:ext cx="606828" cy="6186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3">
            <a:extLst>
              <a:ext uri="{FF2B5EF4-FFF2-40B4-BE49-F238E27FC236}">
                <a16:creationId xmlns:a16="http://schemas.microsoft.com/office/drawing/2014/main" id="{A42539A7-F089-447C-A0AB-41C2A2900E08}"/>
              </a:ext>
            </a:extLst>
          </p:cNvPr>
          <p:cNvSpPr>
            <a:spLocks noChangeShapeType="1"/>
          </p:cNvSpPr>
          <p:nvPr/>
        </p:nvSpPr>
        <p:spPr bwMode="auto">
          <a:xfrm>
            <a:off x="8278088" y="2420805"/>
            <a:ext cx="580509" cy="5318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 name="Group 29">
            <a:extLst>
              <a:ext uri="{FF2B5EF4-FFF2-40B4-BE49-F238E27FC236}">
                <a16:creationId xmlns:a16="http://schemas.microsoft.com/office/drawing/2014/main" id="{5219DE87-42D0-40E5-8E57-E273E691B20D}"/>
              </a:ext>
            </a:extLst>
          </p:cNvPr>
          <p:cNvGrpSpPr/>
          <p:nvPr/>
        </p:nvGrpSpPr>
        <p:grpSpPr>
          <a:xfrm>
            <a:off x="4183034" y="3099233"/>
            <a:ext cx="1064029" cy="750946"/>
            <a:chOff x="3903172" y="2159379"/>
            <a:chExt cx="1064029" cy="750946"/>
          </a:xfrm>
        </p:grpSpPr>
        <p:sp>
          <p:nvSpPr>
            <p:cNvPr id="54" name="Text Box 29">
              <a:extLst>
                <a:ext uri="{FF2B5EF4-FFF2-40B4-BE49-F238E27FC236}">
                  <a16:creationId xmlns:a16="http://schemas.microsoft.com/office/drawing/2014/main" id="{517AC85E-EB6E-4207-AF26-55B6A237231D}"/>
                </a:ext>
              </a:extLst>
            </p:cNvPr>
            <p:cNvSpPr txBox="1">
              <a:spLocks noChangeArrowheads="1"/>
            </p:cNvSpPr>
            <p:nvPr/>
          </p:nvSpPr>
          <p:spPr bwMode="auto">
            <a:xfrm>
              <a:off x="3903172" y="2510215"/>
              <a:ext cx="1064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0"/>
                </a:spcBef>
                <a:buClrTx/>
                <a:buSzTx/>
                <a:buFontTx/>
                <a:buNone/>
              </a:pPr>
              <a:r>
                <a:rPr lang="en-US" altLang="en-US" sz="2000">
                  <a:latin typeface="Tahoma" panose="020B0604030504040204" pitchFamily="34" charset="0"/>
                  <a:sym typeface="Symbol" panose="05050102010706020507" pitchFamily="18" charset="2"/>
                </a:rPr>
                <a:t>cur</a:t>
              </a:r>
              <a:endParaRPr lang="en-US" altLang="en-US" sz="2000">
                <a:latin typeface="Tahoma" panose="020B0604030504040204" pitchFamily="34" charset="0"/>
              </a:endParaRPr>
            </a:p>
          </p:txBody>
        </p:sp>
        <p:sp>
          <p:nvSpPr>
            <p:cNvPr id="55" name="Line 16">
              <a:extLst>
                <a:ext uri="{FF2B5EF4-FFF2-40B4-BE49-F238E27FC236}">
                  <a16:creationId xmlns:a16="http://schemas.microsoft.com/office/drawing/2014/main" id="{5A610842-184C-4F88-BF28-773BE06C717A}"/>
                </a:ext>
              </a:extLst>
            </p:cNvPr>
            <p:cNvSpPr>
              <a:spLocks noChangeShapeType="1"/>
            </p:cNvSpPr>
            <p:nvPr/>
          </p:nvSpPr>
          <p:spPr bwMode="auto">
            <a:xfrm flipH="1" flipV="1">
              <a:off x="3905251" y="2159379"/>
              <a:ext cx="295447" cy="398564"/>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57" name="Rectangle: Rounded Corners 56">
            <a:extLst>
              <a:ext uri="{FF2B5EF4-FFF2-40B4-BE49-F238E27FC236}">
                <a16:creationId xmlns:a16="http://schemas.microsoft.com/office/drawing/2014/main" id="{A7460A28-2CB5-4D32-BF60-21A5FB2E9C1C}"/>
              </a:ext>
            </a:extLst>
          </p:cNvPr>
          <p:cNvSpPr/>
          <p:nvPr/>
        </p:nvSpPr>
        <p:spPr>
          <a:xfrm>
            <a:off x="85166" y="5905066"/>
            <a:ext cx="4497042" cy="6095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239096" y="4106236"/>
            <a:ext cx="1638993" cy="400110"/>
          </a:xfrm>
          <a:prstGeom prst="rect">
            <a:avLst/>
          </a:prstGeom>
          <a:noFill/>
        </p:spPr>
        <p:txBody>
          <a:bodyPr wrap="square" rtlCol="0">
            <a:spAutoFit/>
          </a:bodyPr>
          <a:lstStyle/>
          <a:p>
            <a:r>
              <a:rPr lang="en-US" sz="2000" dirty="0">
                <a:latin typeface="Times" panose="02020603050405020304" pitchFamily="18" charset="0"/>
                <a:cs typeface="Times" panose="02020603050405020304" pitchFamily="18" charset="0"/>
              </a:rPr>
              <a:t>Data = 1</a:t>
            </a:r>
          </a:p>
        </p:txBody>
      </p:sp>
      <p:sp>
        <p:nvSpPr>
          <p:cNvPr id="43" name="TextBox 42"/>
          <p:cNvSpPr txBox="1"/>
          <p:nvPr/>
        </p:nvSpPr>
        <p:spPr>
          <a:xfrm>
            <a:off x="5257800" y="4552890"/>
            <a:ext cx="1638993" cy="400110"/>
          </a:xfrm>
          <a:prstGeom prst="rect">
            <a:avLst/>
          </a:prstGeom>
          <a:noFill/>
        </p:spPr>
        <p:txBody>
          <a:bodyPr wrap="square" rtlCol="0">
            <a:spAutoFit/>
          </a:bodyPr>
          <a:lstStyle/>
          <a:p>
            <a:r>
              <a:rPr lang="en-US" sz="2000" dirty="0">
                <a:latin typeface="Times" panose="02020603050405020304" pitchFamily="18" charset="0"/>
                <a:cs typeface="Times" panose="02020603050405020304" pitchFamily="18" charset="0"/>
              </a:rPr>
              <a:t>Data = 2</a:t>
            </a:r>
          </a:p>
        </p:txBody>
      </p:sp>
      <p:sp>
        <p:nvSpPr>
          <p:cNvPr id="44" name="TextBox 43"/>
          <p:cNvSpPr txBox="1"/>
          <p:nvPr/>
        </p:nvSpPr>
        <p:spPr>
          <a:xfrm>
            <a:off x="5262980" y="5047125"/>
            <a:ext cx="1638993" cy="400110"/>
          </a:xfrm>
          <a:prstGeom prst="rect">
            <a:avLst/>
          </a:prstGeom>
          <a:noFill/>
        </p:spPr>
        <p:txBody>
          <a:bodyPr wrap="square" rtlCol="0">
            <a:spAutoFit/>
          </a:bodyPr>
          <a:lstStyle/>
          <a:p>
            <a:r>
              <a:rPr lang="en-US" sz="2000" dirty="0">
                <a:latin typeface="Times" panose="02020603050405020304" pitchFamily="18" charset="0"/>
                <a:cs typeface="Times" panose="02020603050405020304" pitchFamily="18" charset="0"/>
              </a:rPr>
              <a:t>Data = 3</a:t>
            </a:r>
          </a:p>
        </p:txBody>
      </p:sp>
    </p:spTree>
    <p:extLst>
      <p:ext uri="{BB962C8B-B14F-4D97-AF65-F5344CB8AC3E}">
        <p14:creationId xmlns:p14="http://schemas.microsoft.com/office/powerpoint/2010/main" val="358742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1" nodeType="clickEffect">
                                  <p:stCondLst>
                                    <p:cond delay="0"/>
                                  </p:stCondLst>
                                  <p:childTnLst>
                                    <p:animEffect transition="out" filter="wipe(down)">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ppt_x"/>
                                          </p:val>
                                        </p:tav>
                                        <p:tav tm="100000">
                                          <p:val>
                                            <p:strVal val="#ppt_x"/>
                                          </p:val>
                                        </p:tav>
                                      </p:tavLst>
                                    </p:anim>
                                    <p:anim calcmode="lin" valueType="num">
                                      <p:cBhvr additive="base">
                                        <p:cTn id="37"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grpId="1" nodeType="clickEffect">
                                  <p:stCondLst>
                                    <p:cond delay="0"/>
                                  </p:stCondLst>
                                  <p:childTnLst>
                                    <p:animEffect transition="out" filter="wipe(down)">
                                      <p:cBhvr>
                                        <p:cTn id="46" dur="500"/>
                                        <p:tgtEl>
                                          <p:spTgt spid="45"/>
                                        </p:tgtEl>
                                      </p:cBhvr>
                                    </p:animEffect>
                                    <p:set>
                                      <p:cBhvr>
                                        <p:cTn id="47" dur="1" fill="hold">
                                          <p:stCondLst>
                                            <p:cond delay="499"/>
                                          </p:stCondLst>
                                        </p:cTn>
                                        <p:tgtEl>
                                          <p:spTgt spid="45"/>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wipe(left)">
                                      <p:cBhvr>
                                        <p:cTn id="51" dur="500"/>
                                        <p:tgtEl>
                                          <p:spTgt spid="46"/>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1" fill="hold" grpId="0" nodeType="clickEffect">
                                  <p:stCondLst>
                                    <p:cond delay="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500" fill="hold"/>
                                        <p:tgtEl>
                                          <p:spTgt spid="47"/>
                                        </p:tgtEl>
                                        <p:attrNameLst>
                                          <p:attrName>ppt_x</p:attrName>
                                        </p:attrNameLst>
                                      </p:cBhvr>
                                      <p:tavLst>
                                        <p:tav tm="0">
                                          <p:val>
                                            <p:strVal val="#ppt_x"/>
                                          </p:val>
                                        </p:tav>
                                        <p:tav tm="100000">
                                          <p:val>
                                            <p:strVal val="#ppt_x"/>
                                          </p:val>
                                        </p:tav>
                                      </p:tavLst>
                                    </p:anim>
                                    <p:anim calcmode="lin" valueType="num">
                                      <p:cBhvr additive="base">
                                        <p:cTn id="57"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xit" presetSubtype="4" fill="hold" grpId="1" nodeType="clickEffect">
                                  <p:stCondLst>
                                    <p:cond delay="0"/>
                                  </p:stCondLst>
                                  <p:childTnLst>
                                    <p:animEffect transition="out" filter="wipe(down)">
                                      <p:cBhvr>
                                        <p:cTn id="66" dur="500"/>
                                        <p:tgtEl>
                                          <p:spTgt spid="46"/>
                                        </p:tgtEl>
                                      </p:cBhvr>
                                    </p:animEffect>
                                    <p:set>
                                      <p:cBhvr>
                                        <p:cTn id="67" dur="1" fill="hold">
                                          <p:stCondLst>
                                            <p:cond delay="499"/>
                                          </p:stCondLst>
                                        </p:cTn>
                                        <p:tgtEl>
                                          <p:spTgt spid="46"/>
                                        </p:tgtEl>
                                        <p:attrNameLst>
                                          <p:attrName>style.visibility</p:attrName>
                                        </p:attrNameLst>
                                      </p:cBhvr>
                                      <p:to>
                                        <p:strVal val="hidden"/>
                                      </p:to>
                                    </p:se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wipe(left)">
                                      <p:cBhvr>
                                        <p:cTn id="71" dur="500"/>
                                        <p:tgtEl>
                                          <p:spTgt spid="48"/>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1" fill="hold" grpId="0" nodeType="clickEffect">
                                  <p:stCondLst>
                                    <p:cond delay="0"/>
                                  </p:stCondLst>
                                  <p:childTnLst>
                                    <p:set>
                                      <p:cBhvr>
                                        <p:cTn id="75" dur="1" fill="hold">
                                          <p:stCondLst>
                                            <p:cond delay="0"/>
                                          </p:stCondLst>
                                        </p:cTn>
                                        <p:tgtEl>
                                          <p:spTgt spid="49"/>
                                        </p:tgtEl>
                                        <p:attrNameLst>
                                          <p:attrName>style.visibility</p:attrName>
                                        </p:attrNameLst>
                                      </p:cBhvr>
                                      <p:to>
                                        <p:strVal val="visible"/>
                                      </p:to>
                                    </p:set>
                                    <p:anim calcmode="lin" valueType="num">
                                      <p:cBhvr additive="base">
                                        <p:cTn id="76" dur="500" fill="hold"/>
                                        <p:tgtEl>
                                          <p:spTgt spid="49"/>
                                        </p:tgtEl>
                                        <p:attrNameLst>
                                          <p:attrName>ppt_x</p:attrName>
                                        </p:attrNameLst>
                                      </p:cBhvr>
                                      <p:tavLst>
                                        <p:tav tm="0">
                                          <p:val>
                                            <p:strVal val="#ppt_x"/>
                                          </p:val>
                                        </p:tav>
                                        <p:tav tm="100000">
                                          <p:val>
                                            <p:strVal val="#ppt_x"/>
                                          </p:val>
                                        </p:tav>
                                      </p:tavLst>
                                    </p:anim>
                                    <p:anim calcmode="lin" valueType="num">
                                      <p:cBhvr additive="base">
                                        <p:cTn id="77" dur="500" fill="hold"/>
                                        <p:tgtEl>
                                          <p:spTgt spid="49"/>
                                        </p:tgtEl>
                                        <p:attrNameLst>
                                          <p:attrName>ppt_y</p:attrName>
                                        </p:attrNameLst>
                                      </p:cBhvr>
                                      <p:tavLst>
                                        <p:tav tm="0">
                                          <p:val>
                                            <p:strVal val="0-#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up)">
                                      <p:cBhvr>
                                        <p:cTn id="82" dur="500"/>
                                        <p:tgtEl>
                                          <p:spTgt spid="53"/>
                                        </p:tgtEl>
                                      </p:cBhvr>
                                    </p:animEffect>
                                  </p:childTnLst>
                                </p:cTn>
                              </p:par>
                              <p:par>
                                <p:cTn id="83" presetID="22" presetClass="entr" presetSubtype="1"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wipe(up)">
                                      <p:cBhvr>
                                        <p:cTn id="85" dur="500"/>
                                        <p:tgtEl>
                                          <p:spTgt spid="52"/>
                                        </p:tgtEl>
                                      </p:cBhvr>
                                    </p:animEffect>
                                  </p:childTnLst>
                                </p:cTn>
                              </p:par>
                              <p:par>
                                <p:cTn id="86" presetID="2" presetClass="entr" presetSubtype="2"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1+#ppt_w/2"/>
                                          </p:val>
                                        </p:tav>
                                        <p:tav tm="100000">
                                          <p:val>
                                            <p:strVal val="#ppt_x"/>
                                          </p:val>
                                        </p:tav>
                                      </p:tavLst>
                                    </p:anim>
                                    <p:anim calcmode="lin" valueType="num">
                                      <p:cBhvr additive="base">
                                        <p:cTn id="89"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xit" presetSubtype="4" fill="hold" grpId="1" nodeType="clickEffect">
                                  <p:stCondLst>
                                    <p:cond delay="0"/>
                                  </p:stCondLst>
                                  <p:childTnLst>
                                    <p:animEffect transition="out" filter="wipe(down)">
                                      <p:cBhvr>
                                        <p:cTn id="93" dur="500"/>
                                        <p:tgtEl>
                                          <p:spTgt spid="48"/>
                                        </p:tgtEl>
                                      </p:cBhvr>
                                    </p:animEffect>
                                    <p:set>
                                      <p:cBhvr>
                                        <p:cTn id="94" dur="1" fill="hold">
                                          <p:stCondLst>
                                            <p:cond delay="499"/>
                                          </p:stCondLst>
                                        </p:cTn>
                                        <p:tgtEl>
                                          <p:spTgt spid="48"/>
                                        </p:tgtEl>
                                        <p:attrNameLst>
                                          <p:attrName>style.visibility</p:attrName>
                                        </p:attrNameLst>
                                      </p:cBhvr>
                                      <p:to>
                                        <p:strVal val="hidden"/>
                                      </p:to>
                                    </p:set>
                                  </p:childTnLst>
                                </p:cTn>
                              </p:par>
                            </p:childTnLst>
                          </p:cTn>
                        </p:par>
                        <p:par>
                          <p:cTn id="95" fill="hold">
                            <p:stCondLst>
                              <p:cond delay="500"/>
                            </p:stCondLst>
                            <p:childTnLst>
                              <p:par>
                                <p:cTn id="96" presetID="22" presetClass="entr" presetSubtype="8" fill="hold" grpId="0" nodeType="after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wipe(left)">
                                      <p:cBhvr>
                                        <p:cTn id="98" dur="500"/>
                                        <p:tgtEl>
                                          <p:spTgt spid="57"/>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wipe(down)">
                                      <p:cBhvr>
                                        <p:cTn id="103" dur="500"/>
                                        <p:tgtEl>
                                          <p:spTgt spid="30"/>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2"/>
                                        </p:tgtEl>
                                        <p:attrNameLst>
                                          <p:attrName>style.visibility</p:attrName>
                                        </p:attrNameLst>
                                      </p:cBhvr>
                                      <p:to>
                                        <p:strVal val="visible"/>
                                      </p:to>
                                    </p:set>
                                    <p:anim calcmode="lin" valueType="num">
                                      <p:cBhvr additive="base">
                                        <p:cTn id="108" dur="500" fill="hold"/>
                                        <p:tgtEl>
                                          <p:spTgt spid="2"/>
                                        </p:tgtEl>
                                        <p:attrNameLst>
                                          <p:attrName>ppt_x</p:attrName>
                                        </p:attrNameLst>
                                      </p:cBhvr>
                                      <p:tavLst>
                                        <p:tav tm="0">
                                          <p:val>
                                            <p:strVal val="#ppt_x"/>
                                          </p:val>
                                        </p:tav>
                                        <p:tav tm="100000">
                                          <p:val>
                                            <p:strVal val="#ppt_x"/>
                                          </p:val>
                                        </p:tav>
                                      </p:tavLst>
                                    </p:anim>
                                    <p:anim calcmode="lin" valueType="num">
                                      <p:cBhvr additive="base">
                                        <p:cTn id="10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63" presetClass="path" presetSubtype="0" accel="50000" decel="50000" fill="hold" nodeType="clickEffect">
                                  <p:stCondLst>
                                    <p:cond delay="0"/>
                                  </p:stCondLst>
                                  <p:childTnLst>
                                    <p:animMotion origin="layout" path="M 5E-6 -1.48148E-6 L 0.19862 0.00139 " pathEditMode="relative" rAng="0" ptsTypes="AA">
                                      <p:cBhvr>
                                        <p:cTn id="113" dur="2000" fill="hold"/>
                                        <p:tgtEl>
                                          <p:spTgt spid="30"/>
                                        </p:tgtEl>
                                        <p:attrNameLst>
                                          <p:attrName>ppt_x</p:attrName>
                                          <p:attrName>ppt_y</p:attrName>
                                        </p:attrNameLst>
                                      </p:cBhvr>
                                      <p:rCtr x="9931" y="69"/>
                                    </p:animMotion>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43"/>
                                        </p:tgtEl>
                                        <p:attrNameLst>
                                          <p:attrName>style.visibility</p:attrName>
                                        </p:attrNameLst>
                                      </p:cBhvr>
                                      <p:to>
                                        <p:strVal val="visible"/>
                                      </p:to>
                                    </p:set>
                                    <p:anim calcmode="lin" valueType="num">
                                      <p:cBhvr additive="base">
                                        <p:cTn id="118" dur="500" fill="hold"/>
                                        <p:tgtEl>
                                          <p:spTgt spid="43"/>
                                        </p:tgtEl>
                                        <p:attrNameLst>
                                          <p:attrName>ppt_x</p:attrName>
                                        </p:attrNameLst>
                                      </p:cBhvr>
                                      <p:tavLst>
                                        <p:tav tm="0">
                                          <p:val>
                                            <p:strVal val="#ppt_x"/>
                                          </p:val>
                                        </p:tav>
                                        <p:tav tm="100000">
                                          <p:val>
                                            <p:strVal val="#ppt_x"/>
                                          </p:val>
                                        </p:tav>
                                      </p:tavLst>
                                    </p:anim>
                                    <p:anim calcmode="lin" valueType="num">
                                      <p:cBhvr additive="base">
                                        <p:cTn id="119"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63" presetClass="path" presetSubtype="0" accel="50000" decel="50000" fill="hold" nodeType="clickEffect">
                                  <p:stCondLst>
                                    <p:cond delay="0"/>
                                  </p:stCondLst>
                                  <p:childTnLst>
                                    <p:animMotion origin="layout" path="M 0.19862 0.00139 L 0.40139 -0.00139 " pathEditMode="relative" rAng="0" ptsTypes="AA">
                                      <p:cBhvr>
                                        <p:cTn id="123" dur="2000" fill="hold"/>
                                        <p:tgtEl>
                                          <p:spTgt spid="30"/>
                                        </p:tgtEl>
                                        <p:attrNameLst>
                                          <p:attrName>ppt_x</p:attrName>
                                          <p:attrName>ppt_y</p:attrName>
                                        </p:attrNameLst>
                                      </p:cBhvr>
                                      <p:rCtr x="10139" y="-139"/>
                                    </p:animMotion>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44"/>
                                        </p:tgtEl>
                                        <p:attrNameLst>
                                          <p:attrName>style.visibility</p:attrName>
                                        </p:attrNameLst>
                                      </p:cBhvr>
                                      <p:to>
                                        <p:strVal val="visible"/>
                                      </p:to>
                                    </p:set>
                                    <p:anim calcmode="lin" valueType="num">
                                      <p:cBhvr additive="base">
                                        <p:cTn id="128" dur="500" fill="hold"/>
                                        <p:tgtEl>
                                          <p:spTgt spid="44"/>
                                        </p:tgtEl>
                                        <p:attrNameLst>
                                          <p:attrName>ppt_x</p:attrName>
                                        </p:attrNameLst>
                                      </p:cBhvr>
                                      <p:tavLst>
                                        <p:tav tm="0">
                                          <p:val>
                                            <p:strVal val="#ppt_x"/>
                                          </p:val>
                                        </p:tav>
                                        <p:tav tm="100000">
                                          <p:val>
                                            <p:strVal val="#ppt_x"/>
                                          </p:val>
                                        </p:tav>
                                      </p:tavLst>
                                    </p:anim>
                                    <p:anim calcmode="lin" valueType="num">
                                      <p:cBhvr additive="base">
                                        <p:cTn id="12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63" presetClass="path" presetSubtype="0" accel="50000" decel="50000" fill="hold" nodeType="clickEffect">
                                  <p:stCondLst>
                                    <p:cond delay="0"/>
                                  </p:stCondLst>
                                  <p:childTnLst>
                                    <p:animMotion origin="layout" path="M 0.40139 -0.00139 L 0.48768 0.00139 " pathEditMode="relative" rAng="0" ptsTypes="AA">
                                      <p:cBhvr>
                                        <p:cTn id="133" dur="2000" fill="hold"/>
                                        <p:tgtEl>
                                          <p:spTgt spid="30"/>
                                        </p:tgtEl>
                                        <p:attrNameLst>
                                          <p:attrName>ppt_x</p:attrName>
                                          <p:attrName>ppt_y</p:attrName>
                                        </p:attrNameLst>
                                      </p:cBhvr>
                                      <p:rCtr x="4306" y="139"/>
                                    </p:animMotion>
                                  </p:childTnLst>
                                </p:cTn>
                              </p:par>
                            </p:childTnLst>
                          </p:cTn>
                        </p:par>
                      </p:childTnLst>
                    </p:cTn>
                  </p:par>
                  <p:par>
                    <p:cTn id="134" fill="hold">
                      <p:stCondLst>
                        <p:cond delay="indefinite"/>
                      </p:stCondLst>
                      <p:childTnLst>
                        <p:par>
                          <p:cTn id="135" fill="hold">
                            <p:stCondLst>
                              <p:cond delay="0"/>
                            </p:stCondLst>
                            <p:childTnLst>
                              <p:par>
                                <p:cTn id="136" presetID="22" presetClass="exit" presetSubtype="4" fill="hold" grpId="1" nodeType="clickEffect">
                                  <p:stCondLst>
                                    <p:cond delay="0"/>
                                  </p:stCondLst>
                                  <p:childTnLst>
                                    <p:animEffect transition="out" filter="wipe(down)">
                                      <p:cBhvr>
                                        <p:cTn id="137" dur="500"/>
                                        <p:tgtEl>
                                          <p:spTgt spid="57"/>
                                        </p:tgtEl>
                                      </p:cBhvr>
                                    </p:animEffect>
                                    <p:set>
                                      <p:cBhvr>
                                        <p:cTn id="138"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7" grpId="0" animBg="1"/>
      <p:bldP spid="27" grpId="1" animBg="1"/>
      <p:bldP spid="28" grpId="0"/>
      <p:bldP spid="45" grpId="0" animBg="1"/>
      <p:bldP spid="45" grpId="1" animBg="1"/>
      <p:bldP spid="46" grpId="0" animBg="1"/>
      <p:bldP spid="46" grpId="1" animBg="1"/>
      <p:bldP spid="47" grpId="0"/>
      <p:bldP spid="19" grpId="0" animBg="1"/>
      <p:bldP spid="48" grpId="0" animBg="1"/>
      <p:bldP spid="48" grpId="1" animBg="1"/>
      <p:bldP spid="49" grpId="0"/>
      <p:bldP spid="51" grpId="0"/>
      <p:bldP spid="52" grpId="0" animBg="1"/>
      <p:bldP spid="53" grpId="0" animBg="1"/>
      <p:bldP spid="57" grpId="0" animBg="1"/>
      <p:bldP spid="57" grpId="1" animBg="1"/>
      <p:bldP spid="2" grpId="0"/>
      <p:bldP spid="43" grpId="0"/>
      <p:bldP spid="4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838200"/>
          </a:xfrm>
        </p:spPr>
        <p:txBody>
          <a:bodyPr/>
          <a:lstStyle/>
          <a:p>
            <a:r>
              <a:rPr lang="en-US" altLang="en-US" dirty="0"/>
              <a:t>Operations on singly linked lists</a:t>
            </a:r>
          </a:p>
        </p:txBody>
      </p:sp>
      <p:sp>
        <p:nvSpPr>
          <p:cNvPr id="19459" name="Rectangle 3"/>
          <p:cNvSpPr>
            <a:spLocks noGrp="1" noChangeArrowheads="1"/>
          </p:cNvSpPr>
          <p:nvPr>
            <p:ph type="body" idx="1"/>
          </p:nvPr>
        </p:nvSpPr>
        <p:spPr>
          <a:xfrm>
            <a:off x="0" y="914400"/>
            <a:ext cx="9144000" cy="5334000"/>
          </a:xfrm>
        </p:spPr>
        <p:txBody>
          <a:bodyPr/>
          <a:lstStyle/>
          <a:p>
            <a:pPr>
              <a:lnSpc>
                <a:spcPct val="80000"/>
              </a:lnSpc>
            </a:pPr>
            <a:r>
              <a:rPr lang="en-US" altLang="en-US" sz="2300" dirty="0">
                <a:solidFill>
                  <a:schemeClr val="bg1">
                    <a:lumMod val="50000"/>
                  </a:schemeClr>
                </a:solidFill>
                <a:latin typeface="Times" panose="02020603050405020304" pitchFamily="18" charset="0"/>
                <a:cs typeface="Times" panose="02020603050405020304" pitchFamily="18" charset="0"/>
              </a:rPr>
              <a:t>Traverse the singly</a:t>
            </a:r>
            <a:r>
              <a:rPr lang="en-US" altLang="en-US" sz="2400" dirty="0">
                <a:latin typeface="Times" panose="02020603050405020304" pitchFamily="18" charset="0"/>
                <a:cs typeface="Times" panose="02020603050405020304" pitchFamily="18" charset="0"/>
              </a:rPr>
              <a:t> </a:t>
            </a:r>
            <a:r>
              <a:rPr lang="en-US" altLang="en-US" sz="2300" dirty="0">
                <a:solidFill>
                  <a:schemeClr val="bg1">
                    <a:lumMod val="50000"/>
                  </a:schemeClr>
                </a:solidFill>
                <a:latin typeface="Times" panose="02020603050405020304" pitchFamily="18" charset="0"/>
                <a:cs typeface="Times" panose="02020603050405020304" pitchFamily="18" charset="0"/>
              </a:rPr>
              <a:t>linked list</a:t>
            </a:r>
          </a:p>
          <a:p>
            <a:pPr>
              <a:lnSpc>
                <a:spcPct val="80000"/>
              </a:lnSpc>
            </a:pPr>
            <a:r>
              <a:rPr lang="en-US" altLang="en-US" sz="2300" b="1" dirty="0">
                <a:solidFill>
                  <a:srgbClr val="FF0000"/>
                </a:solidFill>
                <a:latin typeface="Times" panose="02020603050405020304" pitchFamily="18" charset="0"/>
                <a:cs typeface="Times" panose="02020603050405020304" pitchFamily="18" charset="0"/>
              </a:rPr>
              <a:t>Insert a node into the singly linked list</a:t>
            </a:r>
          </a:p>
          <a:p>
            <a:pPr>
              <a:lnSpc>
                <a:spcPct val="80000"/>
              </a:lnSpc>
            </a:pPr>
            <a:r>
              <a:rPr lang="en-US" altLang="en-US" sz="2300" dirty="0">
                <a:latin typeface="Times" panose="02020603050405020304" pitchFamily="18" charset="0"/>
                <a:cs typeface="Times" panose="02020603050405020304" pitchFamily="18" charset="0"/>
              </a:rPr>
              <a:t>Delete a node from the </a:t>
            </a:r>
            <a:r>
              <a:rPr lang="en-US" altLang="en-US" sz="2400" dirty="0">
                <a:latin typeface="Times" panose="02020603050405020304" pitchFamily="18" charset="0"/>
                <a:cs typeface="Times" panose="02020603050405020304" pitchFamily="18" charset="0"/>
              </a:rPr>
              <a:t>singly</a:t>
            </a:r>
            <a:r>
              <a:rPr lang="en-US" altLang="en-US" sz="2300" dirty="0">
                <a:latin typeface="Times" panose="02020603050405020304" pitchFamily="18" charset="0"/>
                <a:cs typeface="Times" panose="02020603050405020304" pitchFamily="18" charset="0"/>
              </a:rPr>
              <a:t> linked list</a:t>
            </a:r>
          </a:p>
          <a:p>
            <a:pPr>
              <a:lnSpc>
                <a:spcPct val="80000"/>
              </a:lnSpc>
            </a:pPr>
            <a:r>
              <a:rPr lang="en-US" altLang="en-US" sz="2300" dirty="0">
                <a:latin typeface="Times" panose="02020603050405020304" pitchFamily="18" charset="0"/>
                <a:cs typeface="Times" panose="02020603050405020304" pitchFamily="18" charset="0"/>
              </a:rPr>
              <a:t>Search data in the </a:t>
            </a:r>
            <a:r>
              <a:rPr lang="en-US" altLang="en-US" sz="2400" dirty="0">
                <a:latin typeface="Times" panose="02020603050405020304" pitchFamily="18" charset="0"/>
                <a:cs typeface="Times" panose="02020603050405020304" pitchFamily="18" charset="0"/>
              </a:rPr>
              <a:t>singly </a:t>
            </a:r>
            <a:r>
              <a:rPr lang="en-US" altLang="en-US" sz="2300" dirty="0">
                <a:latin typeface="Times" panose="02020603050405020304" pitchFamily="18" charset="0"/>
                <a:cs typeface="Times" panose="02020603050405020304" pitchFamily="18" charset="0"/>
              </a:rPr>
              <a:t>linked list</a:t>
            </a:r>
            <a:endParaRPr lang="en-US" altLang="en-US" sz="2300"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159756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838200"/>
          </a:xfrm>
        </p:spPr>
        <p:txBody>
          <a:bodyPr/>
          <a:lstStyle/>
          <a:p>
            <a:r>
              <a:rPr lang="en-US" altLang="en-US" dirty="0"/>
              <a:t>Operations on singly linked list: Insertion</a:t>
            </a:r>
          </a:p>
        </p:txBody>
      </p:sp>
      <p:sp>
        <p:nvSpPr>
          <p:cNvPr id="19459" name="Rectangle 3"/>
          <p:cNvSpPr>
            <a:spLocks noGrp="1" noChangeArrowheads="1"/>
          </p:cNvSpPr>
          <p:nvPr>
            <p:ph type="body" idx="1"/>
          </p:nvPr>
        </p:nvSpPr>
        <p:spPr>
          <a:xfrm>
            <a:off x="0" y="914400"/>
            <a:ext cx="9144000" cy="5334000"/>
          </a:xfrm>
        </p:spPr>
        <p:txBody>
          <a:bodyPr/>
          <a:lstStyle/>
          <a:p>
            <a:pPr marL="0" indent="0" eaLnBrk="1" hangingPunct="1">
              <a:lnSpc>
                <a:spcPct val="90000"/>
              </a:lnSpc>
              <a:buNone/>
            </a:pPr>
            <a:r>
              <a:rPr lang="en-US" altLang="en-US" sz="2400" dirty="0">
                <a:latin typeface="Times New Roman" panose="02020603050405020304" pitchFamily="18" charset="0"/>
                <a:cs typeface="Times New Roman" panose="02020603050405020304" pitchFamily="18" charset="0"/>
              </a:rPr>
              <a:t>Insert a new node :</a:t>
            </a:r>
          </a:p>
          <a:p>
            <a:pPr eaLnBrk="1" hangingPunct="1">
              <a:lnSpc>
                <a:spcPct val="90000"/>
              </a:lnSpc>
            </a:pPr>
            <a:r>
              <a:rPr lang="en-US" altLang="en-US" sz="2400" dirty="0">
                <a:latin typeface="Times New Roman" panose="02020603050405020304" pitchFamily="18" charset="0"/>
                <a:cs typeface="Times New Roman" panose="02020603050405020304" pitchFamily="18" charset="0"/>
              </a:rPr>
              <a:t>At the beginning of the list</a:t>
            </a:r>
          </a:p>
          <a:p>
            <a:pPr eaLnBrk="1" hangingPunct="1">
              <a:lnSpc>
                <a:spcPct val="90000"/>
              </a:lnSpc>
            </a:pPr>
            <a:r>
              <a:rPr lang="en-US" altLang="en-US" sz="2400" dirty="0">
                <a:latin typeface="Times New Roman" panose="02020603050405020304" pitchFamily="18" charset="0"/>
                <a:cs typeface="Times New Roman" panose="02020603050405020304" pitchFamily="18" charset="0"/>
              </a:rPr>
              <a:t>After the position pointed by the pointer cur</a:t>
            </a:r>
          </a:p>
          <a:p>
            <a:pPr eaLnBrk="1" hangingPunct="1">
              <a:lnSpc>
                <a:spcPct val="90000"/>
              </a:lnSpc>
            </a:pPr>
            <a:r>
              <a:rPr lang="en-US" altLang="en-US" sz="2400" dirty="0">
                <a:latin typeface="Times New Roman" panose="02020603050405020304" pitchFamily="18" charset="0"/>
                <a:cs typeface="Times New Roman" panose="02020603050405020304" pitchFamily="18" charset="0"/>
              </a:rPr>
              <a:t>Before the position pointed by the pointer cur</a:t>
            </a:r>
          </a:p>
          <a:p>
            <a:pPr eaLnBrk="1" hangingPunct="1">
              <a:lnSpc>
                <a:spcPct val="90000"/>
              </a:lnSpc>
            </a:pPr>
            <a:r>
              <a:rPr lang="en-US" altLang="en-US" sz="2400" dirty="0">
                <a:latin typeface="Times New Roman" panose="02020603050405020304" pitchFamily="18" charset="0"/>
                <a:cs typeface="Times New Roman" panose="02020603050405020304" pitchFamily="18" charset="0"/>
              </a:rPr>
              <a:t>At the end of the list</a:t>
            </a:r>
          </a:p>
        </p:txBody>
      </p:sp>
      <p:sp>
        <p:nvSpPr>
          <p:cNvPr id="4" name="Text Box 13">
            <a:extLst>
              <a:ext uri="{FF2B5EF4-FFF2-40B4-BE49-F238E27FC236}">
                <a16:creationId xmlns:a16="http://schemas.microsoft.com/office/drawing/2014/main" id="{46FDEDA1-428F-436B-A90C-1FC741E40548}"/>
              </a:ext>
            </a:extLst>
          </p:cNvPr>
          <p:cNvSpPr txBox="1">
            <a:spLocks noChangeArrowheads="1"/>
          </p:cNvSpPr>
          <p:nvPr/>
        </p:nvSpPr>
        <p:spPr bwMode="auto">
          <a:xfrm>
            <a:off x="8382000" y="5195888"/>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endParaRPr lang="fr-FR" altLang="en-US">
              <a:latin typeface="Tahoma" panose="020B0604030504040204" pitchFamily="34" charset="0"/>
              <a:cs typeface="Arial" panose="020B0604020202020204" pitchFamily="34" charset="0"/>
            </a:endParaRPr>
          </a:p>
        </p:txBody>
      </p:sp>
      <p:sp>
        <p:nvSpPr>
          <p:cNvPr id="5" name="Rectangle 5">
            <a:extLst>
              <a:ext uri="{FF2B5EF4-FFF2-40B4-BE49-F238E27FC236}">
                <a16:creationId xmlns:a16="http://schemas.microsoft.com/office/drawing/2014/main" id="{759CA895-ABF1-4ADD-98B4-5B540D68EFF5}"/>
              </a:ext>
            </a:extLst>
          </p:cNvPr>
          <p:cNvSpPr>
            <a:spLocks noChangeArrowheads="1"/>
          </p:cNvSpPr>
          <p:nvPr/>
        </p:nvSpPr>
        <p:spPr bwMode="auto">
          <a:xfrm>
            <a:off x="1524000" y="4718050"/>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6" name="Rectangle 6">
            <a:extLst>
              <a:ext uri="{FF2B5EF4-FFF2-40B4-BE49-F238E27FC236}">
                <a16:creationId xmlns:a16="http://schemas.microsoft.com/office/drawing/2014/main" id="{093E0737-D95B-4920-B919-20E50A787EED}"/>
              </a:ext>
            </a:extLst>
          </p:cNvPr>
          <p:cNvSpPr>
            <a:spLocks noChangeArrowheads="1"/>
          </p:cNvSpPr>
          <p:nvPr/>
        </p:nvSpPr>
        <p:spPr bwMode="auto">
          <a:xfrm>
            <a:off x="3124200" y="47228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 name="Rectangle 7">
            <a:extLst>
              <a:ext uri="{FF2B5EF4-FFF2-40B4-BE49-F238E27FC236}">
                <a16:creationId xmlns:a16="http://schemas.microsoft.com/office/drawing/2014/main" id="{4D67468D-960E-44ED-9B2F-6363A2A6C459}"/>
              </a:ext>
            </a:extLst>
          </p:cNvPr>
          <p:cNvSpPr>
            <a:spLocks noChangeArrowheads="1"/>
          </p:cNvSpPr>
          <p:nvPr/>
        </p:nvSpPr>
        <p:spPr bwMode="auto">
          <a:xfrm>
            <a:off x="4724400" y="47228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 name="Rectangle 8">
            <a:extLst>
              <a:ext uri="{FF2B5EF4-FFF2-40B4-BE49-F238E27FC236}">
                <a16:creationId xmlns:a16="http://schemas.microsoft.com/office/drawing/2014/main" id="{7E61406F-80A9-426E-885C-35C1BBD6C0A8}"/>
              </a:ext>
            </a:extLst>
          </p:cNvPr>
          <p:cNvSpPr>
            <a:spLocks noChangeArrowheads="1"/>
          </p:cNvSpPr>
          <p:nvPr/>
        </p:nvSpPr>
        <p:spPr bwMode="auto">
          <a:xfrm>
            <a:off x="6324600" y="47228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9" name="Line 9">
            <a:extLst>
              <a:ext uri="{FF2B5EF4-FFF2-40B4-BE49-F238E27FC236}">
                <a16:creationId xmlns:a16="http://schemas.microsoft.com/office/drawing/2014/main" id="{337D246F-E6DA-430F-AE52-6464A3A28FE6}"/>
              </a:ext>
            </a:extLst>
          </p:cNvPr>
          <p:cNvSpPr>
            <a:spLocks noChangeShapeType="1"/>
          </p:cNvSpPr>
          <p:nvPr/>
        </p:nvSpPr>
        <p:spPr bwMode="auto">
          <a:xfrm>
            <a:off x="24384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Line 10">
            <a:extLst>
              <a:ext uri="{FF2B5EF4-FFF2-40B4-BE49-F238E27FC236}">
                <a16:creationId xmlns:a16="http://schemas.microsoft.com/office/drawing/2014/main" id="{B7FC50BA-9F29-4FE0-8329-631568E0CA12}"/>
              </a:ext>
            </a:extLst>
          </p:cNvPr>
          <p:cNvSpPr>
            <a:spLocks noChangeShapeType="1"/>
          </p:cNvSpPr>
          <p:nvPr/>
        </p:nvSpPr>
        <p:spPr bwMode="auto">
          <a:xfrm>
            <a:off x="40386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11">
            <a:extLst>
              <a:ext uri="{FF2B5EF4-FFF2-40B4-BE49-F238E27FC236}">
                <a16:creationId xmlns:a16="http://schemas.microsoft.com/office/drawing/2014/main" id="{888D7727-B983-4E20-A493-E506F4A9A0A9}"/>
              </a:ext>
            </a:extLst>
          </p:cNvPr>
          <p:cNvSpPr>
            <a:spLocks noChangeShapeType="1"/>
          </p:cNvSpPr>
          <p:nvPr/>
        </p:nvSpPr>
        <p:spPr bwMode="auto">
          <a:xfrm>
            <a:off x="56388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2">
            <a:extLst>
              <a:ext uri="{FF2B5EF4-FFF2-40B4-BE49-F238E27FC236}">
                <a16:creationId xmlns:a16="http://schemas.microsoft.com/office/drawing/2014/main" id="{612A0369-EA12-4519-B077-41F2BA542B3C}"/>
              </a:ext>
            </a:extLst>
          </p:cNvPr>
          <p:cNvSpPr>
            <a:spLocks noChangeShapeType="1"/>
          </p:cNvSpPr>
          <p:nvPr/>
        </p:nvSpPr>
        <p:spPr bwMode="auto">
          <a:xfrm>
            <a:off x="72390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Line 14">
            <a:extLst>
              <a:ext uri="{FF2B5EF4-FFF2-40B4-BE49-F238E27FC236}">
                <a16:creationId xmlns:a16="http://schemas.microsoft.com/office/drawing/2014/main" id="{5C499E35-9B17-45DF-9439-18AF0E82F022}"/>
              </a:ext>
            </a:extLst>
          </p:cNvPr>
          <p:cNvSpPr>
            <a:spLocks noChangeShapeType="1"/>
          </p:cNvSpPr>
          <p:nvPr/>
        </p:nvSpPr>
        <p:spPr bwMode="auto">
          <a:xfrm>
            <a:off x="762000" y="4549775"/>
            <a:ext cx="762000" cy="549275"/>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Text Box 15">
            <a:extLst>
              <a:ext uri="{FF2B5EF4-FFF2-40B4-BE49-F238E27FC236}">
                <a16:creationId xmlns:a16="http://schemas.microsoft.com/office/drawing/2014/main" id="{CCC932BA-E153-4DE0-A913-E6AEF9CCE207}"/>
              </a:ext>
            </a:extLst>
          </p:cNvPr>
          <p:cNvSpPr txBox="1">
            <a:spLocks noChangeArrowheads="1"/>
          </p:cNvSpPr>
          <p:nvPr/>
        </p:nvSpPr>
        <p:spPr bwMode="auto">
          <a:xfrm>
            <a:off x="152400" y="4075906"/>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head</a:t>
            </a:r>
          </a:p>
        </p:txBody>
      </p:sp>
      <p:sp>
        <p:nvSpPr>
          <p:cNvPr id="15" name="Line 18">
            <a:extLst>
              <a:ext uri="{FF2B5EF4-FFF2-40B4-BE49-F238E27FC236}">
                <a16:creationId xmlns:a16="http://schemas.microsoft.com/office/drawing/2014/main" id="{61B00529-A0F7-42A0-950C-300493B0CBB8}"/>
              </a:ext>
            </a:extLst>
          </p:cNvPr>
          <p:cNvSpPr>
            <a:spLocks noChangeShapeType="1"/>
          </p:cNvSpPr>
          <p:nvPr/>
        </p:nvSpPr>
        <p:spPr bwMode="auto">
          <a:xfrm>
            <a:off x="4462669" y="4082370"/>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Text Box 19">
            <a:extLst>
              <a:ext uri="{FF2B5EF4-FFF2-40B4-BE49-F238E27FC236}">
                <a16:creationId xmlns:a16="http://schemas.microsoft.com/office/drawing/2014/main" id="{F44D908A-C62C-4D98-A604-382F6B30A5A7}"/>
              </a:ext>
            </a:extLst>
          </p:cNvPr>
          <p:cNvSpPr txBox="1">
            <a:spLocks noChangeArrowheads="1"/>
          </p:cNvSpPr>
          <p:nvPr/>
        </p:nvSpPr>
        <p:spPr bwMode="auto">
          <a:xfrm>
            <a:off x="4029635" y="3635582"/>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cur</a:t>
            </a:r>
          </a:p>
        </p:txBody>
      </p:sp>
      <p:cxnSp>
        <p:nvCxnSpPr>
          <p:cNvPr id="17" name="Straight Connector 16">
            <a:extLst>
              <a:ext uri="{FF2B5EF4-FFF2-40B4-BE49-F238E27FC236}">
                <a16:creationId xmlns:a16="http://schemas.microsoft.com/office/drawing/2014/main" id="{060A9ECE-9E81-4C26-96D9-371B3B87DD8B}"/>
              </a:ext>
            </a:extLst>
          </p:cNvPr>
          <p:cNvCxnSpPr/>
          <p:nvPr/>
        </p:nvCxnSpPr>
        <p:spPr>
          <a:xfrm>
            <a:off x="2133600" y="471805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E1F726F-9346-4758-854E-CCF6FC0D5C65}"/>
              </a:ext>
            </a:extLst>
          </p:cNvPr>
          <p:cNvCxnSpPr/>
          <p:nvPr/>
        </p:nvCxnSpPr>
        <p:spPr>
          <a:xfrm>
            <a:off x="3733800" y="47339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573BC1-4F72-4C42-8FD2-B3CAE2E1EEE7}"/>
              </a:ext>
            </a:extLst>
          </p:cNvPr>
          <p:cNvCxnSpPr/>
          <p:nvPr/>
        </p:nvCxnSpPr>
        <p:spPr>
          <a:xfrm>
            <a:off x="5334000" y="47339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690A89-EC94-4E83-80F3-70FA30D82B4E}"/>
              </a:ext>
            </a:extLst>
          </p:cNvPr>
          <p:cNvCxnSpPr/>
          <p:nvPr/>
        </p:nvCxnSpPr>
        <p:spPr>
          <a:xfrm>
            <a:off x="6934200" y="47339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Box 4">
            <a:extLst>
              <a:ext uri="{FF2B5EF4-FFF2-40B4-BE49-F238E27FC236}">
                <a16:creationId xmlns:a16="http://schemas.microsoft.com/office/drawing/2014/main" id="{AC180CBE-C857-424B-A381-CBE7608C4970}"/>
              </a:ext>
            </a:extLst>
          </p:cNvPr>
          <p:cNvSpPr txBox="1">
            <a:spLocks noChangeArrowheads="1"/>
          </p:cNvSpPr>
          <p:nvPr/>
        </p:nvSpPr>
        <p:spPr bwMode="auto">
          <a:xfrm>
            <a:off x="7934739" y="4660594"/>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3200">
                <a:latin typeface="Tahoma" panose="020B0604030504040204" pitchFamily="34" charset="0"/>
                <a:cs typeface="Arial" panose="020B0604020202020204" pitchFamily="34" charset="0"/>
              </a:rPr>
              <a:t>…</a:t>
            </a:r>
          </a:p>
        </p:txBody>
      </p:sp>
    </p:spTree>
    <p:extLst>
      <p:ext uri="{BB962C8B-B14F-4D97-AF65-F5344CB8AC3E}">
        <p14:creationId xmlns:p14="http://schemas.microsoft.com/office/powerpoint/2010/main" val="825560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B912FE8D-5833-4EDB-8175-338EACE4FE4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8AB13CE-5D13-446A-B703-E91CB9D2E914}" type="slidenum">
              <a:rPr lang="en-US" altLang="en-US"/>
              <a:pPr/>
              <a:t>83</a:t>
            </a:fld>
            <a:endParaRPr lang="en-US" altLang="en-US"/>
          </a:p>
        </p:txBody>
      </p:sp>
      <p:sp>
        <p:nvSpPr>
          <p:cNvPr id="214018" name="Rectangle 2">
            <a:extLst>
              <a:ext uri="{FF2B5EF4-FFF2-40B4-BE49-F238E27FC236}">
                <a16:creationId xmlns:a16="http://schemas.microsoft.com/office/drawing/2014/main" id="{4A1442D8-E05F-4DA3-9615-2FF97B8D2ED8}"/>
              </a:ext>
            </a:extLst>
          </p:cNvPr>
          <p:cNvSpPr>
            <a:spLocks noGrp="1" noChangeArrowheads="1"/>
          </p:cNvSpPr>
          <p:nvPr>
            <p:ph type="title"/>
          </p:nvPr>
        </p:nvSpPr>
        <p:spPr>
          <a:xfrm>
            <a:off x="0" y="0"/>
            <a:ext cx="9144000" cy="838200"/>
          </a:xfrm>
        </p:spPr>
        <p:txBody>
          <a:bodyPr/>
          <a:lstStyle/>
          <a:p>
            <a:pPr eaLnBrk="1" hangingPunct="1">
              <a:defRPr/>
            </a:pPr>
            <a:r>
              <a:rPr lang="en-US" altLang="en-US" dirty="0"/>
              <a:t>Operations on singly linked list: Insertion</a:t>
            </a:r>
            <a:endParaRPr lang="fr-FR" dirty="0"/>
          </a:p>
        </p:txBody>
      </p:sp>
      <p:sp>
        <p:nvSpPr>
          <p:cNvPr id="214019" name="Rectangle 3">
            <a:extLst>
              <a:ext uri="{FF2B5EF4-FFF2-40B4-BE49-F238E27FC236}">
                <a16:creationId xmlns:a16="http://schemas.microsoft.com/office/drawing/2014/main" id="{9E3DF18D-68E2-446F-9A96-A8266CD881EB}"/>
              </a:ext>
            </a:extLst>
          </p:cNvPr>
          <p:cNvSpPr>
            <a:spLocks noGrp="1" noChangeArrowheads="1"/>
          </p:cNvSpPr>
          <p:nvPr>
            <p:ph type="body" idx="1"/>
          </p:nvPr>
        </p:nvSpPr>
        <p:spPr>
          <a:xfrm>
            <a:off x="0" y="904875"/>
            <a:ext cx="9067800" cy="1533525"/>
          </a:xfrm>
        </p:spPr>
        <p:txBody>
          <a:bodyPr/>
          <a:lstStyle/>
          <a:p>
            <a:pPr marL="0" indent="0" eaLnBrk="1" hangingPunct="1">
              <a:lnSpc>
                <a:spcPct val="90000"/>
              </a:lnSpc>
              <a:buNone/>
            </a:pPr>
            <a:r>
              <a:rPr lang="en-US" altLang="en-US" sz="2200" dirty="0">
                <a:latin typeface="Times New Roman" panose="02020603050405020304" pitchFamily="18" charset="0"/>
                <a:cs typeface="Times New Roman" panose="02020603050405020304" pitchFamily="18" charset="0"/>
              </a:rPr>
              <a:t>Insert a new node:</a:t>
            </a:r>
          </a:p>
          <a:p>
            <a:pPr eaLnBrk="1" hangingPunct="1">
              <a:lnSpc>
                <a:spcPct val="90000"/>
              </a:lnSpc>
            </a:pPr>
            <a:r>
              <a:rPr lang="en-US" altLang="en-US" sz="2200" dirty="0">
                <a:latin typeface="Times New Roman" panose="02020603050405020304" pitchFamily="18" charset="0"/>
                <a:cs typeface="Times New Roman" panose="02020603050405020304" pitchFamily="18" charset="0"/>
              </a:rPr>
              <a:t>At the beginning of the list</a:t>
            </a:r>
          </a:p>
        </p:txBody>
      </p:sp>
      <p:sp>
        <p:nvSpPr>
          <p:cNvPr id="13326" name="Text Box 13">
            <a:extLst>
              <a:ext uri="{FF2B5EF4-FFF2-40B4-BE49-F238E27FC236}">
                <a16:creationId xmlns:a16="http://schemas.microsoft.com/office/drawing/2014/main" id="{46FDEDA1-428F-436B-A90C-1FC741E40548}"/>
              </a:ext>
            </a:extLst>
          </p:cNvPr>
          <p:cNvSpPr txBox="1">
            <a:spLocks noChangeArrowheads="1"/>
          </p:cNvSpPr>
          <p:nvPr/>
        </p:nvSpPr>
        <p:spPr bwMode="auto">
          <a:xfrm>
            <a:off x="8382000" y="5119688"/>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endParaRPr lang="fr-FR" altLang="en-US">
              <a:latin typeface="Tahoma" panose="020B0604030504040204" pitchFamily="34" charset="0"/>
              <a:cs typeface="Arial" panose="020B0604020202020204" pitchFamily="34" charset="0"/>
            </a:endParaRPr>
          </a:p>
        </p:txBody>
      </p:sp>
      <p:sp>
        <p:nvSpPr>
          <p:cNvPr id="34" name="Rectangle 6">
            <a:extLst>
              <a:ext uri="{FF2B5EF4-FFF2-40B4-BE49-F238E27FC236}">
                <a16:creationId xmlns:a16="http://schemas.microsoft.com/office/drawing/2014/main" id="{093E0737-D95B-4920-B919-20E50A787EED}"/>
              </a:ext>
            </a:extLst>
          </p:cNvPr>
          <p:cNvSpPr>
            <a:spLocks noChangeArrowheads="1"/>
          </p:cNvSpPr>
          <p:nvPr/>
        </p:nvSpPr>
        <p:spPr bwMode="auto">
          <a:xfrm>
            <a:off x="3124200" y="3113088"/>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5" name="Rectangle 7">
            <a:extLst>
              <a:ext uri="{FF2B5EF4-FFF2-40B4-BE49-F238E27FC236}">
                <a16:creationId xmlns:a16="http://schemas.microsoft.com/office/drawing/2014/main" id="{4D67468D-960E-44ED-9B2F-6363A2A6C459}"/>
              </a:ext>
            </a:extLst>
          </p:cNvPr>
          <p:cNvSpPr>
            <a:spLocks noChangeArrowheads="1"/>
          </p:cNvSpPr>
          <p:nvPr/>
        </p:nvSpPr>
        <p:spPr bwMode="auto">
          <a:xfrm>
            <a:off x="4724400" y="3113088"/>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6" name="Rectangle 8">
            <a:extLst>
              <a:ext uri="{FF2B5EF4-FFF2-40B4-BE49-F238E27FC236}">
                <a16:creationId xmlns:a16="http://schemas.microsoft.com/office/drawing/2014/main" id="{7E61406F-80A9-426E-885C-35C1BBD6C0A8}"/>
              </a:ext>
            </a:extLst>
          </p:cNvPr>
          <p:cNvSpPr>
            <a:spLocks noChangeArrowheads="1"/>
          </p:cNvSpPr>
          <p:nvPr/>
        </p:nvSpPr>
        <p:spPr bwMode="auto">
          <a:xfrm>
            <a:off x="6324600" y="3113088"/>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7" name="Line 9">
            <a:extLst>
              <a:ext uri="{FF2B5EF4-FFF2-40B4-BE49-F238E27FC236}">
                <a16:creationId xmlns:a16="http://schemas.microsoft.com/office/drawing/2014/main" id="{337D246F-E6DA-430F-AE52-6464A3A28FE6}"/>
              </a:ext>
            </a:extLst>
          </p:cNvPr>
          <p:cNvSpPr>
            <a:spLocks noChangeShapeType="1"/>
          </p:cNvSpPr>
          <p:nvPr/>
        </p:nvSpPr>
        <p:spPr bwMode="auto">
          <a:xfrm>
            <a:off x="2438400" y="34178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B7FC50BA-9F29-4FE0-8329-631568E0CA12}"/>
              </a:ext>
            </a:extLst>
          </p:cNvPr>
          <p:cNvSpPr>
            <a:spLocks noChangeShapeType="1"/>
          </p:cNvSpPr>
          <p:nvPr/>
        </p:nvSpPr>
        <p:spPr bwMode="auto">
          <a:xfrm>
            <a:off x="4038600" y="34178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888D7727-B983-4E20-A493-E506F4A9A0A9}"/>
              </a:ext>
            </a:extLst>
          </p:cNvPr>
          <p:cNvSpPr>
            <a:spLocks noChangeShapeType="1"/>
          </p:cNvSpPr>
          <p:nvPr/>
        </p:nvSpPr>
        <p:spPr bwMode="auto">
          <a:xfrm>
            <a:off x="5638800" y="34178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 name="Line 12">
            <a:extLst>
              <a:ext uri="{FF2B5EF4-FFF2-40B4-BE49-F238E27FC236}">
                <a16:creationId xmlns:a16="http://schemas.microsoft.com/office/drawing/2014/main" id="{612A0369-EA12-4519-B077-41F2BA542B3C}"/>
              </a:ext>
            </a:extLst>
          </p:cNvPr>
          <p:cNvSpPr>
            <a:spLocks noChangeShapeType="1"/>
          </p:cNvSpPr>
          <p:nvPr/>
        </p:nvSpPr>
        <p:spPr bwMode="auto">
          <a:xfrm>
            <a:off x="7239000" y="34178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5" name="Group 4">
            <a:extLst>
              <a:ext uri="{FF2B5EF4-FFF2-40B4-BE49-F238E27FC236}">
                <a16:creationId xmlns:a16="http://schemas.microsoft.com/office/drawing/2014/main" id="{89945B2E-8DDD-4EC2-B84C-5566B365F94C}"/>
              </a:ext>
            </a:extLst>
          </p:cNvPr>
          <p:cNvGrpSpPr/>
          <p:nvPr/>
        </p:nvGrpSpPr>
        <p:grpSpPr>
          <a:xfrm>
            <a:off x="152400" y="2466181"/>
            <a:ext cx="1371600" cy="1023144"/>
            <a:chOff x="152400" y="2466181"/>
            <a:chExt cx="1371600" cy="1023144"/>
          </a:xfrm>
        </p:grpSpPr>
        <p:sp>
          <p:nvSpPr>
            <p:cNvPr id="41" name="Line 14">
              <a:extLst>
                <a:ext uri="{FF2B5EF4-FFF2-40B4-BE49-F238E27FC236}">
                  <a16:creationId xmlns:a16="http://schemas.microsoft.com/office/drawing/2014/main" id="{5C499E35-9B17-45DF-9439-18AF0E82F022}"/>
                </a:ext>
              </a:extLst>
            </p:cNvPr>
            <p:cNvSpPr>
              <a:spLocks noChangeShapeType="1"/>
            </p:cNvSpPr>
            <p:nvPr/>
          </p:nvSpPr>
          <p:spPr bwMode="auto">
            <a:xfrm>
              <a:off x="762000" y="2940050"/>
              <a:ext cx="762000" cy="549275"/>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Text Box 15">
              <a:extLst>
                <a:ext uri="{FF2B5EF4-FFF2-40B4-BE49-F238E27FC236}">
                  <a16:creationId xmlns:a16="http://schemas.microsoft.com/office/drawing/2014/main" id="{CCC932BA-E153-4DE0-A913-E6AEF9CCE207}"/>
                </a:ext>
              </a:extLst>
            </p:cNvPr>
            <p:cNvSpPr txBox="1">
              <a:spLocks noChangeArrowheads="1"/>
            </p:cNvSpPr>
            <p:nvPr/>
          </p:nvSpPr>
          <p:spPr bwMode="auto">
            <a:xfrm>
              <a:off x="152400" y="2466181"/>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head</a:t>
              </a:r>
            </a:p>
          </p:txBody>
        </p:sp>
      </p:grpSp>
      <p:grpSp>
        <p:nvGrpSpPr>
          <p:cNvPr id="2" name="Group 1">
            <a:extLst>
              <a:ext uri="{FF2B5EF4-FFF2-40B4-BE49-F238E27FC236}">
                <a16:creationId xmlns:a16="http://schemas.microsoft.com/office/drawing/2014/main" id="{C510FA4E-23A3-4878-8226-9F98AB12E791}"/>
              </a:ext>
            </a:extLst>
          </p:cNvPr>
          <p:cNvGrpSpPr/>
          <p:nvPr/>
        </p:nvGrpSpPr>
        <p:grpSpPr>
          <a:xfrm>
            <a:off x="1524000" y="3108325"/>
            <a:ext cx="914400" cy="609600"/>
            <a:chOff x="1524000" y="3108325"/>
            <a:chExt cx="914400" cy="609600"/>
          </a:xfrm>
        </p:grpSpPr>
        <p:sp>
          <p:nvSpPr>
            <p:cNvPr id="33" name="Rectangle 5">
              <a:extLst>
                <a:ext uri="{FF2B5EF4-FFF2-40B4-BE49-F238E27FC236}">
                  <a16:creationId xmlns:a16="http://schemas.microsoft.com/office/drawing/2014/main" id="{759CA895-ABF1-4ADD-98B4-5B540D68EFF5}"/>
                </a:ext>
              </a:extLst>
            </p:cNvPr>
            <p:cNvSpPr>
              <a:spLocks noChangeArrowheads="1"/>
            </p:cNvSpPr>
            <p:nvPr/>
          </p:nvSpPr>
          <p:spPr bwMode="auto">
            <a:xfrm>
              <a:off x="1524000" y="3108325"/>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cxnSp>
          <p:nvCxnSpPr>
            <p:cNvPr id="45" name="Straight Connector 44">
              <a:extLst>
                <a:ext uri="{FF2B5EF4-FFF2-40B4-BE49-F238E27FC236}">
                  <a16:creationId xmlns:a16="http://schemas.microsoft.com/office/drawing/2014/main" id="{060A9ECE-9E81-4C26-96D9-371B3B87DD8B}"/>
                </a:ext>
              </a:extLst>
            </p:cNvPr>
            <p:cNvCxnSpPr/>
            <p:nvPr/>
          </p:nvCxnSpPr>
          <p:spPr>
            <a:xfrm>
              <a:off x="2133600" y="31083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5E1F726F-9346-4758-854E-CCF6FC0D5C65}"/>
              </a:ext>
            </a:extLst>
          </p:cNvPr>
          <p:cNvCxnSpPr/>
          <p:nvPr/>
        </p:nvCxnSpPr>
        <p:spPr>
          <a:xfrm>
            <a:off x="3733800" y="31242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D573BC1-4F72-4C42-8FD2-B3CAE2E1EEE7}"/>
              </a:ext>
            </a:extLst>
          </p:cNvPr>
          <p:cNvCxnSpPr/>
          <p:nvPr/>
        </p:nvCxnSpPr>
        <p:spPr>
          <a:xfrm>
            <a:off x="5334000" y="31242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690A89-EC94-4E83-80F3-70FA30D82B4E}"/>
              </a:ext>
            </a:extLst>
          </p:cNvPr>
          <p:cNvCxnSpPr/>
          <p:nvPr/>
        </p:nvCxnSpPr>
        <p:spPr>
          <a:xfrm>
            <a:off x="6934200" y="31242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 Box 4">
            <a:extLst>
              <a:ext uri="{FF2B5EF4-FFF2-40B4-BE49-F238E27FC236}">
                <a16:creationId xmlns:a16="http://schemas.microsoft.com/office/drawing/2014/main" id="{AC180CBE-C857-424B-A381-CBE7608C4970}"/>
              </a:ext>
            </a:extLst>
          </p:cNvPr>
          <p:cNvSpPr txBox="1">
            <a:spLocks noChangeArrowheads="1"/>
          </p:cNvSpPr>
          <p:nvPr/>
        </p:nvSpPr>
        <p:spPr bwMode="auto">
          <a:xfrm>
            <a:off x="8035636" y="3001962"/>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3200">
                <a:latin typeface="Tahoma" panose="020B0604030504040204" pitchFamily="34" charset="0"/>
                <a:cs typeface="Arial" panose="020B0604020202020204" pitchFamily="34" charset="0"/>
              </a:rPr>
              <a:t>…</a:t>
            </a:r>
          </a:p>
        </p:txBody>
      </p:sp>
      <p:sp>
        <p:nvSpPr>
          <p:cNvPr id="25" name="Line 21">
            <a:extLst>
              <a:ext uri="{FF2B5EF4-FFF2-40B4-BE49-F238E27FC236}">
                <a16:creationId xmlns:a16="http://schemas.microsoft.com/office/drawing/2014/main" id="{D707A012-7956-490F-BA90-D7D95537EA77}"/>
              </a:ext>
            </a:extLst>
          </p:cNvPr>
          <p:cNvSpPr>
            <a:spLocks noChangeShapeType="1"/>
          </p:cNvSpPr>
          <p:nvPr/>
        </p:nvSpPr>
        <p:spPr bwMode="auto">
          <a:xfrm flipV="1">
            <a:off x="1692966" y="5066825"/>
            <a:ext cx="669233" cy="15981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Text Box 22">
            <a:extLst>
              <a:ext uri="{FF2B5EF4-FFF2-40B4-BE49-F238E27FC236}">
                <a16:creationId xmlns:a16="http://schemas.microsoft.com/office/drawing/2014/main" id="{A71C37B7-7806-4A22-81C3-85E7DC7E2937}"/>
              </a:ext>
            </a:extLst>
          </p:cNvPr>
          <p:cNvSpPr txBox="1">
            <a:spLocks noChangeArrowheads="1"/>
          </p:cNvSpPr>
          <p:nvPr/>
        </p:nvSpPr>
        <p:spPr bwMode="auto">
          <a:xfrm>
            <a:off x="228600" y="5029200"/>
            <a:ext cx="1676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new_node</a:t>
            </a:r>
          </a:p>
        </p:txBody>
      </p:sp>
      <p:grpSp>
        <p:nvGrpSpPr>
          <p:cNvPr id="30" name="Group 29">
            <a:extLst>
              <a:ext uri="{FF2B5EF4-FFF2-40B4-BE49-F238E27FC236}">
                <a16:creationId xmlns:a16="http://schemas.microsoft.com/office/drawing/2014/main" id="{B8400441-E327-4D86-8985-EAA5D54A1558}"/>
              </a:ext>
            </a:extLst>
          </p:cNvPr>
          <p:cNvGrpSpPr/>
          <p:nvPr/>
        </p:nvGrpSpPr>
        <p:grpSpPr>
          <a:xfrm>
            <a:off x="2357717" y="4766890"/>
            <a:ext cx="914400" cy="609600"/>
            <a:chOff x="1524000" y="3108325"/>
            <a:chExt cx="914400" cy="609600"/>
          </a:xfrm>
        </p:grpSpPr>
        <p:sp>
          <p:nvSpPr>
            <p:cNvPr id="31" name="Rectangle 5">
              <a:extLst>
                <a:ext uri="{FF2B5EF4-FFF2-40B4-BE49-F238E27FC236}">
                  <a16:creationId xmlns:a16="http://schemas.microsoft.com/office/drawing/2014/main" id="{423BB19B-6E41-4BF7-B03B-6260BBD22A75}"/>
                </a:ext>
              </a:extLst>
            </p:cNvPr>
            <p:cNvSpPr>
              <a:spLocks noChangeArrowheads="1"/>
            </p:cNvSpPr>
            <p:nvPr/>
          </p:nvSpPr>
          <p:spPr bwMode="auto">
            <a:xfrm>
              <a:off x="1524000" y="3108325"/>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cxnSp>
          <p:nvCxnSpPr>
            <p:cNvPr id="32" name="Straight Connector 31">
              <a:extLst>
                <a:ext uri="{FF2B5EF4-FFF2-40B4-BE49-F238E27FC236}">
                  <a16:creationId xmlns:a16="http://schemas.microsoft.com/office/drawing/2014/main" id="{CB654393-5D8C-477A-BE9C-8D3243DCDAD6}"/>
                </a:ext>
              </a:extLst>
            </p:cNvPr>
            <p:cNvCxnSpPr/>
            <p:nvPr/>
          </p:nvCxnSpPr>
          <p:spPr>
            <a:xfrm>
              <a:off x="2133600" y="31083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B3DAAB0E-6C6E-4C2D-87DF-BC9D9EAAEF83}"/>
              </a:ext>
            </a:extLst>
          </p:cNvPr>
          <p:cNvSpPr/>
          <p:nvPr/>
        </p:nvSpPr>
        <p:spPr>
          <a:xfrm>
            <a:off x="2988366" y="1453159"/>
            <a:ext cx="6003234" cy="923330"/>
          </a:xfrm>
          <a:prstGeom prst="rect">
            <a:avLst/>
          </a:prstGeom>
        </p:spPr>
        <p:txBody>
          <a:bodyPr wrap="square">
            <a:spAutoFit/>
          </a:bodyPr>
          <a:lstStyle/>
          <a:p>
            <a:pPr eaLnBrk="1" hangingPunct="1">
              <a:lnSpc>
                <a:spcPct val="90000"/>
              </a:lnSpc>
              <a:buFontTx/>
              <a:buNone/>
            </a:pPr>
            <a:r>
              <a:rPr lang="en-US" altLang="en-US" sz="2000" dirty="0">
                <a:solidFill>
                  <a:srgbClr val="FF0000"/>
                </a:solidFill>
                <a:latin typeface="Courier New" panose="02070309020205020404" pitchFamily="49" charset="0"/>
              </a:rPr>
              <a:t>	&lt;create a new node </a:t>
            </a:r>
            <a:r>
              <a:rPr lang="en-US" altLang="en-US" sz="2000" dirty="0" err="1">
                <a:solidFill>
                  <a:srgbClr val="FF0000"/>
                </a:solidFill>
                <a:latin typeface="Courier New" panose="02070309020205020404" pitchFamily="49" charset="0"/>
              </a:rPr>
              <a:t>new_node</a:t>
            </a:r>
            <a:r>
              <a:rPr lang="en-US" altLang="en-US" sz="2000" dirty="0">
                <a:solidFill>
                  <a:srgbClr val="FF0000"/>
                </a:solidFill>
                <a:latin typeface="Courier New" panose="02070309020205020404" pitchFamily="49" charset="0"/>
              </a:rPr>
              <a:t>&gt;;</a:t>
            </a:r>
          </a:p>
          <a:p>
            <a:pPr eaLnBrk="1" hangingPunct="1">
              <a:lnSpc>
                <a:spcPct val="90000"/>
              </a:lnSpc>
              <a:buFontTx/>
              <a:buNone/>
            </a:pPr>
            <a:r>
              <a:rPr lang="fr-FR" altLang="en-US" sz="2000" dirty="0">
                <a:solidFill>
                  <a:srgbClr val="FF0000"/>
                </a:solidFill>
                <a:latin typeface="Courier New" panose="02070309020205020404" pitchFamily="49" charset="0"/>
              </a:rPr>
              <a:t>	</a:t>
            </a:r>
            <a:r>
              <a:rPr lang="en-US" altLang="en-US" sz="2000" dirty="0" err="1">
                <a:solidFill>
                  <a:srgbClr val="FF0000"/>
                </a:solidFill>
                <a:latin typeface="Courier New" panose="02070309020205020404" pitchFamily="49" charset="0"/>
              </a:rPr>
              <a:t>new_node</a:t>
            </a:r>
            <a:r>
              <a:rPr lang="fr-FR" altLang="en-US" sz="2000" dirty="0">
                <a:solidFill>
                  <a:srgbClr val="FF0000"/>
                </a:solidFill>
                <a:latin typeface="Courier New" panose="02070309020205020404" pitchFamily="49" charset="0"/>
              </a:rPr>
              <a:t> -&gt;</a:t>
            </a:r>
            <a:r>
              <a:rPr lang="fr-FR" altLang="en-US" sz="2000" dirty="0" err="1">
                <a:solidFill>
                  <a:srgbClr val="FF0000"/>
                </a:solidFill>
                <a:latin typeface="Courier New" panose="02070309020205020404" pitchFamily="49" charset="0"/>
              </a:rPr>
              <a:t>next</a:t>
            </a:r>
            <a:r>
              <a:rPr lang="fr-FR" altLang="en-US" sz="2000" dirty="0">
                <a:solidFill>
                  <a:srgbClr val="FF0000"/>
                </a:solidFill>
                <a:latin typeface="Courier New" panose="02070309020205020404" pitchFamily="49" charset="0"/>
              </a:rPr>
              <a:t> = </a:t>
            </a:r>
            <a:r>
              <a:rPr lang="fr-FR" altLang="en-US" sz="2000" dirty="0" err="1">
                <a:solidFill>
                  <a:srgbClr val="FF0000"/>
                </a:solidFill>
                <a:latin typeface="Courier New" panose="02070309020205020404" pitchFamily="49" charset="0"/>
              </a:rPr>
              <a:t>head</a:t>
            </a:r>
            <a:r>
              <a:rPr lang="fr-FR" altLang="en-US" sz="2000" dirty="0">
                <a:solidFill>
                  <a:srgbClr val="FF0000"/>
                </a:solidFill>
                <a:latin typeface="Courier New" panose="02070309020205020404" pitchFamily="49" charset="0"/>
              </a:rPr>
              <a:t>;</a:t>
            </a:r>
          </a:p>
          <a:p>
            <a:pPr eaLnBrk="1" hangingPunct="1">
              <a:lnSpc>
                <a:spcPct val="90000"/>
              </a:lnSpc>
              <a:buFontTx/>
              <a:buNone/>
            </a:pPr>
            <a:r>
              <a:rPr lang="fr-FR" altLang="en-US" sz="2000" dirty="0">
                <a:solidFill>
                  <a:srgbClr val="FF0000"/>
                </a:solidFill>
                <a:latin typeface="Courier New" panose="02070309020205020404" pitchFamily="49" charset="0"/>
              </a:rPr>
              <a:t>	</a:t>
            </a:r>
            <a:r>
              <a:rPr lang="fr-FR" altLang="en-US" sz="2000" dirty="0" err="1">
                <a:solidFill>
                  <a:srgbClr val="FF0000"/>
                </a:solidFill>
                <a:latin typeface="Courier New" panose="02070309020205020404" pitchFamily="49" charset="0"/>
              </a:rPr>
              <a:t>head</a:t>
            </a:r>
            <a:r>
              <a:rPr lang="fr-FR" altLang="en-US" sz="2000" dirty="0">
                <a:solidFill>
                  <a:srgbClr val="FF0000"/>
                </a:solidFill>
                <a:latin typeface="Courier New" panose="02070309020205020404" pitchFamily="49" charset="0"/>
              </a:rPr>
              <a:t>= </a:t>
            </a:r>
            <a:r>
              <a:rPr lang="fr-FR" altLang="en-US" sz="2000" dirty="0" err="1">
                <a:solidFill>
                  <a:srgbClr val="FF0000"/>
                </a:solidFill>
                <a:latin typeface="Courier New" panose="02070309020205020404" pitchFamily="49" charset="0"/>
              </a:rPr>
              <a:t>new_node</a:t>
            </a:r>
            <a:r>
              <a:rPr lang="fr-FR" altLang="en-US" sz="2000" dirty="0">
                <a:solidFill>
                  <a:srgbClr val="FF0000"/>
                </a:solidFill>
                <a:latin typeface="Courier New" panose="02070309020205020404" pitchFamily="49" charset="0"/>
              </a:rPr>
              <a:t>;</a:t>
            </a:r>
          </a:p>
        </p:txBody>
      </p:sp>
      <p:sp>
        <p:nvSpPr>
          <p:cNvPr id="50" name="Line 9">
            <a:extLst>
              <a:ext uri="{FF2B5EF4-FFF2-40B4-BE49-F238E27FC236}">
                <a16:creationId xmlns:a16="http://schemas.microsoft.com/office/drawing/2014/main" id="{3FFFFCEC-52ED-4626-BE7B-C4847D24628C}"/>
              </a:ext>
            </a:extLst>
          </p:cNvPr>
          <p:cNvSpPr>
            <a:spLocks noChangeShapeType="1"/>
          </p:cNvSpPr>
          <p:nvPr/>
        </p:nvSpPr>
        <p:spPr bwMode="auto">
          <a:xfrm flipH="1" flipV="1">
            <a:off x="1828800" y="3724274"/>
            <a:ext cx="1295400" cy="1042615"/>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 name="Content Placeholder 2"/>
          <p:cNvSpPr txBox="1">
            <a:spLocks/>
          </p:cNvSpPr>
          <p:nvPr/>
        </p:nvSpPr>
        <p:spPr bwMode="auto">
          <a:xfrm>
            <a:off x="3653116" y="4027488"/>
            <a:ext cx="5414684" cy="222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sz="1500" b="1" dirty="0">
                <a:solidFill>
                  <a:srgbClr val="C00000"/>
                </a:solidFill>
                <a:latin typeface="Courier New" pitchFamily="49" charset="0"/>
                <a:cs typeface="Courier New" pitchFamily="49" charset="0"/>
              </a:rPr>
              <a:t>node *</a:t>
            </a:r>
            <a:r>
              <a:rPr lang="en-US" sz="1500" b="1" dirty="0" err="1">
                <a:solidFill>
                  <a:srgbClr val="C00000"/>
                </a:solidFill>
                <a:latin typeface="Courier New" pitchFamily="49" charset="0"/>
                <a:cs typeface="Courier New" pitchFamily="49" charset="0"/>
              </a:rPr>
              <a:t>Insert_ToHead</a:t>
            </a:r>
            <a:r>
              <a:rPr lang="en-US" sz="1500" b="1" dirty="0">
                <a:solidFill>
                  <a:srgbClr val="C00000"/>
                </a:solidFill>
                <a:latin typeface="Courier New" pitchFamily="49" charset="0"/>
                <a:cs typeface="Courier New" pitchFamily="49" charset="0"/>
              </a:rPr>
              <a:t>(node *head, </a:t>
            </a:r>
            <a:r>
              <a:rPr lang="en-US" sz="1500" b="1" dirty="0" err="1">
                <a:solidFill>
                  <a:srgbClr val="C00000"/>
                </a:solidFill>
                <a:latin typeface="Courier New" pitchFamily="49" charset="0"/>
                <a:cs typeface="Courier New" pitchFamily="49" charset="0"/>
              </a:rPr>
              <a:t>NodeType</a:t>
            </a:r>
            <a:r>
              <a:rPr lang="en-US" sz="1500" b="1" dirty="0">
                <a:solidFill>
                  <a:srgbClr val="C00000"/>
                </a:solidFill>
                <a:latin typeface="Courier New" pitchFamily="49" charset="0"/>
                <a:cs typeface="Courier New" pitchFamily="49" charset="0"/>
              </a:rPr>
              <a:t> X)</a:t>
            </a:r>
          </a:p>
          <a:p>
            <a:pPr>
              <a:buFont typeface="Arial" panose="020B0604020202020204" pitchFamily="34" charset="0"/>
              <a:buNone/>
            </a:pPr>
            <a:r>
              <a:rPr lang="en-US" sz="1500" b="1" dirty="0">
                <a:latin typeface="Courier New" pitchFamily="49" charset="0"/>
                <a:cs typeface="Courier New" pitchFamily="49" charset="0"/>
              </a:rPr>
              <a:t>{	node *</a:t>
            </a:r>
            <a:r>
              <a:rPr lang="en-US" sz="1500" b="1" dirty="0" err="1">
                <a:latin typeface="Courier New" pitchFamily="49" charset="0"/>
                <a:cs typeface="Courier New" pitchFamily="49" charset="0"/>
              </a:rPr>
              <a:t>new_node</a:t>
            </a:r>
            <a:r>
              <a:rPr lang="en-US" sz="1500" b="1" dirty="0">
                <a:latin typeface="Courier New" pitchFamily="49" charset="0"/>
                <a:cs typeface="Courier New" pitchFamily="49" charset="0"/>
              </a:rPr>
              <a:t>;</a:t>
            </a:r>
          </a:p>
          <a:p>
            <a:pPr>
              <a:buFont typeface="Arial" panose="020B0604020202020204" pitchFamily="34" charset="0"/>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new_node</a:t>
            </a:r>
            <a:r>
              <a:rPr lang="en-US" sz="1500" b="1" dirty="0">
                <a:latin typeface="Courier New" pitchFamily="49" charset="0"/>
                <a:cs typeface="Courier New" pitchFamily="49" charset="0"/>
              </a:rPr>
              <a:t> = (node *) </a:t>
            </a:r>
            <a:r>
              <a:rPr lang="en-US" sz="1500" b="1" dirty="0" err="1">
                <a:latin typeface="Courier New" pitchFamily="49" charset="0"/>
                <a:cs typeface="Courier New" pitchFamily="49" charset="0"/>
              </a:rPr>
              <a:t>malloc</a:t>
            </a:r>
            <a:r>
              <a:rPr lang="en-US" sz="1500" b="1" dirty="0">
                <a:latin typeface="Courier New" pitchFamily="49" charset="0"/>
                <a:cs typeface="Courier New" pitchFamily="49" charset="0"/>
              </a:rPr>
              <a:t>(</a:t>
            </a:r>
            <a:r>
              <a:rPr lang="en-US" sz="1500" b="1" dirty="0" err="1">
                <a:latin typeface="Courier New" pitchFamily="49" charset="0"/>
                <a:cs typeface="Courier New" pitchFamily="49" charset="0"/>
              </a:rPr>
              <a:t>sizeof</a:t>
            </a:r>
            <a:r>
              <a:rPr lang="en-US" sz="1500" b="1" dirty="0">
                <a:latin typeface="Courier New" pitchFamily="49" charset="0"/>
                <a:cs typeface="Courier New" pitchFamily="49" charset="0"/>
              </a:rPr>
              <a:t>(node));</a:t>
            </a:r>
          </a:p>
          <a:p>
            <a:pPr>
              <a:buFont typeface="Arial" panose="020B0604020202020204" pitchFamily="34" charset="0"/>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new_node</a:t>
            </a:r>
            <a:r>
              <a:rPr lang="en-US" sz="1500" b="1" dirty="0">
                <a:latin typeface="Courier New" pitchFamily="49" charset="0"/>
                <a:cs typeface="Courier New" pitchFamily="49" charset="0"/>
              </a:rPr>
              <a:t>-&gt;data = X; </a:t>
            </a:r>
          </a:p>
          <a:p>
            <a:pPr>
              <a:buFont typeface="Arial" panose="020B0604020202020204" pitchFamily="34" charset="0"/>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new_node</a:t>
            </a:r>
            <a:r>
              <a:rPr lang="en-US" sz="1500" b="1" dirty="0">
                <a:latin typeface="Courier New" pitchFamily="49" charset="0"/>
                <a:cs typeface="Courier New" pitchFamily="49" charset="0"/>
              </a:rPr>
              <a:t>-&gt;next = head; </a:t>
            </a:r>
          </a:p>
          <a:p>
            <a:pPr>
              <a:buFont typeface="Arial" panose="020B0604020202020204" pitchFamily="34" charset="0"/>
              <a:buNone/>
            </a:pPr>
            <a:r>
              <a:rPr lang="en-US" sz="1500" b="1" dirty="0">
                <a:latin typeface="Courier New" pitchFamily="49" charset="0"/>
                <a:cs typeface="Courier New" pitchFamily="49" charset="0"/>
              </a:rPr>
              <a:t>   head=</a:t>
            </a:r>
            <a:r>
              <a:rPr lang="en-US" sz="1500" b="1" dirty="0" err="1">
                <a:latin typeface="Courier New" pitchFamily="49" charset="0"/>
                <a:cs typeface="Courier New" pitchFamily="49" charset="0"/>
              </a:rPr>
              <a:t>new_node</a:t>
            </a:r>
            <a:r>
              <a:rPr lang="en-US" sz="1500" b="1" dirty="0">
                <a:latin typeface="Courier New" pitchFamily="49" charset="0"/>
                <a:cs typeface="Courier New" pitchFamily="49" charset="0"/>
              </a:rPr>
              <a:t>;</a:t>
            </a:r>
          </a:p>
          <a:p>
            <a:pPr>
              <a:buFont typeface="Arial" panose="020B0604020202020204" pitchFamily="34" charset="0"/>
              <a:buNone/>
            </a:pPr>
            <a:r>
              <a:rPr lang="en-US" sz="1500" b="1" dirty="0">
                <a:latin typeface="Courier New" pitchFamily="49" charset="0"/>
                <a:cs typeface="Courier New" pitchFamily="49" charset="0"/>
              </a:rPr>
              <a:t>	return head;</a:t>
            </a:r>
          </a:p>
          <a:p>
            <a:pPr>
              <a:buFont typeface="Arial" panose="020B0604020202020204" pitchFamily="34" charset="0"/>
              <a:buNone/>
            </a:pPr>
            <a:r>
              <a:rPr lang="en-US" sz="1500" b="1" dirty="0">
                <a:latin typeface="Courier New" pitchFamily="49" charset="0"/>
                <a:cs typeface="Courier New" pitchFamily="49" charset="0"/>
              </a:rPr>
              <a:t>}</a:t>
            </a:r>
          </a:p>
          <a:p>
            <a:endParaRPr lang="en-US" sz="1500" b="1" dirty="0">
              <a:solidFill>
                <a:srgbClr val="C00000"/>
              </a:solidFill>
            </a:endParaRPr>
          </a:p>
          <a:p>
            <a:endParaRPr lang="en-US" sz="1500" dirty="0"/>
          </a:p>
        </p:txBody>
      </p:sp>
    </p:spTree>
    <p:extLst>
      <p:ext uri="{BB962C8B-B14F-4D97-AF65-F5344CB8AC3E}">
        <p14:creationId xmlns:p14="http://schemas.microsoft.com/office/powerpoint/2010/main" val="101091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par>
                                <p:cTn id="17" presetID="2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additive="base">
                                        <p:cTn id="24"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down)">
                                      <p:cBhvr>
                                        <p:cTn id="30" dur="500"/>
                                        <p:tgtEl>
                                          <p:spTgt spid="5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 calcmode="lin" valueType="num">
                                      <p:cBhvr additive="base">
                                        <p:cTn id="3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9" presetClass="path" presetSubtype="0" accel="50000" decel="50000" fill="hold" nodeType="clickEffect">
                                  <p:stCondLst>
                                    <p:cond delay="0"/>
                                  </p:stCondLst>
                                  <p:childTnLst>
                                    <p:animMotion origin="layout" path="M 3.33333E-6 2.22222E-6 L 0.0934 0.18333 " pathEditMode="relative" rAng="0" ptsTypes="AA">
                                      <p:cBhvr>
                                        <p:cTn id="40" dur="2000" fill="hold"/>
                                        <p:tgtEl>
                                          <p:spTgt spid="5"/>
                                        </p:tgtEl>
                                        <p:attrNameLst>
                                          <p:attrName>ppt_x</p:attrName>
                                          <p:attrName>ppt_y</p:attrName>
                                        </p:attrNameLst>
                                      </p:cBhvr>
                                      <p:rCtr x="4670" y="9167"/>
                                    </p:animMotion>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additive="base">
                                        <p:cTn id="45" dur="500" fill="hold"/>
                                        <p:tgtEl>
                                          <p:spTgt spid="43"/>
                                        </p:tgtEl>
                                        <p:attrNameLst>
                                          <p:attrName>ppt_x</p:attrName>
                                        </p:attrNameLst>
                                      </p:cBhvr>
                                      <p:tavLst>
                                        <p:tav tm="0">
                                          <p:val>
                                            <p:strVal val="#ppt_x"/>
                                          </p:val>
                                        </p:tav>
                                        <p:tav tm="100000">
                                          <p:val>
                                            <p:strVal val="#ppt_x"/>
                                          </p:val>
                                        </p:tav>
                                      </p:tavLst>
                                    </p:anim>
                                    <p:anim calcmode="lin" valueType="num">
                                      <p:cBhvr additive="base">
                                        <p:cTn id="4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50" grpId="0" animBg="1"/>
      <p:bldP spid="4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838200"/>
          </a:xfrm>
        </p:spPr>
        <p:txBody>
          <a:bodyPr/>
          <a:lstStyle/>
          <a:p>
            <a:r>
              <a:rPr lang="en-US" altLang="en-US" dirty="0"/>
              <a:t>Operations on singly linked list: Insertion</a:t>
            </a:r>
          </a:p>
        </p:txBody>
      </p:sp>
      <p:sp>
        <p:nvSpPr>
          <p:cNvPr id="19459" name="Rectangle 3"/>
          <p:cNvSpPr>
            <a:spLocks noGrp="1" noChangeArrowheads="1"/>
          </p:cNvSpPr>
          <p:nvPr>
            <p:ph type="body" idx="1"/>
          </p:nvPr>
        </p:nvSpPr>
        <p:spPr>
          <a:xfrm>
            <a:off x="0" y="838200"/>
            <a:ext cx="9144000" cy="5410200"/>
          </a:xfrm>
        </p:spPr>
        <p:txBody>
          <a:bodyPr/>
          <a:lstStyle/>
          <a:p>
            <a:pPr marL="0" indent="0" eaLnBrk="1" hangingPunct="1">
              <a:lnSpc>
                <a:spcPct val="90000"/>
              </a:lnSpc>
              <a:buNone/>
            </a:pPr>
            <a:r>
              <a:rPr lang="en-US" altLang="en-US" sz="2400" dirty="0">
                <a:latin typeface="Times New Roman" panose="02020603050405020304" pitchFamily="18" charset="0"/>
                <a:cs typeface="Times New Roman" panose="02020603050405020304" pitchFamily="18" charset="0"/>
              </a:rPr>
              <a:t>Insert a new node :</a:t>
            </a:r>
          </a:p>
          <a:p>
            <a:pPr eaLnBrk="1" hangingPunct="1">
              <a:lnSpc>
                <a:spcPct val="90000"/>
              </a:lnSpc>
            </a:pPr>
            <a:r>
              <a:rPr lang="en-US" altLang="en-US" sz="2400" dirty="0">
                <a:solidFill>
                  <a:schemeClr val="bg1">
                    <a:lumMod val="50000"/>
                  </a:schemeClr>
                </a:solidFill>
                <a:latin typeface="Times New Roman" panose="02020603050405020304" pitchFamily="18" charset="0"/>
                <a:cs typeface="Times New Roman" panose="02020603050405020304" pitchFamily="18" charset="0"/>
              </a:rPr>
              <a:t>At the beginning of the list</a:t>
            </a:r>
          </a:p>
          <a:p>
            <a:pPr eaLnBrk="1" hangingPunct="1">
              <a:lnSpc>
                <a:spcPct val="90000"/>
              </a:lnSpc>
            </a:pPr>
            <a:r>
              <a:rPr lang="en-US" altLang="en-US" sz="2400" b="1" dirty="0">
                <a:solidFill>
                  <a:srgbClr val="FF0000"/>
                </a:solidFill>
                <a:latin typeface="Times New Roman" panose="02020603050405020304" pitchFamily="18" charset="0"/>
                <a:cs typeface="Times New Roman" panose="02020603050405020304" pitchFamily="18" charset="0"/>
              </a:rPr>
              <a:t>After the position pointed by the pointer cur</a:t>
            </a:r>
          </a:p>
          <a:p>
            <a:pPr eaLnBrk="1" hangingPunct="1">
              <a:lnSpc>
                <a:spcPct val="90000"/>
              </a:lnSpc>
            </a:pPr>
            <a:r>
              <a:rPr lang="en-US" altLang="en-US" sz="2400" dirty="0">
                <a:latin typeface="Times New Roman" panose="02020603050405020304" pitchFamily="18" charset="0"/>
                <a:cs typeface="Times New Roman" panose="02020603050405020304" pitchFamily="18" charset="0"/>
              </a:rPr>
              <a:t>Before the position pointed by the pointer cur</a:t>
            </a:r>
          </a:p>
          <a:p>
            <a:pPr eaLnBrk="1" hangingPunct="1">
              <a:lnSpc>
                <a:spcPct val="90000"/>
              </a:lnSpc>
            </a:pPr>
            <a:r>
              <a:rPr lang="en-US" altLang="en-US" sz="2400" dirty="0">
                <a:latin typeface="Times New Roman" panose="02020603050405020304" pitchFamily="18" charset="0"/>
                <a:cs typeface="Times New Roman" panose="02020603050405020304" pitchFamily="18" charset="0"/>
              </a:rPr>
              <a:t>At the end of the list</a:t>
            </a:r>
          </a:p>
        </p:txBody>
      </p:sp>
      <p:sp>
        <p:nvSpPr>
          <p:cNvPr id="4" name="Text Box 13">
            <a:extLst>
              <a:ext uri="{FF2B5EF4-FFF2-40B4-BE49-F238E27FC236}">
                <a16:creationId xmlns:a16="http://schemas.microsoft.com/office/drawing/2014/main" id="{46FDEDA1-428F-436B-A90C-1FC741E40548}"/>
              </a:ext>
            </a:extLst>
          </p:cNvPr>
          <p:cNvSpPr txBox="1">
            <a:spLocks noChangeArrowheads="1"/>
          </p:cNvSpPr>
          <p:nvPr/>
        </p:nvSpPr>
        <p:spPr bwMode="auto">
          <a:xfrm>
            <a:off x="8382000" y="5195888"/>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endParaRPr lang="fr-FR" altLang="en-US">
              <a:latin typeface="Tahoma" panose="020B0604030504040204" pitchFamily="34" charset="0"/>
              <a:cs typeface="Arial" panose="020B0604020202020204" pitchFamily="34" charset="0"/>
            </a:endParaRPr>
          </a:p>
        </p:txBody>
      </p:sp>
      <p:sp>
        <p:nvSpPr>
          <p:cNvPr id="5" name="Rectangle 5">
            <a:extLst>
              <a:ext uri="{FF2B5EF4-FFF2-40B4-BE49-F238E27FC236}">
                <a16:creationId xmlns:a16="http://schemas.microsoft.com/office/drawing/2014/main" id="{759CA895-ABF1-4ADD-98B4-5B540D68EFF5}"/>
              </a:ext>
            </a:extLst>
          </p:cNvPr>
          <p:cNvSpPr>
            <a:spLocks noChangeArrowheads="1"/>
          </p:cNvSpPr>
          <p:nvPr/>
        </p:nvSpPr>
        <p:spPr bwMode="auto">
          <a:xfrm>
            <a:off x="1524000" y="4718050"/>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6" name="Rectangle 6">
            <a:extLst>
              <a:ext uri="{FF2B5EF4-FFF2-40B4-BE49-F238E27FC236}">
                <a16:creationId xmlns:a16="http://schemas.microsoft.com/office/drawing/2014/main" id="{093E0737-D95B-4920-B919-20E50A787EED}"/>
              </a:ext>
            </a:extLst>
          </p:cNvPr>
          <p:cNvSpPr>
            <a:spLocks noChangeArrowheads="1"/>
          </p:cNvSpPr>
          <p:nvPr/>
        </p:nvSpPr>
        <p:spPr bwMode="auto">
          <a:xfrm>
            <a:off x="3124200" y="47228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 name="Rectangle 7">
            <a:extLst>
              <a:ext uri="{FF2B5EF4-FFF2-40B4-BE49-F238E27FC236}">
                <a16:creationId xmlns:a16="http://schemas.microsoft.com/office/drawing/2014/main" id="{4D67468D-960E-44ED-9B2F-6363A2A6C459}"/>
              </a:ext>
            </a:extLst>
          </p:cNvPr>
          <p:cNvSpPr>
            <a:spLocks noChangeArrowheads="1"/>
          </p:cNvSpPr>
          <p:nvPr/>
        </p:nvSpPr>
        <p:spPr bwMode="auto">
          <a:xfrm>
            <a:off x="4724400" y="47228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 name="Rectangle 8">
            <a:extLst>
              <a:ext uri="{FF2B5EF4-FFF2-40B4-BE49-F238E27FC236}">
                <a16:creationId xmlns:a16="http://schemas.microsoft.com/office/drawing/2014/main" id="{7E61406F-80A9-426E-885C-35C1BBD6C0A8}"/>
              </a:ext>
            </a:extLst>
          </p:cNvPr>
          <p:cNvSpPr>
            <a:spLocks noChangeArrowheads="1"/>
          </p:cNvSpPr>
          <p:nvPr/>
        </p:nvSpPr>
        <p:spPr bwMode="auto">
          <a:xfrm>
            <a:off x="6324600" y="47228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9" name="Line 9">
            <a:extLst>
              <a:ext uri="{FF2B5EF4-FFF2-40B4-BE49-F238E27FC236}">
                <a16:creationId xmlns:a16="http://schemas.microsoft.com/office/drawing/2014/main" id="{337D246F-E6DA-430F-AE52-6464A3A28FE6}"/>
              </a:ext>
            </a:extLst>
          </p:cNvPr>
          <p:cNvSpPr>
            <a:spLocks noChangeShapeType="1"/>
          </p:cNvSpPr>
          <p:nvPr/>
        </p:nvSpPr>
        <p:spPr bwMode="auto">
          <a:xfrm>
            <a:off x="24384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Line 10">
            <a:extLst>
              <a:ext uri="{FF2B5EF4-FFF2-40B4-BE49-F238E27FC236}">
                <a16:creationId xmlns:a16="http://schemas.microsoft.com/office/drawing/2014/main" id="{B7FC50BA-9F29-4FE0-8329-631568E0CA12}"/>
              </a:ext>
            </a:extLst>
          </p:cNvPr>
          <p:cNvSpPr>
            <a:spLocks noChangeShapeType="1"/>
          </p:cNvSpPr>
          <p:nvPr/>
        </p:nvSpPr>
        <p:spPr bwMode="auto">
          <a:xfrm>
            <a:off x="40386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11">
            <a:extLst>
              <a:ext uri="{FF2B5EF4-FFF2-40B4-BE49-F238E27FC236}">
                <a16:creationId xmlns:a16="http://schemas.microsoft.com/office/drawing/2014/main" id="{888D7727-B983-4E20-A493-E506F4A9A0A9}"/>
              </a:ext>
            </a:extLst>
          </p:cNvPr>
          <p:cNvSpPr>
            <a:spLocks noChangeShapeType="1"/>
          </p:cNvSpPr>
          <p:nvPr/>
        </p:nvSpPr>
        <p:spPr bwMode="auto">
          <a:xfrm>
            <a:off x="56388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2">
            <a:extLst>
              <a:ext uri="{FF2B5EF4-FFF2-40B4-BE49-F238E27FC236}">
                <a16:creationId xmlns:a16="http://schemas.microsoft.com/office/drawing/2014/main" id="{612A0369-EA12-4519-B077-41F2BA542B3C}"/>
              </a:ext>
            </a:extLst>
          </p:cNvPr>
          <p:cNvSpPr>
            <a:spLocks noChangeShapeType="1"/>
          </p:cNvSpPr>
          <p:nvPr/>
        </p:nvSpPr>
        <p:spPr bwMode="auto">
          <a:xfrm>
            <a:off x="72390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Line 14">
            <a:extLst>
              <a:ext uri="{FF2B5EF4-FFF2-40B4-BE49-F238E27FC236}">
                <a16:creationId xmlns:a16="http://schemas.microsoft.com/office/drawing/2014/main" id="{5C499E35-9B17-45DF-9439-18AF0E82F022}"/>
              </a:ext>
            </a:extLst>
          </p:cNvPr>
          <p:cNvSpPr>
            <a:spLocks noChangeShapeType="1"/>
          </p:cNvSpPr>
          <p:nvPr/>
        </p:nvSpPr>
        <p:spPr bwMode="auto">
          <a:xfrm>
            <a:off x="762000" y="4549775"/>
            <a:ext cx="762000" cy="549275"/>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Text Box 15">
            <a:extLst>
              <a:ext uri="{FF2B5EF4-FFF2-40B4-BE49-F238E27FC236}">
                <a16:creationId xmlns:a16="http://schemas.microsoft.com/office/drawing/2014/main" id="{CCC932BA-E153-4DE0-A913-E6AEF9CCE207}"/>
              </a:ext>
            </a:extLst>
          </p:cNvPr>
          <p:cNvSpPr txBox="1">
            <a:spLocks noChangeArrowheads="1"/>
          </p:cNvSpPr>
          <p:nvPr/>
        </p:nvSpPr>
        <p:spPr bwMode="auto">
          <a:xfrm>
            <a:off x="152400" y="4075906"/>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head</a:t>
            </a:r>
          </a:p>
        </p:txBody>
      </p:sp>
      <p:sp>
        <p:nvSpPr>
          <p:cNvPr id="15" name="Line 18">
            <a:extLst>
              <a:ext uri="{FF2B5EF4-FFF2-40B4-BE49-F238E27FC236}">
                <a16:creationId xmlns:a16="http://schemas.microsoft.com/office/drawing/2014/main" id="{61B00529-A0F7-42A0-950C-300493B0CBB8}"/>
              </a:ext>
            </a:extLst>
          </p:cNvPr>
          <p:cNvSpPr>
            <a:spLocks noChangeShapeType="1"/>
          </p:cNvSpPr>
          <p:nvPr/>
        </p:nvSpPr>
        <p:spPr bwMode="auto">
          <a:xfrm>
            <a:off x="4462669" y="4082370"/>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Text Box 19">
            <a:extLst>
              <a:ext uri="{FF2B5EF4-FFF2-40B4-BE49-F238E27FC236}">
                <a16:creationId xmlns:a16="http://schemas.microsoft.com/office/drawing/2014/main" id="{F44D908A-C62C-4D98-A604-382F6B30A5A7}"/>
              </a:ext>
            </a:extLst>
          </p:cNvPr>
          <p:cNvSpPr txBox="1">
            <a:spLocks noChangeArrowheads="1"/>
          </p:cNvSpPr>
          <p:nvPr/>
        </p:nvSpPr>
        <p:spPr bwMode="auto">
          <a:xfrm>
            <a:off x="4029635" y="3635582"/>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cur</a:t>
            </a:r>
          </a:p>
        </p:txBody>
      </p:sp>
      <p:cxnSp>
        <p:nvCxnSpPr>
          <p:cNvPr id="17" name="Straight Connector 16">
            <a:extLst>
              <a:ext uri="{FF2B5EF4-FFF2-40B4-BE49-F238E27FC236}">
                <a16:creationId xmlns:a16="http://schemas.microsoft.com/office/drawing/2014/main" id="{060A9ECE-9E81-4C26-96D9-371B3B87DD8B}"/>
              </a:ext>
            </a:extLst>
          </p:cNvPr>
          <p:cNvCxnSpPr/>
          <p:nvPr/>
        </p:nvCxnSpPr>
        <p:spPr>
          <a:xfrm>
            <a:off x="2133600" y="471805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E1F726F-9346-4758-854E-CCF6FC0D5C65}"/>
              </a:ext>
            </a:extLst>
          </p:cNvPr>
          <p:cNvCxnSpPr/>
          <p:nvPr/>
        </p:nvCxnSpPr>
        <p:spPr>
          <a:xfrm>
            <a:off x="3733800" y="47339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573BC1-4F72-4C42-8FD2-B3CAE2E1EEE7}"/>
              </a:ext>
            </a:extLst>
          </p:cNvPr>
          <p:cNvCxnSpPr/>
          <p:nvPr/>
        </p:nvCxnSpPr>
        <p:spPr>
          <a:xfrm>
            <a:off x="5334000" y="47339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690A89-EC94-4E83-80F3-70FA30D82B4E}"/>
              </a:ext>
            </a:extLst>
          </p:cNvPr>
          <p:cNvCxnSpPr/>
          <p:nvPr/>
        </p:nvCxnSpPr>
        <p:spPr>
          <a:xfrm>
            <a:off x="6934200" y="47339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Box 4">
            <a:extLst>
              <a:ext uri="{FF2B5EF4-FFF2-40B4-BE49-F238E27FC236}">
                <a16:creationId xmlns:a16="http://schemas.microsoft.com/office/drawing/2014/main" id="{AC180CBE-C857-424B-A381-CBE7608C4970}"/>
              </a:ext>
            </a:extLst>
          </p:cNvPr>
          <p:cNvSpPr txBox="1">
            <a:spLocks noChangeArrowheads="1"/>
          </p:cNvSpPr>
          <p:nvPr/>
        </p:nvSpPr>
        <p:spPr bwMode="auto">
          <a:xfrm>
            <a:off x="7934739" y="4660594"/>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3200">
                <a:latin typeface="Tahoma" panose="020B0604030504040204" pitchFamily="34" charset="0"/>
                <a:cs typeface="Arial" panose="020B0604020202020204" pitchFamily="34" charset="0"/>
              </a:rPr>
              <a:t>…</a:t>
            </a:r>
          </a:p>
        </p:txBody>
      </p:sp>
    </p:spTree>
    <p:extLst>
      <p:ext uri="{BB962C8B-B14F-4D97-AF65-F5344CB8AC3E}">
        <p14:creationId xmlns:p14="http://schemas.microsoft.com/office/powerpoint/2010/main" val="27133631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B912FE8D-5833-4EDB-8175-338EACE4FE4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8AB13CE-5D13-446A-B703-E91CB9D2E914}" type="slidenum">
              <a:rPr lang="en-US" altLang="en-US"/>
              <a:pPr/>
              <a:t>85</a:t>
            </a:fld>
            <a:endParaRPr lang="en-US" altLang="en-US"/>
          </a:p>
        </p:txBody>
      </p:sp>
      <p:sp>
        <p:nvSpPr>
          <p:cNvPr id="214018" name="Rectangle 2">
            <a:extLst>
              <a:ext uri="{FF2B5EF4-FFF2-40B4-BE49-F238E27FC236}">
                <a16:creationId xmlns:a16="http://schemas.microsoft.com/office/drawing/2014/main" id="{4A1442D8-E05F-4DA3-9615-2FF97B8D2ED8}"/>
              </a:ext>
            </a:extLst>
          </p:cNvPr>
          <p:cNvSpPr>
            <a:spLocks noGrp="1" noChangeArrowheads="1"/>
          </p:cNvSpPr>
          <p:nvPr>
            <p:ph type="title"/>
          </p:nvPr>
        </p:nvSpPr>
        <p:spPr>
          <a:xfrm>
            <a:off x="0" y="0"/>
            <a:ext cx="9144000" cy="838200"/>
          </a:xfrm>
        </p:spPr>
        <p:txBody>
          <a:bodyPr/>
          <a:lstStyle/>
          <a:p>
            <a:pPr eaLnBrk="1" hangingPunct="1">
              <a:defRPr/>
            </a:pPr>
            <a:r>
              <a:rPr lang="en-US" altLang="en-US" dirty="0"/>
              <a:t>Operations on singly linked list: Insertion</a:t>
            </a:r>
            <a:endParaRPr lang="fr-FR" dirty="0"/>
          </a:p>
        </p:txBody>
      </p:sp>
      <p:sp>
        <p:nvSpPr>
          <p:cNvPr id="214019" name="Rectangle 3">
            <a:extLst>
              <a:ext uri="{FF2B5EF4-FFF2-40B4-BE49-F238E27FC236}">
                <a16:creationId xmlns:a16="http://schemas.microsoft.com/office/drawing/2014/main" id="{9E3DF18D-68E2-446F-9A96-A8266CD881EB}"/>
              </a:ext>
            </a:extLst>
          </p:cNvPr>
          <p:cNvSpPr>
            <a:spLocks noGrp="1" noChangeArrowheads="1"/>
          </p:cNvSpPr>
          <p:nvPr>
            <p:ph type="body" idx="1"/>
          </p:nvPr>
        </p:nvSpPr>
        <p:spPr>
          <a:xfrm>
            <a:off x="0" y="904875"/>
            <a:ext cx="9144000" cy="1981200"/>
          </a:xfrm>
        </p:spPr>
        <p:txBody>
          <a:bodyPr/>
          <a:lstStyle/>
          <a:p>
            <a:pPr eaLnBrk="1" hangingPunct="1">
              <a:lnSpc>
                <a:spcPct val="90000"/>
              </a:lnSpc>
            </a:pPr>
            <a:r>
              <a:rPr lang="en-US" altLang="en-US" sz="2200" dirty="0">
                <a:latin typeface="Times New Roman" panose="02020603050405020304" pitchFamily="18" charset="0"/>
                <a:cs typeface="Times New Roman" panose="02020603050405020304" pitchFamily="18" charset="0"/>
              </a:rPr>
              <a:t>Insert a new node </a:t>
            </a:r>
            <a:r>
              <a:rPr lang="en-US" altLang="en-US" sz="2200" dirty="0">
                <a:solidFill>
                  <a:srgbClr val="FF0000"/>
                </a:solidFill>
                <a:latin typeface="Times New Roman" panose="02020603050405020304" pitchFamily="18" charset="0"/>
                <a:cs typeface="Times New Roman" panose="02020603050405020304" pitchFamily="18" charset="0"/>
              </a:rPr>
              <a:t>after the node pointed by the pointer cur</a:t>
            </a:r>
            <a:r>
              <a:rPr lang="en-US" altLang="en-US" sz="2200" dirty="0">
                <a:latin typeface="Times New Roman" panose="02020603050405020304" pitchFamily="18" charset="0"/>
                <a:cs typeface="Times New Roman" panose="02020603050405020304" pitchFamily="18" charset="0"/>
              </a:rPr>
              <a:t>:</a:t>
            </a:r>
          </a:p>
          <a:p>
            <a:pPr eaLnBrk="1" hangingPunct="1">
              <a:lnSpc>
                <a:spcPct val="90000"/>
              </a:lnSpc>
              <a:buFontTx/>
              <a:buNone/>
            </a:pPr>
            <a:r>
              <a:rPr lang="en-US" altLang="en-US" sz="1800" dirty="0">
                <a:solidFill>
                  <a:srgbClr val="FF0000"/>
                </a:solidFill>
                <a:latin typeface="Courier New" panose="02070309020205020404" pitchFamily="49" charset="0"/>
              </a:rPr>
              <a:t>	&lt;create a new node </a:t>
            </a:r>
            <a:r>
              <a:rPr lang="en-US" altLang="en-US" sz="1800" dirty="0" err="1">
                <a:solidFill>
                  <a:srgbClr val="FF0000"/>
                </a:solidFill>
                <a:latin typeface="Courier New" panose="02070309020205020404" pitchFamily="49" charset="0"/>
              </a:rPr>
              <a:t>new_node</a:t>
            </a:r>
            <a:r>
              <a:rPr lang="en-US" altLang="en-US" sz="1800" dirty="0">
                <a:solidFill>
                  <a:srgbClr val="FF0000"/>
                </a:solidFill>
                <a:latin typeface="Courier New" panose="02070309020205020404" pitchFamily="49" charset="0"/>
              </a:rPr>
              <a:t>&gt;;</a:t>
            </a:r>
          </a:p>
          <a:p>
            <a:pPr eaLnBrk="1" hangingPunct="1">
              <a:lnSpc>
                <a:spcPct val="90000"/>
              </a:lnSpc>
              <a:buFontTx/>
              <a:buNone/>
            </a:pPr>
            <a:r>
              <a:rPr lang="fr-FR" altLang="en-US" sz="1800" dirty="0">
                <a:solidFill>
                  <a:srgbClr val="FF0000"/>
                </a:solidFill>
                <a:latin typeface="Courier New" panose="02070309020205020404" pitchFamily="49" charset="0"/>
              </a:rPr>
              <a:t>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 -&gt;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a:t>
            </a:r>
          </a:p>
          <a:p>
            <a:pPr eaLnBrk="1" hangingPunct="1">
              <a:lnSpc>
                <a:spcPct val="90000"/>
              </a:lnSpc>
              <a:buFontTx/>
              <a:buNone/>
            </a:pP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a:t>
            </a:r>
          </a:p>
          <a:p>
            <a:pPr eaLnBrk="1" hangingPunct="1">
              <a:lnSpc>
                <a:spcPct val="90000"/>
              </a:lnSpc>
              <a:buFontTx/>
              <a:buNone/>
            </a:pPr>
            <a:r>
              <a:rPr lang="fr-FR" altLang="en-US" sz="2000" dirty="0">
                <a:solidFill>
                  <a:srgbClr val="FF0000"/>
                </a:solidFill>
                <a:latin typeface="Courier New" panose="02070309020205020404" pitchFamily="49" charset="0"/>
              </a:rPr>
              <a:t>	</a:t>
            </a:r>
            <a:endParaRPr lang="fr-FR" altLang="en-US" sz="2400" dirty="0">
              <a:latin typeface="Courier New" panose="02070309020205020404" pitchFamily="49" charset="0"/>
            </a:endParaRPr>
          </a:p>
          <a:p>
            <a:pPr eaLnBrk="1" hangingPunct="1">
              <a:lnSpc>
                <a:spcPct val="90000"/>
              </a:lnSpc>
            </a:pPr>
            <a:endParaRPr lang="fr-FR" altLang="en-US" sz="2400" dirty="0">
              <a:latin typeface="Courier New" panose="02070309020205020404" pitchFamily="49" charset="0"/>
            </a:endParaRPr>
          </a:p>
        </p:txBody>
      </p:sp>
      <p:sp>
        <p:nvSpPr>
          <p:cNvPr id="13317" name="Text Box 4">
            <a:extLst>
              <a:ext uri="{FF2B5EF4-FFF2-40B4-BE49-F238E27FC236}">
                <a16:creationId xmlns:a16="http://schemas.microsoft.com/office/drawing/2014/main" id="{C542B119-37EC-4534-A34D-FE3180E71692}"/>
              </a:ext>
            </a:extLst>
          </p:cNvPr>
          <p:cNvSpPr txBox="1">
            <a:spLocks noChangeArrowheads="1"/>
          </p:cNvSpPr>
          <p:nvPr/>
        </p:nvSpPr>
        <p:spPr bwMode="auto">
          <a:xfrm>
            <a:off x="7934739" y="3965269"/>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3200">
                <a:latin typeface="Tahoma" panose="020B0604030504040204" pitchFamily="34" charset="0"/>
                <a:cs typeface="Arial" panose="020B0604020202020204" pitchFamily="34" charset="0"/>
              </a:rPr>
              <a:t>…</a:t>
            </a:r>
          </a:p>
        </p:txBody>
      </p:sp>
      <p:sp>
        <p:nvSpPr>
          <p:cNvPr id="13318" name="Rectangle 5">
            <a:extLst>
              <a:ext uri="{FF2B5EF4-FFF2-40B4-BE49-F238E27FC236}">
                <a16:creationId xmlns:a16="http://schemas.microsoft.com/office/drawing/2014/main" id="{E4FF5554-E6F4-48D2-8779-8DBB730978F7}"/>
              </a:ext>
            </a:extLst>
          </p:cNvPr>
          <p:cNvSpPr>
            <a:spLocks noChangeArrowheads="1"/>
          </p:cNvSpPr>
          <p:nvPr/>
        </p:nvSpPr>
        <p:spPr bwMode="auto">
          <a:xfrm>
            <a:off x="1524000" y="4022725"/>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3319" name="Rectangle 6">
            <a:extLst>
              <a:ext uri="{FF2B5EF4-FFF2-40B4-BE49-F238E27FC236}">
                <a16:creationId xmlns:a16="http://schemas.microsoft.com/office/drawing/2014/main" id="{F4913E32-7653-4F68-B9E5-38FC2325EF65}"/>
              </a:ext>
            </a:extLst>
          </p:cNvPr>
          <p:cNvSpPr>
            <a:spLocks noChangeArrowheads="1"/>
          </p:cNvSpPr>
          <p:nvPr/>
        </p:nvSpPr>
        <p:spPr bwMode="auto">
          <a:xfrm>
            <a:off x="3124200" y="4027488"/>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3320" name="Rectangle 7">
            <a:extLst>
              <a:ext uri="{FF2B5EF4-FFF2-40B4-BE49-F238E27FC236}">
                <a16:creationId xmlns:a16="http://schemas.microsoft.com/office/drawing/2014/main" id="{82A04E77-545A-4E26-9774-74CB64C5635F}"/>
              </a:ext>
            </a:extLst>
          </p:cNvPr>
          <p:cNvSpPr>
            <a:spLocks noChangeArrowheads="1"/>
          </p:cNvSpPr>
          <p:nvPr/>
        </p:nvSpPr>
        <p:spPr bwMode="auto">
          <a:xfrm>
            <a:off x="4724400" y="4027488"/>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3321" name="Rectangle 8">
            <a:extLst>
              <a:ext uri="{FF2B5EF4-FFF2-40B4-BE49-F238E27FC236}">
                <a16:creationId xmlns:a16="http://schemas.microsoft.com/office/drawing/2014/main" id="{5C3E5602-A8C1-4EE5-8D63-374DE7D1FC09}"/>
              </a:ext>
            </a:extLst>
          </p:cNvPr>
          <p:cNvSpPr>
            <a:spLocks noChangeArrowheads="1"/>
          </p:cNvSpPr>
          <p:nvPr/>
        </p:nvSpPr>
        <p:spPr bwMode="auto">
          <a:xfrm>
            <a:off x="6324600" y="4027488"/>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3322" name="Line 9">
            <a:extLst>
              <a:ext uri="{FF2B5EF4-FFF2-40B4-BE49-F238E27FC236}">
                <a16:creationId xmlns:a16="http://schemas.microsoft.com/office/drawing/2014/main" id="{9E5580D3-51DA-47A9-BF87-E66A05625FC0}"/>
              </a:ext>
            </a:extLst>
          </p:cNvPr>
          <p:cNvSpPr>
            <a:spLocks noChangeShapeType="1"/>
          </p:cNvSpPr>
          <p:nvPr/>
        </p:nvSpPr>
        <p:spPr bwMode="auto">
          <a:xfrm>
            <a:off x="2438400" y="43322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4026" name="Line 10">
            <a:extLst>
              <a:ext uri="{FF2B5EF4-FFF2-40B4-BE49-F238E27FC236}">
                <a16:creationId xmlns:a16="http://schemas.microsoft.com/office/drawing/2014/main" id="{8CF8771D-7744-468B-B466-86ED7D1D9CCE}"/>
              </a:ext>
            </a:extLst>
          </p:cNvPr>
          <p:cNvSpPr>
            <a:spLocks noChangeShapeType="1"/>
          </p:cNvSpPr>
          <p:nvPr/>
        </p:nvSpPr>
        <p:spPr bwMode="auto">
          <a:xfrm>
            <a:off x="4038600" y="43322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4" name="Line 11">
            <a:extLst>
              <a:ext uri="{FF2B5EF4-FFF2-40B4-BE49-F238E27FC236}">
                <a16:creationId xmlns:a16="http://schemas.microsoft.com/office/drawing/2014/main" id="{3053C7FF-A16A-4F88-B93A-A9E11C3101FD}"/>
              </a:ext>
            </a:extLst>
          </p:cNvPr>
          <p:cNvSpPr>
            <a:spLocks noChangeShapeType="1"/>
          </p:cNvSpPr>
          <p:nvPr/>
        </p:nvSpPr>
        <p:spPr bwMode="auto">
          <a:xfrm>
            <a:off x="5638800" y="43322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5" name="Line 12">
            <a:extLst>
              <a:ext uri="{FF2B5EF4-FFF2-40B4-BE49-F238E27FC236}">
                <a16:creationId xmlns:a16="http://schemas.microsoft.com/office/drawing/2014/main" id="{A9817B82-88BC-4038-AA0C-8F0C43A997DE}"/>
              </a:ext>
            </a:extLst>
          </p:cNvPr>
          <p:cNvSpPr>
            <a:spLocks noChangeShapeType="1"/>
          </p:cNvSpPr>
          <p:nvPr/>
        </p:nvSpPr>
        <p:spPr bwMode="auto">
          <a:xfrm>
            <a:off x="7239000" y="43322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6" name="Text Box 13">
            <a:extLst>
              <a:ext uri="{FF2B5EF4-FFF2-40B4-BE49-F238E27FC236}">
                <a16:creationId xmlns:a16="http://schemas.microsoft.com/office/drawing/2014/main" id="{46FDEDA1-428F-436B-A90C-1FC741E40548}"/>
              </a:ext>
            </a:extLst>
          </p:cNvPr>
          <p:cNvSpPr txBox="1">
            <a:spLocks noChangeArrowheads="1"/>
          </p:cNvSpPr>
          <p:nvPr/>
        </p:nvSpPr>
        <p:spPr bwMode="auto">
          <a:xfrm>
            <a:off x="8382000" y="4500563"/>
            <a:ext cx="609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endParaRPr lang="fr-FR" altLang="en-US" sz="2200">
              <a:latin typeface="Tahoma" panose="020B0604030504040204" pitchFamily="34" charset="0"/>
              <a:cs typeface="Arial" panose="020B0604020202020204" pitchFamily="34" charset="0"/>
            </a:endParaRPr>
          </a:p>
        </p:txBody>
      </p:sp>
      <p:sp>
        <p:nvSpPr>
          <p:cNvPr id="13327" name="Line 14">
            <a:extLst>
              <a:ext uri="{FF2B5EF4-FFF2-40B4-BE49-F238E27FC236}">
                <a16:creationId xmlns:a16="http://schemas.microsoft.com/office/drawing/2014/main" id="{841960F2-1A84-426D-8388-F50BE4EBDBCD}"/>
              </a:ext>
            </a:extLst>
          </p:cNvPr>
          <p:cNvSpPr>
            <a:spLocks noChangeShapeType="1"/>
          </p:cNvSpPr>
          <p:nvPr/>
        </p:nvSpPr>
        <p:spPr bwMode="auto">
          <a:xfrm>
            <a:off x="762000" y="3854450"/>
            <a:ext cx="762000" cy="549275"/>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8" name="Text Box 15">
            <a:extLst>
              <a:ext uri="{FF2B5EF4-FFF2-40B4-BE49-F238E27FC236}">
                <a16:creationId xmlns:a16="http://schemas.microsoft.com/office/drawing/2014/main" id="{896BA060-F8F6-416D-8B03-A98BCD4E6597}"/>
              </a:ext>
            </a:extLst>
          </p:cNvPr>
          <p:cNvSpPr txBox="1">
            <a:spLocks noChangeArrowheads="1"/>
          </p:cNvSpPr>
          <p:nvPr/>
        </p:nvSpPr>
        <p:spPr bwMode="auto">
          <a:xfrm>
            <a:off x="152400" y="3380581"/>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head</a:t>
            </a:r>
          </a:p>
        </p:txBody>
      </p:sp>
      <p:sp>
        <p:nvSpPr>
          <p:cNvPr id="214033" name="Line 17">
            <a:extLst>
              <a:ext uri="{FF2B5EF4-FFF2-40B4-BE49-F238E27FC236}">
                <a16:creationId xmlns:a16="http://schemas.microsoft.com/office/drawing/2014/main" id="{07C62A74-C29F-4A89-99E5-48B7CA8E8044}"/>
              </a:ext>
            </a:extLst>
          </p:cNvPr>
          <p:cNvSpPr>
            <a:spLocks noChangeShapeType="1"/>
          </p:cNvSpPr>
          <p:nvPr/>
        </p:nvSpPr>
        <p:spPr bwMode="auto">
          <a:xfrm flipV="1">
            <a:off x="4876801" y="4632325"/>
            <a:ext cx="228598" cy="10668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1" name="Line 18">
            <a:extLst>
              <a:ext uri="{FF2B5EF4-FFF2-40B4-BE49-F238E27FC236}">
                <a16:creationId xmlns:a16="http://schemas.microsoft.com/office/drawing/2014/main" id="{A570C735-E984-46C7-8047-E4625AE85A0A}"/>
              </a:ext>
            </a:extLst>
          </p:cNvPr>
          <p:cNvSpPr>
            <a:spLocks noChangeShapeType="1"/>
          </p:cNvSpPr>
          <p:nvPr/>
        </p:nvSpPr>
        <p:spPr bwMode="auto">
          <a:xfrm>
            <a:off x="3200400" y="3413125"/>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2" name="Text Box 19">
            <a:extLst>
              <a:ext uri="{FF2B5EF4-FFF2-40B4-BE49-F238E27FC236}">
                <a16:creationId xmlns:a16="http://schemas.microsoft.com/office/drawing/2014/main" id="{BA7096E6-13C1-45B3-AAD2-4BF7BC5CB680}"/>
              </a:ext>
            </a:extLst>
          </p:cNvPr>
          <p:cNvSpPr txBox="1">
            <a:spLocks noChangeArrowheads="1"/>
          </p:cNvSpPr>
          <p:nvPr/>
        </p:nvSpPr>
        <p:spPr bwMode="auto">
          <a:xfrm>
            <a:off x="3276602" y="3098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cur</a:t>
            </a:r>
          </a:p>
        </p:txBody>
      </p:sp>
      <p:sp>
        <p:nvSpPr>
          <p:cNvPr id="214036" name="Line 20">
            <a:extLst>
              <a:ext uri="{FF2B5EF4-FFF2-40B4-BE49-F238E27FC236}">
                <a16:creationId xmlns:a16="http://schemas.microsoft.com/office/drawing/2014/main" id="{2DD9BF69-ED26-449F-B7D8-1412021C35DF}"/>
              </a:ext>
            </a:extLst>
          </p:cNvPr>
          <p:cNvSpPr>
            <a:spLocks noChangeShapeType="1"/>
          </p:cNvSpPr>
          <p:nvPr/>
        </p:nvSpPr>
        <p:spPr bwMode="auto">
          <a:xfrm>
            <a:off x="3962402" y="4648200"/>
            <a:ext cx="380998" cy="103505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3" name="Straight Connector 2">
            <a:extLst>
              <a:ext uri="{FF2B5EF4-FFF2-40B4-BE49-F238E27FC236}">
                <a16:creationId xmlns:a16="http://schemas.microsoft.com/office/drawing/2014/main" id="{36285827-2A85-4621-B9CA-F4D9FC7E07C4}"/>
              </a:ext>
            </a:extLst>
          </p:cNvPr>
          <p:cNvCxnSpPr/>
          <p:nvPr/>
        </p:nvCxnSpPr>
        <p:spPr>
          <a:xfrm>
            <a:off x="2133600" y="40227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B3A4492-710E-4C3C-B0B5-40095BF22FFF}"/>
              </a:ext>
            </a:extLst>
          </p:cNvPr>
          <p:cNvCxnSpPr/>
          <p:nvPr/>
        </p:nvCxnSpPr>
        <p:spPr>
          <a:xfrm>
            <a:off x="3733800" y="40386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28B957B-7536-4BC6-9EA2-2DEDB8453700}"/>
              </a:ext>
            </a:extLst>
          </p:cNvPr>
          <p:cNvCxnSpPr/>
          <p:nvPr/>
        </p:nvCxnSpPr>
        <p:spPr>
          <a:xfrm>
            <a:off x="5334000" y="40386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DCE2B4D-998E-484E-83C6-11F8A0CBCBF6}"/>
              </a:ext>
            </a:extLst>
          </p:cNvPr>
          <p:cNvCxnSpPr/>
          <p:nvPr/>
        </p:nvCxnSpPr>
        <p:spPr>
          <a:xfrm>
            <a:off x="6934200" y="40386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B9DB69E-A33A-4E13-93AF-0464171FF539}"/>
              </a:ext>
            </a:extLst>
          </p:cNvPr>
          <p:cNvGrpSpPr/>
          <p:nvPr/>
        </p:nvGrpSpPr>
        <p:grpSpPr>
          <a:xfrm>
            <a:off x="2735807" y="5699125"/>
            <a:ext cx="2217193" cy="1041102"/>
            <a:chOff x="2735807" y="5699125"/>
            <a:chExt cx="2217193" cy="1041102"/>
          </a:xfrm>
        </p:grpSpPr>
        <p:sp>
          <p:nvSpPr>
            <p:cNvPr id="214032" name="Rectangle 16">
              <a:extLst>
                <a:ext uri="{FF2B5EF4-FFF2-40B4-BE49-F238E27FC236}">
                  <a16:creationId xmlns:a16="http://schemas.microsoft.com/office/drawing/2014/main" id="{D633F51E-F32B-457F-A636-EF83034CD0B8}"/>
                </a:ext>
              </a:extLst>
            </p:cNvPr>
            <p:cNvSpPr>
              <a:spLocks noChangeArrowheads="1"/>
            </p:cNvSpPr>
            <p:nvPr/>
          </p:nvSpPr>
          <p:spPr bwMode="auto">
            <a:xfrm>
              <a:off x="4038600" y="5699125"/>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14037" name="Line 21">
              <a:extLst>
                <a:ext uri="{FF2B5EF4-FFF2-40B4-BE49-F238E27FC236}">
                  <a16:creationId xmlns:a16="http://schemas.microsoft.com/office/drawing/2014/main" id="{264EBF8E-1A22-4EFF-9A97-92D37BE16E61}"/>
                </a:ext>
              </a:extLst>
            </p:cNvPr>
            <p:cNvSpPr>
              <a:spLocks noChangeShapeType="1"/>
            </p:cNvSpPr>
            <p:nvPr/>
          </p:nvSpPr>
          <p:spPr bwMode="auto">
            <a:xfrm flipV="1">
              <a:off x="3505200" y="6083300"/>
              <a:ext cx="533400" cy="241299"/>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4038" name="Text Box 22">
              <a:extLst>
                <a:ext uri="{FF2B5EF4-FFF2-40B4-BE49-F238E27FC236}">
                  <a16:creationId xmlns:a16="http://schemas.microsoft.com/office/drawing/2014/main" id="{1307ACF7-E6BC-456B-8882-3043821C51F6}"/>
                </a:ext>
              </a:extLst>
            </p:cNvPr>
            <p:cNvSpPr txBox="1">
              <a:spLocks noChangeArrowheads="1"/>
            </p:cNvSpPr>
            <p:nvPr/>
          </p:nvSpPr>
          <p:spPr bwMode="auto">
            <a:xfrm>
              <a:off x="2735807" y="6278562"/>
              <a:ext cx="1676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new_node</a:t>
              </a:r>
            </a:p>
          </p:txBody>
        </p:sp>
        <p:cxnSp>
          <p:nvCxnSpPr>
            <p:cNvPr id="31" name="Straight Connector 30">
              <a:extLst>
                <a:ext uri="{FF2B5EF4-FFF2-40B4-BE49-F238E27FC236}">
                  <a16:creationId xmlns:a16="http://schemas.microsoft.com/office/drawing/2014/main" id="{A75DE1C3-655C-4548-90B5-38C962377A46}"/>
                </a:ext>
              </a:extLst>
            </p:cNvPr>
            <p:cNvCxnSpPr/>
            <p:nvPr/>
          </p:nvCxnSpPr>
          <p:spPr>
            <a:xfrm>
              <a:off x="4687956" y="57150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32312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4019">
                                            <p:txEl>
                                              <p:pRg st="1" end="1"/>
                                            </p:txEl>
                                          </p:spTgt>
                                        </p:tgtEl>
                                        <p:attrNameLst>
                                          <p:attrName>style.visibility</p:attrName>
                                        </p:attrNameLst>
                                      </p:cBhvr>
                                      <p:to>
                                        <p:strVal val="visible"/>
                                      </p:to>
                                    </p:set>
                                    <p:anim calcmode="lin" valueType="num">
                                      <p:cBhvr additive="base">
                                        <p:cTn id="7" dur="500" fill="hold"/>
                                        <p:tgtEl>
                                          <p:spTgt spid="21401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40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14033"/>
                                        </p:tgtEl>
                                        <p:attrNameLst>
                                          <p:attrName>style.visibility</p:attrName>
                                        </p:attrNameLst>
                                      </p:cBhvr>
                                      <p:to>
                                        <p:strVal val="visible"/>
                                      </p:to>
                                    </p:set>
                                    <p:animEffect transition="in" filter="wipe(down)">
                                      <p:cBhvr>
                                        <p:cTn id="18" dur="500"/>
                                        <p:tgtEl>
                                          <p:spTgt spid="21403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4019">
                                            <p:txEl>
                                              <p:pRg st="2" end="2"/>
                                            </p:txEl>
                                          </p:spTgt>
                                        </p:tgtEl>
                                        <p:attrNameLst>
                                          <p:attrName>style.visibility</p:attrName>
                                        </p:attrNameLst>
                                      </p:cBhvr>
                                      <p:to>
                                        <p:strVal val="visible"/>
                                      </p:to>
                                    </p:set>
                                    <p:anim calcmode="lin" valueType="num">
                                      <p:cBhvr additive="base">
                                        <p:cTn id="23" dur="500" fill="hold"/>
                                        <p:tgtEl>
                                          <p:spTgt spid="214019">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40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14036"/>
                                        </p:tgtEl>
                                        <p:attrNameLst>
                                          <p:attrName>style.visibility</p:attrName>
                                        </p:attrNameLst>
                                      </p:cBhvr>
                                      <p:to>
                                        <p:strVal val="visible"/>
                                      </p:to>
                                    </p:set>
                                    <p:animEffect transition="in" filter="wipe(up)">
                                      <p:cBhvr>
                                        <p:cTn id="29" dur="500"/>
                                        <p:tgtEl>
                                          <p:spTgt spid="214036"/>
                                        </p:tgtEl>
                                      </p:cBhvr>
                                    </p:animEffect>
                                  </p:childTnLst>
                                </p:cTn>
                              </p:par>
                              <p:par>
                                <p:cTn id="30" presetID="1" presetClass="exit" presetSubtype="0" fill="hold" nodeType="withEffect">
                                  <p:stCondLst>
                                    <p:cond delay="0"/>
                                  </p:stCondLst>
                                  <p:childTnLst>
                                    <p:set>
                                      <p:cBhvr>
                                        <p:cTn id="31" dur="1" fill="hold">
                                          <p:stCondLst>
                                            <p:cond delay="0"/>
                                          </p:stCondLst>
                                        </p:cTn>
                                        <p:tgtEl>
                                          <p:spTgt spid="21402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14019">
                                            <p:txEl>
                                              <p:pRg st="3" end="3"/>
                                            </p:txEl>
                                          </p:spTgt>
                                        </p:tgtEl>
                                        <p:attrNameLst>
                                          <p:attrName>style.visibility</p:attrName>
                                        </p:attrNameLst>
                                      </p:cBhvr>
                                      <p:to>
                                        <p:strVal val="visible"/>
                                      </p:to>
                                    </p:set>
                                    <p:anim calcmode="lin" valueType="num">
                                      <p:cBhvr additive="base">
                                        <p:cTn id="36" dur="500" fill="hold"/>
                                        <p:tgtEl>
                                          <p:spTgt spid="214019">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140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9" presetClass="path" presetSubtype="0" accel="50000" decel="50000" fill="hold" grpId="0" nodeType="clickEffect">
                                  <p:stCondLst>
                                    <p:cond delay="0"/>
                                  </p:stCondLst>
                                  <p:childTnLst>
                                    <p:animMotion origin="layout" path="M -3.33333E-6 4.81481E-6 L -0.05833 0.35462 " pathEditMode="relative" rAng="0" ptsTypes="AA">
                                      <p:cBhvr>
                                        <p:cTn id="41" dur="2000" fill="hold"/>
                                        <p:tgtEl>
                                          <p:spTgt spid="13332"/>
                                        </p:tgtEl>
                                        <p:attrNameLst>
                                          <p:attrName>ppt_x</p:attrName>
                                          <p:attrName>ppt_y</p:attrName>
                                        </p:attrNameLst>
                                      </p:cBhvr>
                                      <p:rCtr x="-2917" y="17731"/>
                                    </p:animMotion>
                                  </p:childTnLst>
                                </p:cTn>
                              </p:par>
                              <p:par>
                                <p:cTn id="42" presetID="49" presetClass="path" presetSubtype="0" accel="50000" decel="50000" fill="hold" grpId="0" nodeType="withEffect">
                                  <p:stCondLst>
                                    <p:cond delay="0"/>
                                  </p:stCondLst>
                                  <p:childTnLst>
                                    <p:animMotion origin="layout" path="M 3.33333E-6 3.7037E-7 L 0.03246 0.28495 " pathEditMode="relative" rAng="0" ptsTypes="AA">
                                      <p:cBhvr>
                                        <p:cTn id="43" dur="2000" fill="hold"/>
                                        <p:tgtEl>
                                          <p:spTgt spid="13331"/>
                                        </p:tgtEl>
                                        <p:attrNameLst>
                                          <p:attrName>ppt_x</p:attrName>
                                          <p:attrName>ppt_y</p:attrName>
                                        </p:attrNameLst>
                                      </p:cBhvr>
                                      <p:rCtr x="1615" y="14236"/>
                                    </p:animMotion>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214019">
                                            <p:txEl>
                                              <p:pRg st="4" end="4"/>
                                            </p:txEl>
                                          </p:spTgt>
                                        </p:tgtEl>
                                        <p:attrNameLst>
                                          <p:attrName>style.visibility</p:attrName>
                                        </p:attrNameLst>
                                      </p:cBhvr>
                                      <p:to>
                                        <p:strVal val="visible"/>
                                      </p:to>
                                    </p:set>
                                    <p:anim calcmode="lin" valueType="num">
                                      <p:cBhvr additive="base">
                                        <p:cTn id="48" dur="500" fill="hold"/>
                                        <p:tgtEl>
                                          <p:spTgt spid="214019">
                                            <p:txEl>
                                              <p:pRg st="4" end="4"/>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1401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33" grpId="0" animBg="1"/>
      <p:bldP spid="13331" grpId="0" animBg="1"/>
      <p:bldP spid="13332" grpId="0"/>
      <p:bldP spid="21403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B912FE8D-5833-4EDB-8175-338EACE4FE4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8AB13CE-5D13-446A-B703-E91CB9D2E914}" type="slidenum">
              <a:rPr lang="en-US" altLang="en-US"/>
              <a:pPr/>
              <a:t>86</a:t>
            </a:fld>
            <a:endParaRPr lang="en-US" altLang="en-US"/>
          </a:p>
        </p:txBody>
      </p:sp>
      <p:sp>
        <p:nvSpPr>
          <p:cNvPr id="214018" name="Rectangle 2">
            <a:extLst>
              <a:ext uri="{FF2B5EF4-FFF2-40B4-BE49-F238E27FC236}">
                <a16:creationId xmlns:a16="http://schemas.microsoft.com/office/drawing/2014/main" id="{4A1442D8-E05F-4DA3-9615-2FF97B8D2ED8}"/>
              </a:ext>
            </a:extLst>
          </p:cNvPr>
          <p:cNvSpPr>
            <a:spLocks noGrp="1" noChangeArrowheads="1"/>
          </p:cNvSpPr>
          <p:nvPr>
            <p:ph type="title"/>
          </p:nvPr>
        </p:nvSpPr>
        <p:spPr>
          <a:xfrm>
            <a:off x="0" y="0"/>
            <a:ext cx="9144000" cy="838200"/>
          </a:xfrm>
        </p:spPr>
        <p:txBody>
          <a:bodyPr/>
          <a:lstStyle/>
          <a:p>
            <a:pPr eaLnBrk="1" hangingPunct="1">
              <a:defRPr/>
            </a:pPr>
            <a:r>
              <a:rPr lang="en-US" altLang="en-US" dirty="0"/>
              <a:t>Operations on singly linked list: Insertion</a:t>
            </a:r>
            <a:endParaRPr lang="fr-FR" dirty="0"/>
          </a:p>
        </p:txBody>
      </p:sp>
      <p:sp>
        <p:nvSpPr>
          <p:cNvPr id="214019" name="Rectangle 3">
            <a:extLst>
              <a:ext uri="{FF2B5EF4-FFF2-40B4-BE49-F238E27FC236}">
                <a16:creationId xmlns:a16="http://schemas.microsoft.com/office/drawing/2014/main" id="{9E3DF18D-68E2-446F-9A96-A8266CD881EB}"/>
              </a:ext>
            </a:extLst>
          </p:cNvPr>
          <p:cNvSpPr>
            <a:spLocks noGrp="1" noChangeArrowheads="1"/>
          </p:cNvSpPr>
          <p:nvPr>
            <p:ph type="body" idx="1"/>
          </p:nvPr>
        </p:nvSpPr>
        <p:spPr>
          <a:xfrm>
            <a:off x="0" y="904875"/>
            <a:ext cx="9144000" cy="1981200"/>
          </a:xfrm>
        </p:spPr>
        <p:txBody>
          <a:bodyPr/>
          <a:lstStyle/>
          <a:p>
            <a:pPr eaLnBrk="1" hangingPunct="1">
              <a:lnSpc>
                <a:spcPct val="90000"/>
              </a:lnSpc>
            </a:pPr>
            <a:r>
              <a:rPr lang="en-US" altLang="en-US" sz="2200" dirty="0">
                <a:latin typeface="Times New Roman" panose="02020603050405020304" pitchFamily="18" charset="0"/>
                <a:cs typeface="Times New Roman" panose="02020603050405020304" pitchFamily="18" charset="0"/>
              </a:rPr>
              <a:t>Insert a new node </a:t>
            </a:r>
            <a:r>
              <a:rPr lang="en-US" altLang="en-US" sz="2200" dirty="0">
                <a:solidFill>
                  <a:srgbClr val="FF0000"/>
                </a:solidFill>
                <a:latin typeface="Times New Roman" panose="02020603050405020304" pitchFamily="18" charset="0"/>
                <a:cs typeface="Times New Roman" panose="02020603050405020304" pitchFamily="18" charset="0"/>
              </a:rPr>
              <a:t>after the node pointed by the pointer cur</a:t>
            </a:r>
            <a:r>
              <a:rPr lang="en-US" altLang="en-US" sz="2200" dirty="0">
                <a:latin typeface="Times New Roman" panose="02020603050405020304" pitchFamily="18" charset="0"/>
                <a:cs typeface="Times New Roman" panose="02020603050405020304" pitchFamily="18" charset="0"/>
              </a:rPr>
              <a:t>:</a:t>
            </a:r>
          </a:p>
          <a:p>
            <a:pPr eaLnBrk="1" hangingPunct="1">
              <a:lnSpc>
                <a:spcPct val="90000"/>
              </a:lnSpc>
              <a:buFontTx/>
              <a:buNone/>
            </a:pPr>
            <a:r>
              <a:rPr lang="en-US" altLang="en-US" sz="1800" dirty="0">
                <a:solidFill>
                  <a:srgbClr val="FF0000"/>
                </a:solidFill>
                <a:latin typeface="Courier New" panose="02070309020205020404" pitchFamily="49" charset="0"/>
              </a:rPr>
              <a:t>	&lt;create a new node </a:t>
            </a:r>
            <a:r>
              <a:rPr lang="en-US" altLang="en-US" sz="1800" dirty="0" err="1">
                <a:solidFill>
                  <a:srgbClr val="FF0000"/>
                </a:solidFill>
                <a:latin typeface="Courier New" panose="02070309020205020404" pitchFamily="49" charset="0"/>
              </a:rPr>
              <a:t>new_node</a:t>
            </a:r>
            <a:r>
              <a:rPr lang="en-US" altLang="en-US" sz="1800" dirty="0">
                <a:solidFill>
                  <a:srgbClr val="FF0000"/>
                </a:solidFill>
                <a:latin typeface="Courier New" panose="02070309020205020404" pitchFamily="49" charset="0"/>
              </a:rPr>
              <a:t>&gt;;</a:t>
            </a:r>
          </a:p>
          <a:p>
            <a:pPr eaLnBrk="1" hangingPunct="1">
              <a:lnSpc>
                <a:spcPct val="90000"/>
              </a:lnSpc>
              <a:buFontTx/>
              <a:buNone/>
            </a:pPr>
            <a:r>
              <a:rPr lang="fr-FR" altLang="en-US" sz="1800" dirty="0">
                <a:solidFill>
                  <a:srgbClr val="FF0000"/>
                </a:solidFill>
                <a:latin typeface="Courier New" panose="02070309020205020404" pitchFamily="49" charset="0"/>
              </a:rPr>
              <a:t>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 -&gt;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a:t>
            </a:r>
          </a:p>
          <a:p>
            <a:pPr eaLnBrk="1" hangingPunct="1">
              <a:lnSpc>
                <a:spcPct val="90000"/>
              </a:lnSpc>
              <a:buFontTx/>
              <a:buNone/>
            </a:pP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a:t>
            </a:r>
          </a:p>
          <a:p>
            <a:pPr eaLnBrk="1" hangingPunct="1">
              <a:lnSpc>
                <a:spcPct val="90000"/>
              </a:lnSpc>
              <a:buFontTx/>
              <a:buNone/>
            </a:pPr>
            <a:endParaRPr lang="fr-FR" altLang="en-US" sz="2000" dirty="0">
              <a:solidFill>
                <a:srgbClr val="000099"/>
              </a:solidFill>
              <a:latin typeface="Times" panose="02020603050405020304" pitchFamily="18" charset="0"/>
              <a:cs typeface="Times" panose="02020603050405020304" pitchFamily="18" charset="0"/>
            </a:endParaRPr>
          </a:p>
          <a:p>
            <a:pPr eaLnBrk="1" hangingPunct="1">
              <a:lnSpc>
                <a:spcPct val="90000"/>
              </a:lnSpc>
              <a:buFontTx/>
              <a:buNone/>
            </a:pPr>
            <a:r>
              <a:rPr lang="fr-FR" altLang="en-US" sz="2000" dirty="0">
                <a:solidFill>
                  <a:srgbClr val="000099"/>
                </a:solidFill>
                <a:latin typeface="Times" panose="02020603050405020304" pitchFamily="18" charset="0"/>
                <a:cs typeface="Times" panose="02020603050405020304" pitchFamily="18" charset="0"/>
              </a:rPr>
              <a:t>Write a </a:t>
            </a:r>
            <a:r>
              <a:rPr lang="fr-FR" altLang="en-US" sz="2000" dirty="0" err="1">
                <a:solidFill>
                  <a:srgbClr val="000099"/>
                </a:solidFill>
                <a:latin typeface="Times" panose="02020603050405020304" pitchFamily="18" charset="0"/>
                <a:cs typeface="Times" panose="02020603050405020304" pitchFamily="18" charset="0"/>
              </a:rPr>
              <a:t>function</a:t>
            </a:r>
            <a:r>
              <a:rPr lang="fr-FR" altLang="en-US" sz="2000" dirty="0">
                <a:solidFill>
                  <a:srgbClr val="000099"/>
                </a:solidFill>
                <a:latin typeface="Times" panose="02020603050405020304" pitchFamily="18" charset="0"/>
                <a:cs typeface="Times" panose="02020603050405020304" pitchFamily="18" charset="0"/>
              </a:rPr>
              <a:t> to insert a </a:t>
            </a:r>
            <a:r>
              <a:rPr lang="fr-FR" altLang="en-US" sz="2000" dirty="0" err="1">
                <a:solidFill>
                  <a:srgbClr val="000099"/>
                </a:solidFill>
                <a:latin typeface="Times" panose="02020603050405020304" pitchFamily="18" charset="0"/>
                <a:cs typeface="Times" panose="02020603050405020304" pitchFamily="18" charset="0"/>
              </a:rPr>
              <a:t>node</a:t>
            </a:r>
            <a:r>
              <a:rPr lang="fr-FR" altLang="en-US" sz="2000" dirty="0">
                <a:solidFill>
                  <a:srgbClr val="000099"/>
                </a:solidFill>
                <a:latin typeface="Times" panose="02020603050405020304" pitchFamily="18" charset="0"/>
                <a:cs typeface="Times" panose="02020603050405020304" pitchFamily="18" charset="0"/>
              </a:rPr>
              <a:t> </a:t>
            </a:r>
            <a:r>
              <a:rPr lang="fr-FR" altLang="en-US" sz="2000" dirty="0" err="1">
                <a:solidFill>
                  <a:srgbClr val="000099"/>
                </a:solidFill>
                <a:latin typeface="Times" panose="02020603050405020304" pitchFamily="18" charset="0"/>
                <a:cs typeface="Times" panose="02020603050405020304" pitchFamily="18" charset="0"/>
              </a:rPr>
              <a:t>with</a:t>
            </a:r>
            <a:r>
              <a:rPr lang="fr-FR" altLang="en-US" sz="2000" dirty="0">
                <a:solidFill>
                  <a:srgbClr val="000099"/>
                </a:solidFill>
                <a:latin typeface="Times" panose="02020603050405020304" pitchFamily="18" charset="0"/>
                <a:cs typeface="Times" panose="02020603050405020304" pitchFamily="18" charset="0"/>
              </a:rPr>
              <a:t> data = </a:t>
            </a:r>
            <a:r>
              <a:rPr lang="fr-FR" altLang="en-US" sz="2000" i="1" dirty="0">
                <a:solidFill>
                  <a:srgbClr val="000099"/>
                </a:solidFill>
                <a:latin typeface="Times" panose="02020603050405020304" pitchFamily="18" charset="0"/>
                <a:cs typeface="Times" panose="02020603050405020304" pitchFamily="18" charset="0"/>
              </a:rPr>
              <a:t>X</a:t>
            </a:r>
            <a:r>
              <a:rPr lang="fr-FR" altLang="en-US" sz="2000" dirty="0">
                <a:solidFill>
                  <a:srgbClr val="000099"/>
                </a:solidFill>
                <a:latin typeface="Times" panose="02020603050405020304" pitchFamily="18" charset="0"/>
                <a:cs typeface="Times" panose="02020603050405020304" pitchFamily="18" charset="0"/>
              </a:rPr>
              <a:t> (</a:t>
            </a:r>
            <a:r>
              <a:rPr lang="fr-FR" altLang="en-US" sz="2000" dirty="0" err="1">
                <a:solidFill>
                  <a:srgbClr val="000099"/>
                </a:solidFill>
                <a:latin typeface="Times" panose="02020603050405020304" pitchFamily="18" charset="0"/>
                <a:cs typeface="Times" panose="02020603050405020304" pitchFamily="18" charset="0"/>
              </a:rPr>
              <a:t>having</a:t>
            </a:r>
            <a:r>
              <a:rPr lang="fr-FR" altLang="en-US" sz="2000" dirty="0">
                <a:solidFill>
                  <a:srgbClr val="000099"/>
                </a:solidFill>
                <a:latin typeface="Times" panose="02020603050405020304" pitchFamily="18" charset="0"/>
                <a:cs typeface="Times" panose="02020603050405020304" pitchFamily="18" charset="0"/>
              </a:rPr>
              <a:t> the type  «</a:t>
            </a:r>
            <a:r>
              <a:rPr lang="fr-FR" altLang="en-US" sz="2000" dirty="0" err="1">
                <a:solidFill>
                  <a:srgbClr val="000099"/>
                </a:solidFill>
                <a:latin typeface="Times" panose="02020603050405020304" pitchFamily="18" charset="0"/>
                <a:cs typeface="Times" panose="02020603050405020304" pitchFamily="18" charset="0"/>
              </a:rPr>
              <a:t>NodeType</a:t>
            </a:r>
            <a:r>
              <a:rPr lang="fr-FR" altLang="en-US" sz="2000" dirty="0">
                <a:solidFill>
                  <a:srgbClr val="000099"/>
                </a:solidFill>
                <a:latin typeface="Times" panose="02020603050405020304" pitchFamily="18" charset="0"/>
                <a:cs typeface="Times" panose="02020603050405020304" pitchFamily="18" charset="0"/>
              </a:rPr>
              <a:t> » </a:t>
            </a:r>
            <a:r>
              <a:rPr lang="fr-FR" altLang="en-US" sz="2000" dirty="0" err="1">
                <a:solidFill>
                  <a:srgbClr val="000099"/>
                </a:solidFill>
                <a:latin typeface="Times" panose="02020603050405020304" pitchFamily="18" charset="0"/>
                <a:cs typeface="Times" panose="02020603050405020304" pitchFamily="18" charset="0"/>
              </a:rPr>
              <a:t>after</a:t>
            </a:r>
            <a:r>
              <a:rPr lang="fr-FR" altLang="en-US" sz="2000" dirty="0">
                <a:solidFill>
                  <a:srgbClr val="000099"/>
                </a:solidFill>
                <a:latin typeface="Times" panose="02020603050405020304" pitchFamily="18" charset="0"/>
                <a:cs typeface="Times" panose="02020603050405020304" pitchFamily="18" charset="0"/>
              </a:rPr>
              <a:t> the </a:t>
            </a:r>
          </a:p>
          <a:p>
            <a:pPr eaLnBrk="1" hangingPunct="1">
              <a:lnSpc>
                <a:spcPct val="90000"/>
              </a:lnSpc>
              <a:buFontTx/>
              <a:buNone/>
            </a:pPr>
            <a:r>
              <a:rPr lang="fr-FR" altLang="en-US" sz="2000" dirty="0" err="1">
                <a:solidFill>
                  <a:srgbClr val="000099"/>
                </a:solidFill>
                <a:latin typeface="Times" panose="02020603050405020304" pitchFamily="18" charset="0"/>
                <a:cs typeface="Times" panose="02020603050405020304" pitchFamily="18" charset="0"/>
              </a:rPr>
              <a:t>node</a:t>
            </a:r>
            <a:r>
              <a:rPr lang="fr-FR" altLang="en-US" sz="2000" dirty="0">
                <a:solidFill>
                  <a:srgbClr val="000099"/>
                </a:solidFill>
                <a:latin typeface="Times" panose="02020603050405020304" pitchFamily="18" charset="0"/>
                <a:cs typeface="Times" panose="02020603050405020304" pitchFamily="18" charset="0"/>
              </a:rPr>
              <a:t> </a:t>
            </a:r>
            <a:r>
              <a:rPr lang="fr-FR" altLang="en-US" sz="2000" dirty="0" err="1">
                <a:solidFill>
                  <a:srgbClr val="000099"/>
                </a:solidFill>
                <a:latin typeface="Times" panose="02020603050405020304" pitchFamily="18" charset="0"/>
                <a:cs typeface="Times" panose="02020603050405020304" pitchFamily="18" charset="0"/>
              </a:rPr>
              <a:t>pointed</a:t>
            </a:r>
            <a:r>
              <a:rPr lang="fr-FR" altLang="en-US" sz="2000" dirty="0">
                <a:solidFill>
                  <a:srgbClr val="000099"/>
                </a:solidFill>
                <a:latin typeface="Times" panose="02020603050405020304" pitchFamily="18" charset="0"/>
                <a:cs typeface="Times" panose="02020603050405020304" pitchFamily="18" charset="0"/>
              </a:rPr>
              <a:t> by the pointer </a:t>
            </a:r>
            <a:r>
              <a:rPr lang="fr-FR" altLang="en-US" sz="2000" dirty="0" err="1">
                <a:solidFill>
                  <a:srgbClr val="000099"/>
                </a:solidFill>
                <a:latin typeface="Times" panose="02020603050405020304" pitchFamily="18" charset="0"/>
                <a:cs typeface="Times" panose="02020603050405020304" pitchFamily="18" charset="0"/>
              </a:rPr>
              <a:t>cur</a:t>
            </a:r>
            <a:r>
              <a:rPr lang="fr-FR" altLang="en-US" sz="2000" dirty="0">
                <a:solidFill>
                  <a:srgbClr val="000099"/>
                </a:solidFill>
                <a:latin typeface="Times" panose="02020603050405020304" pitchFamily="18" charset="0"/>
                <a:cs typeface="Times" panose="02020603050405020304" pitchFamily="18" charset="0"/>
              </a:rPr>
              <a:t>. The </a:t>
            </a:r>
            <a:r>
              <a:rPr lang="fr-FR" altLang="en-US" sz="2000" dirty="0" err="1">
                <a:solidFill>
                  <a:srgbClr val="000099"/>
                </a:solidFill>
                <a:latin typeface="Times" panose="02020603050405020304" pitchFamily="18" charset="0"/>
                <a:cs typeface="Times" panose="02020603050405020304" pitchFamily="18" charset="0"/>
              </a:rPr>
              <a:t>function</a:t>
            </a:r>
            <a:r>
              <a:rPr lang="fr-FR" altLang="en-US" sz="2000" dirty="0">
                <a:solidFill>
                  <a:srgbClr val="000099"/>
                </a:solidFill>
                <a:latin typeface="Times" panose="02020603050405020304" pitchFamily="18" charset="0"/>
                <a:cs typeface="Times" panose="02020603050405020304" pitchFamily="18" charset="0"/>
              </a:rPr>
              <a:t> </a:t>
            </a:r>
            <a:r>
              <a:rPr lang="fr-FR" altLang="en-US" sz="2000" dirty="0" err="1">
                <a:solidFill>
                  <a:srgbClr val="000099"/>
                </a:solidFill>
                <a:latin typeface="Times" panose="02020603050405020304" pitchFamily="18" charset="0"/>
                <a:cs typeface="Times" panose="02020603050405020304" pitchFamily="18" charset="0"/>
              </a:rPr>
              <a:t>returns</a:t>
            </a:r>
            <a:r>
              <a:rPr lang="fr-FR" altLang="en-US" sz="2000" dirty="0">
                <a:solidFill>
                  <a:srgbClr val="000099"/>
                </a:solidFill>
                <a:latin typeface="Times" panose="02020603050405020304" pitchFamily="18" charset="0"/>
                <a:cs typeface="Times" panose="02020603050405020304" pitchFamily="18" charset="0"/>
              </a:rPr>
              <a:t> the </a:t>
            </a:r>
            <a:r>
              <a:rPr lang="fr-FR" altLang="en-US" sz="2000" dirty="0" err="1">
                <a:solidFill>
                  <a:srgbClr val="000099"/>
                </a:solidFill>
                <a:latin typeface="Times" panose="02020603050405020304" pitchFamily="18" charset="0"/>
                <a:cs typeface="Times" panose="02020603050405020304" pitchFamily="18" charset="0"/>
              </a:rPr>
              <a:t>address</a:t>
            </a:r>
            <a:r>
              <a:rPr lang="fr-FR" altLang="en-US" sz="2000" dirty="0">
                <a:solidFill>
                  <a:srgbClr val="000099"/>
                </a:solidFill>
                <a:latin typeface="Times" panose="02020603050405020304" pitchFamily="18" charset="0"/>
                <a:cs typeface="Times" panose="02020603050405020304" pitchFamily="18" charset="0"/>
              </a:rPr>
              <a:t> of the new </a:t>
            </a:r>
            <a:r>
              <a:rPr lang="fr-FR" altLang="en-US" sz="2000" dirty="0" err="1">
                <a:solidFill>
                  <a:srgbClr val="000099"/>
                </a:solidFill>
                <a:latin typeface="Times" panose="02020603050405020304" pitchFamily="18" charset="0"/>
                <a:cs typeface="Times" panose="02020603050405020304" pitchFamily="18" charset="0"/>
              </a:rPr>
              <a:t>node</a:t>
            </a:r>
            <a:r>
              <a:rPr lang="fr-FR" altLang="en-US" sz="2000" dirty="0">
                <a:solidFill>
                  <a:srgbClr val="000099"/>
                </a:solidFill>
                <a:latin typeface="Times" panose="02020603050405020304" pitchFamily="18" charset="0"/>
                <a:cs typeface="Times" panose="02020603050405020304" pitchFamily="18" charset="0"/>
              </a:rPr>
              <a:t>:</a:t>
            </a:r>
          </a:p>
          <a:p>
            <a:pPr eaLnBrk="1" hangingPunct="1">
              <a:lnSpc>
                <a:spcPct val="90000"/>
              </a:lnSpc>
              <a:buFontTx/>
              <a:buNone/>
            </a:pPr>
            <a:endParaRPr lang="fr-FR" altLang="en-US" sz="2000" dirty="0">
              <a:solidFill>
                <a:srgbClr val="000099"/>
              </a:solidFill>
              <a:latin typeface="Times" panose="02020603050405020304" pitchFamily="18" charset="0"/>
              <a:cs typeface="Times" panose="02020603050405020304" pitchFamily="18" charset="0"/>
            </a:endParaRPr>
          </a:p>
          <a:p>
            <a:pPr eaLnBrk="1" hangingPunct="1">
              <a:lnSpc>
                <a:spcPct val="90000"/>
              </a:lnSpc>
              <a:buFontTx/>
              <a:buNone/>
            </a:pPr>
            <a:r>
              <a:rPr lang="fr-FR" altLang="en-US" sz="2000" dirty="0">
                <a:solidFill>
                  <a:srgbClr val="FF0000"/>
                </a:solidFill>
                <a:latin typeface="Courier New" panose="02070309020205020404" pitchFamily="49" charset="0"/>
              </a:rPr>
              <a:t>	</a:t>
            </a:r>
            <a:endParaRPr lang="fr-FR" altLang="en-US" sz="2400" dirty="0">
              <a:latin typeface="Courier New" panose="02070309020205020404" pitchFamily="49" charset="0"/>
            </a:endParaRPr>
          </a:p>
          <a:p>
            <a:pPr eaLnBrk="1" hangingPunct="1">
              <a:lnSpc>
                <a:spcPct val="90000"/>
              </a:lnSpc>
            </a:pPr>
            <a:endParaRPr lang="fr-FR" altLang="en-US" sz="2400" dirty="0">
              <a:latin typeface="Courier New" panose="02070309020205020404" pitchFamily="49" charset="0"/>
            </a:endParaRPr>
          </a:p>
        </p:txBody>
      </p:sp>
      <p:sp>
        <p:nvSpPr>
          <p:cNvPr id="13326" name="Text Box 13">
            <a:extLst>
              <a:ext uri="{FF2B5EF4-FFF2-40B4-BE49-F238E27FC236}">
                <a16:creationId xmlns:a16="http://schemas.microsoft.com/office/drawing/2014/main" id="{46FDEDA1-428F-436B-A90C-1FC741E40548}"/>
              </a:ext>
            </a:extLst>
          </p:cNvPr>
          <p:cNvSpPr txBox="1">
            <a:spLocks noChangeArrowheads="1"/>
          </p:cNvSpPr>
          <p:nvPr/>
        </p:nvSpPr>
        <p:spPr bwMode="auto">
          <a:xfrm>
            <a:off x="8382000" y="4500563"/>
            <a:ext cx="609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endParaRPr lang="fr-FR" altLang="en-US" sz="2200">
              <a:latin typeface="Tahoma" panose="020B0604030504040204" pitchFamily="34" charset="0"/>
              <a:cs typeface="Arial" panose="020B0604020202020204" pitchFamily="34" charset="0"/>
            </a:endParaRPr>
          </a:p>
        </p:txBody>
      </p:sp>
      <p:sp>
        <p:nvSpPr>
          <p:cNvPr id="32" name="Rectangle 31"/>
          <p:cNvSpPr/>
          <p:nvPr/>
        </p:nvSpPr>
        <p:spPr>
          <a:xfrm>
            <a:off x="320040" y="3505200"/>
            <a:ext cx="8534400" cy="1938992"/>
          </a:xfrm>
          <a:prstGeom prst="rect">
            <a:avLst/>
          </a:prstGeom>
        </p:spPr>
        <p:txBody>
          <a:bodyPr wrap="square">
            <a:spAutoFit/>
          </a:bodyPr>
          <a:lstStyle/>
          <a:p>
            <a:pPr>
              <a:buNone/>
            </a:pPr>
            <a:r>
              <a:rPr lang="en-US" sz="1500" b="1" dirty="0">
                <a:solidFill>
                  <a:srgbClr val="FF0000"/>
                </a:solidFill>
                <a:latin typeface="Courier New" pitchFamily="49" charset="0"/>
                <a:cs typeface="Courier New" pitchFamily="49" charset="0"/>
              </a:rPr>
              <a:t>node *</a:t>
            </a:r>
            <a:r>
              <a:rPr lang="en-US" sz="1500" b="1" dirty="0" err="1">
                <a:solidFill>
                  <a:srgbClr val="FF0000"/>
                </a:solidFill>
                <a:latin typeface="Courier New" pitchFamily="49" charset="0"/>
                <a:cs typeface="Courier New" pitchFamily="49" charset="0"/>
              </a:rPr>
              <a:t>Insert_After</a:t>
            </a:r>
            <a:r>
              <a:rPr lang="en-US" sz="1500" b="1" dirty="0">
                <a:solidFill>
                  <a:srgbClr val="FF0000"/>
                </a:solidFill>
                <a:latin typeface="Courier New" pitchFamily="49" charset="0"/>
                <a:cs typeface="Courier New" pitchFamily="49" charset="0"/>
              </a:rPr>
              <a:t>(node *cur, </a:t>
            </a:r>
            <a:r>
              <a:rPr lang="en-US" sz="1500" b="1" dirty="0" err="1">
                <a:solidFill>
                  <a:srgbClr val="FF0000"/>
                </a:solidFill>
                <a:latin typeface="Courier New" pitchFamily="49" charset="0"/>
                <a:cs typeface="Courier New" pitchFamily="49" charset="0"/>
              </a:rPr>
              <a:t>NodeType</a:t>
            </a:r>
            <a:r>
              <a:rPr lang="en-US" sz="1500" b="1" dirty="0">
                <a:solidFill>
                  <a:srgbClr val="FF0000"/>
                </a:solidFill>
                <a:latin typeface="Courier New" pitchFamily="49" charset="0"/>
                <a:cs typeface="Courier New" pitchFamily="49" charset="0"/>
              </a:rPr>
              <a:t> X)</a:t>
            </a:r>
          </a:p>
          <a:p>
            <a:pPr>
              <a:buNone/>
            </a:pPr>
            <a:r>
              <a:rPr lang="en-US" sz="1500" b="1" dirty="0">
                <a:latin typeface="Courier New" pitchFamily="49" charset="0"/>
                <a:cs typeface="Courier New" pitchFamily="49" charset="0"/>
              </a:rPr>
              <a:t>{	node *</a:t>
            </a:r>
            <a:r>
              <a:rPr lang="en-US" sz="1500" b="1" dirty="0" err="1">
                <a:latin typeface="Courier New" pitchFamily="49" charset="0"/>
                <a:cs typeface="Courier New" pitchFamily="49" charset="0"/>
              </a:rPr>
              <a:t>new_node</a:t>
            </a:r>
            <a:r>
              <a:rPr lang="en-US" sz="1500" b="1" dirty="0">
                <a:latin typeface="Courier New" pitchFamily="49" charset="0"/>
                <a:cs typeface="Courier New" pitchFamily="49" charset="0"/>
              </a:rPr>
              <a:t>;</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new_node</a:t>
            </a:r>
            <a:r>
              <a:rPr lang="en-US" sz="1500" b="1" dirty="0">
                <a:latin typeface="Courier New" pitchFamily="49" charset="0"/>
                <a:cs typeface="Courier New" pitchFamily="49" charset="0"/>
              </a:rPr>
              <a:t> = (node *) </a:t>
            </a:r>
            <a:r>
              <a:rPr lang="en-US" sz="1500" b="1" dirty="0" err="1">
                <a:latin typeface="Courier New" pitchFamily="49" charset="0"/>
                <a:cs typeface="Courier New" pitchFamily="49" charset="0"/>
              </a:rPr>
              <a:t>malloc</a:t>
            </a:r>
            <a:r>
              <a:rPr lang="en-US" sz="1500" b="1" dirty="0">
                <a:latin typeface="Courier New" pitchFamily="49" charset="0"/>
                <a:cs typeface="Courier New" pitchFamily="49" charset="0"/>
              </a:rPr>
              <a:t>(</a:t>
            </a:r>
            <a:r>
              <a:rPr lang="en-US" sz="1500" b="1" dirty="0" err="1">
                <a:latin typeface="Courier New" pitchFamily="49" charset="0"/>
                <a:cs typeface="Courier New" pitchFamily="49" charset="0"/>
              </a:rPr>
              <a:t>sizeof</a:t>
            </a:r>
            <a:r>
              <a:rPr lang="en-US" sz="1500" b="1" dirty="0">
                <a:latin typeface="Courier New" pitchFamily="49" charset="0"/>
                <a:cs typeface="Courier New" pitchFamily="49" charset="0"/>
              </a:rPr>
              <a:t>(node)); //(1)</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new_node</a:t>
            </a:r>
            <a:r>
              <a:rPr lang="en-US" sz="1500" b="1" dirty="0">
                <a:latin typeface="Courier New" pitchFamily="49" charset="0"/>
                <a:cs typeface="Courier New" pitchFamily="49" charset="0"/>
              </a:rPr>
              <a:t> -&gt; data = X;                     //(1)    </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new_node</a:t>
            </a:r>
            <a:r>
              <a:rPr lang="en-US" sz="1500" b="1" dirty="0">
                <a:latin typeface="Courier New" pitchFamily="49" charset="0"/>
                <a:cs typeface="Courier New" pitchFamily="49" charset="0"/>
              </a:rPr>
              <a:t>-&gt;next = cur-&gt;next;               //(2)</a:t>
            </a:r>
          </a:p>
          <a:p>
            <a:pPr>
              <a:buNone/>
            </a:pPr>
            <a:r>
              <a:rPr lang="en-US" sz="1500" b="1" dirty="0">
                <a:latin typeface="Courier New" pitchFamily="49" charset="0"/>
                <a:cs typeface="Courier New" pitchFamily="49" charset="0"/>
              </a:rPr>
              <a:t>	cur-&gt;next = </a:t>
            </a:r>
            <a:r>
              <a:rPr lang="en-US" sz="1500" b="1" dirty="0" err="1">
                <a:latin typeface="Courier New" pitchFamily="49" charset="0"/>
                <a:cs typeface="Courier New" pitchFamily="49" charset="0"/>
              </a:rPr>
              <a:t>new_node</a:t>
            </a:r>
            <a:r>
              <a:rPr lang="en-US" sz="1500" b="1" dirty="0">
                <a:latin typeface="Courier New" pitchFamily="49" charset="0"/>
                <a:cs typeface="Courier New" pitchFamily="49" charset="0"/>
              </a:rPr>
              <a:t>;                     //(3)  </a:t>
            </a:r>
          </a:p>
          <a:p>
            <a:pPr>
              <a:buNone/>
            </a:pPr>
            <a:r>
              <a:rPr lang="en-US" sz="1500" b="1" dirty="0">
                <a:latin typeface="Courier New" pitchFamily="49" charset="0"/>
                <a:cs typeface="Courier New" pitchFamily="49" charset="0"/>
              </a:rPr>
              <a:t>	return </a:t>
            </a:r>
            <a:r>
              <a:rPr lang="en-US" sz="1500" b="1" dirty="0" err="1">
                <a:latin typeface="Courier New" pitchFamily="49" charset="0"/>
                <a:cs typeface="Courier New" pitchFamily="49" charset="0"/>
              </a:rPr>
              <a:t>new_node</a:t>
            </a:r>
            <a:r>
              <a:rPr lang="en-US" sz="1500" b="1" dirty="0">
                <a:latin typeface="Courier New" pitchFamily="49" charset="0"/>
                <a:cs typeface="Courier New" pitchFamily="49" charset="0"/>
              </a:rPr>
              <a:t>;</a:t>
            </a:r>
          </a:p>
          <a:p>
            <a:pPr>
              <a:buNone/>
            </a:pPr>
            <a:r>
              <a:rPr lang="en-US" sz="1500" b="1" dirty="0">
                <a:latin typeface="Courier New" pitchFamily="49" charset="0"/>
                <a:cs typeface="Courier New" pitchFamily="49" charset="0"/>
              </a:rPr>
              <a:t>}</a:t>
            </a:r>
          </a:p>
        </p:txBody>
      </p:sp>
    </p:spTree>
    <p:extLst>
      <p:ext uri="{BB962C8B-B14F-4D97-AF65-F5344CB8AC3E}">
        <p14:creationId xmlns:p14="http://schemas.microsoft.com/office/powerpoint/2010/main" val="121333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B912FE8D-5833-4EDB-8175-338EACE4FE4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8AB13CE-5D13-446A-B703-E91CB9D2E914}" type="slidenum">
              <a:rPr lang="en-US" altLang="en-US"/>
              <a:pPr/>
              <a:t>87</a:t>
            </a:fld>
            <a:endParaRPr lang="en-US" altLang="en-US"/>
          </a:p>
        </p:txBody>
      </p:sp>
      <p:sp>
        <p:nvSpPr>
          <p:cNvPr id="214018" name="Rectangle 2">
            <a:extLst>
              <a:ext uri="{FF2B5EF4-FFF2-40B4-BE49-F238E27FC236}">
                <a16:creationId xmlns:a16="http://schemas.microsoft.com/office/drawing/2014/main" id="{4A1442D8-E05F-4DA3-9615-2FF97B8D2ED8}"/>
              </a:ext>
            </a:extLst>
          </p:cNvPr>
          <p:cNvSpPr>
            <a:spLocks noGrp="1" noChangeArrowheads="1"/>
          </p:cNvSpPr>
          <p:nvPr>
            <p:ph type="title"/>
          </p:nvPr>
        </p:nvSpPr>
        <p:spPr>
          <a:xfrm>
            <a:off x="0" y="0"/>
            <a:ext cx="9144000" cy="838200"/>
          </a:xfrm>
        </p:spPr>
        <p:txBody>
          <a:bodyPr/>
          <a:lstStyle/>
          <a:p>
            <a:pPr eaLnBrk="1" hangingPunct="1">
              <a:defRPr/>
            </a:pPr>
            <a:r>
              <a:rPr lang="en-US" altLang="en-US" dirty="0"/>
              <a:t>Operations on singly linked list: Insertion</a:t>
            </a:r>
            <a:endParaRPr lang="fr-FR" dirty="0"/>
          </a:p>
        </p:txBody>
      </p:sp>
      <p:sp>
        <p:nvSpPr>
          <p:cNvPr id="214019" name="Rectangle 3">
            <a:extLst>
              <a:ext uri="{FF2B5EF4-FFF2-40B4-BE49-F238E27FC236}">
                <a16:creationId xmlns:a16="http://schemas.microsoft.com/office/drawing/2014/main" id="{9E3DF18D-68E2-446F-9A96-A8266CD881EB}"/>
              </a:ext>
            </a:extLst>
          </p:cNvPr>
          <p:cNvSpPr>
            <a:spLocks noGrp="1" noChangeArrowheads="1"/>
          </p:cNvSpPr>
          <p:nvPr>
            <p:ph type="body" idx="1"/>
          </p:nvPr>
        </p:nvSpPr>
        <p:spPr>
          <a:xfrm>
            <a:off x="0" y="904875"/>
            <a:ext cx="8229600" cy="1981200"/>
          </a:xfrm>
        </p:spPr>
        <p:txBody>
          <a:bodyPr/>
          <a:lstStyle/>
          <a:p>
            <a:pPr eaLnBrk="1" hangingPunct="1">
              <a:lnSpc>
                <a:spcPct val="90000"/>
              </a:lnSpc>
            </a:pPr>
            <a:r>
              <a:rPr lang="en-US" altLang="en-US" sz="2200" dirty="0">
                <a:latin typeface="Times New Roman" panose="02020603050405020304" pitchFamily="18" charset="0"/>
                <a:cs typeface="Times New Roman" panose="02020603050405020304" pitchFamily="18" charset="0"/>
              </a:rPr>
              <a:t>Insert a new node </a:t>
            </a:r>
            <a:r>
              <a:rPr lang="en-US" altLang="en-US" sz="2200" dirty="0">
                <a:solidFill>
                  <a:srgbClr val="FF0000"/>
                </a:solidFill>
                <a:latin typeface="Times New Roman" panose="02020603050405020304" pitchFamily="18" charset="0"/>
                <a:cs typeface="Times New Roman" panose="02020603050405020304" pitchFamily="18" charset="0"/>
              </a:rPr>
              <a:t>after the node pointed by the pointer cur</a:t>
            </a:r>
            <a:r>
              <a:rPr lang="en-US" altLang="en-US" sz="2200" dirty="0">
                <a:latin typeface="Times New Roman" panose="02020603050405020304" pitchFamily="18" charset="0"/>
                <a:cs typeface="Times New Roman" panose="02020603050405020304" pitchFamily="18" charset="0"/>
              </a:rPr>
              <a:t>:</a:t>
            </a:r>
          </a:p>
          <a:p>
            <a:pPr eaLnBrk="1" hangingPunct="1">
              <a:lnSpc>
                <a:spcPct val="90000"/>
              </a:lnSpc>
              <a:buFontTx/>
              <a:buNone/>
            </a:pPr>
            <a:r>
              <a:rPr lang="en-US" altLang="en-US" sz="2200" dirty="0">
                <a:solidFill>
                  <a:srgbClr val="FF0000"/>
                </a:solidFill>
                <a:latin typeface="Courier New" panose="02070309020205020404" pitchFamily="49" charset="0"/>
              </a:rPr>
              <a:t>	</a:t>
            </a:r>
            <a:r>
              <a:rPr lang="en-US" altLang="en-US" sz="1800" dirty="0">
                <a:solidFill>
                  <a:srgbClr val="FF0000"/>
                </a:solidFill>
                <a:latin typeface="Courier New" panose="02070309020205020404" pitchFamily="49" charset="0"/>
              </a:rPr>
              <a:t>&lt;create a new node </a:t>
            </a:r>
            <a:r>
              <a:rPr lang="en-US" altLang="en-US" sz="1800" dirty="0" err="1">
                <a:solidFill>
                  <a:srgbClr val="FF0000"/>
                </a:solidFill>
                <a:latin typeface="Courier New" panose="02070309020205020404" pitchFamily="49" charset="0"/>
              </a:rPr>
              <a:t>new_node</a:t>
            </a:r>
            <a:r>
              <a:rPr lang="en-US" altLang="en-US" sz="1800" dirty="0">
                <a:solidFill>
                  <a:srgbClr val="FF0000"/>
                </a:solidFill>
                <a:latin typeface="Courier New" panose="02070309020205020404" pitchFamily="49" charset="0"/>
              </a:rPr>
              <a:t>&gt;;</a:t>
            </a:r>
          </a:p>
          <a:p>
            <a:pPr eaLnBrk="1" hangingPunct="1">
              <a:lnSpc>
                <a:spcPct val="90000"/>
              </a:lnSpc>
              <a:buFontTx/>
              <a:buNone/>
            </a:pPr>
            <a:r>
              <a:rPr lang="fr-FR" altLang="en-US" sz="1800" dirty="0">
                <a:solidFill>
                  <a:srgbClr val="FF0000"/>
                </a:solidFill>
                <a:latin typeface="Courier New" panose="02070309020205020404" pitchFamily="49" charset="0"/>
              </a:rPr>
              <a:t>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 -&gt;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a:t>
            </a:r>
          </a:p>
          <a:p>
            <a:pPr eaLnBrk="1" hangingPunct="1">
              <a:lnSpc>
                <a:spcPct val="90000"/>
              </a:lnSpc>
              <a:buFontTx/>
              <a:buNone/>
            </a:pP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a:t>
            </a:r>
          </a:p>
          <a:p>
            <a:pPr eaLnBrk="1" hangingPunct="1">
              <a:lnSpc>
                <a:spcPct val="90000"/>
              </a:lnSpc>
              <a:buFontTx/>
              <a:buNone/>
            </a:pPr>
            <a:r>
              <a:rPr lang="fr-FR" altLang="en-US" sz="1800" dirty="0">
                <a:solidFill>
                  <a:srgbClr val="FF0000"/>
                </a:solidFill>
                <a:latin typeface="Courier New" panose="02070309020205020404" pitchFamily="49" charset="0"/>
              </a:rPr>
              <a:t>	</a:t>
            </a:r>
            <a:endParaRPr lang="fr-FR" altLang="en-US" sz="1800" dirty="0">
              <a:latin typeface="Courier New" panose="02070309020205020404" pitchFamily="49" charset="0"/>
            </a:endParaRPr>
          </a:p>
          <a:p>
            <a:pPr eaLnBrk="1" hangingPunct="1">
              <a:lnSpc>
                <a:spcPct val="90000"/>
              </a:lnSpc>
            </a:pPr>
            <a:endParaRPr lang="fr-FR" altLang="en-US" sz="2200" dirty="0">
              <a:latin typeface="Courier New" panose="02070309020205020404" pitchFamily="49" charset="0"/>
            </a:endParaRPr>
          </a:p>
        </p:txBody>
      </p:sp>
      <p:sp>
        <p:nvSpPr>
          <p:cNvPr id="13317" name="Text Box 4">
            <a:extLst>
              <a:ext uri="{FF2B5EF4-FFF2-40B4-BE49-F238E27FC236}">
                <a16:creationId xmlns:a16="http://schemas.microsoft.com/office/drawing/2014/main" id="{C542B119-37EC-4534-A34D-FE3180E71692}"/>
              </a:ext>
            </a:extLst>
          </p:cNvPr>
          <p:cNvSpPr txBox="1">
            <a:spLocks noChangeArrowheads="1"/>
          </p:cNvSpPr>
          <p:nvPr/>
        </p:nvSpPr>
        <p:spPr bwMode="auto">
          <a:xfrm>
            <a:off x="7934739" y="3965269"/>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3200">
                <a:latin typeface="Tahoma" panose="020B0604030504040204" pitchFamily="34" charset="0"/>
                <a:cs typeface="Arial" panose="020B0604020202020204" pitchFamily="34" charset="0"/>
              </a:rPr>
              <a:t>…</a:t>
            </a:r>
          </a:p>
        </p:txBody>
      </p:sp>
      <p:sp>
        <p:nvSpPr>
          <p:cNvPr id="13318" name="Rectangle 5">
            <a:extLst>
              <a:ext uri="{FF2B5EF4-FFF2-40B4-BE49-F238E27FC236}">
                <a16:creationId xmlns:a16="http://schemas.microsoft.com/office/drawing/2014/main" id="{E4FF5554-E6F4-48D2-8779-8DBB730978F7}"/>
              </a:ext>
            </a:extLst>
          </p:cNvPr>
          <p:cNvSpPr>
            <a:spLocks noChangeArrowheads="1"/>
          </p:cNvSpPr>
          <p:nvPr/>
        </p:nvSpPr>
        <p:spPr bwMode="auto">
          <a:xfrm>
            <a:off x="1524000" y="4022725"/>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3319" name="Rectangle 6">
            <a:extLst>
              <a:ext uri="{FF2B5EF4-FFF2-40B4-BE49-F238E27FC236}">
                <a16:creationId xmlns:a16="http://schemas.microsoft.com/office/drawing/2014/main" id="{F4913E32-7653-4F68-B9E5-38FC2325EF65}"/>
              </a:ext>
            </a:extLst>
          </p:cNvPr>
          <p:cNvSpPr>
            <a:spLocks noChangeArrowheads="1"/>
          </p:cNvSpPr>
          <p:nvPr/>
        </p:nvSpPr>
        <p:spPr bwMode="auto">
          <a:xfrm>
            <a:off x="3124200" y="4027488"/>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3320" name="Rectangle 7">
            <a:extLst>
              <a:ext uri="{FF2B5EF4-FFF2-40B4-BE49-F238E27FC236}">
                <a16:creationId xmlns:a16="http://schemas.microsoft.com/office/drawing/2014/main" id="{82A04E77-545A-4E26-9774-74CB64C5635F}"/>
              </a:ext>
            </a:extLst>
          </p:cNvPr>
          <p:cNvSpPr>
            <a:spLocks noChangeArrowheads="1"/>
          </p:cNvSpPr>
          <p:nvPr/>
        </p:nvSpPr>
        <p:spPr bwMode="auto">
          <a:xfrm>
            <a:off x="4724400" y="4027488"/>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3321" name="Rectangle 8">
            <a:extLst>
              <a:ext uri="{FF2B5EF4-FFF2-40B4-BE49-F238E27FC236}">
                <a16:creationId xmlns:a16="http://schemas.microsoft.com/office/drawing/2014/main" id="{5C3E5602-A8C1-4EE5-8D63-374DE7D1FC09}"/>
              </a:ext>
            </a:extLst>
          </p:cNvPr>
          <p:cNvSpPr>
            <a:spLocks noChangeArrowheads="1"/>
          </p:cNvSpPr>
          <p:nvPr/>
        </p:nvSpPr>
        <p:spPr bwMode="auto">
          <a:xfrm>
            <a:off x="6324600" y="4027488"/>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3322" name="Line 9">
            <a:extLst>
              <a:ext uri="{FF2B5EF4-FFF2-40B4-BE49-F238E27FC236}">
                <a16:creationId xmlns:a16="http://schemas.microsoft.com/office/drawing/2014/main" id="{9E5580D3-51DA-47A9-BF87-E66A05625FC0}"/>
              </a:ext>
            </a:extLst>
          </p:cNvPr>
          <p:cNvSpPr>
            <a:spLocks noChangeShapeType="1"/>
          </p:cNvSpPr>
          <p:nvPr/>
        </p:nvSpPr>
        <p:spPr bwMode="auto">
          <a:xfrm>
            <a:off x="2438400" y="43322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4026" name="Line 10">
            <a:extLst>
              <a:ext uri="{FF2B5EF4-FFF2-40B4-BE49-F238E27FC236}">
                <a16:creationId xmlns:a16="http://schemas.microsoft.com/office/drawing/2014/main" id="{8CF8771D-7744-468B-B466-86ED7D1D9CCE}"/>
              </a:ext>
            </a:extLst>
          </p:cNvPr>
          <p:cNvSpPr>
            <a:spLocks noChangeShapeType="1"/>
          </p:cNvSpPr>
          <p:nvPr/>
        </p:nvSpPr>
        <p:spPr bwMode="auto">
          <a:xfrm>
            <a:off x="4038600" y="43322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4" name="Line 11">
            <a:extLst>
              <a:ext uri="{FF2B5EF4-FFF2-40B4-BE49-F238E27FC236}">
                <a16:creationId xmlns:a16="http://schemas.microsoft.com/office/drawing/2014/main" id="{3053C7FF-A16A-4F88-B93A-A9E11C3101FD}"/>
              </a:ext>
            </a:extLst>
          </p:cNvPr>
          <p:cNvSpPr>
            <a:spLocks noChangeShapeType="1"/>
          </p:cNvSpPr>
          <p:nvPr/>
        </p:nvSpPr>
        <p:spPr bwMode="auto">
          <a:xfrm>
            <a:off x="5638800" y="43322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5" name="Line 12">
            <a:extLst>
              <a:ext uri="{FF2B5EF4-FFF2-40B4-BE49-F238E27FC236}">
                <a16:creationId xmlns:a16="http://schemas.microsoft.com/office/drawing/2014/main" id="{A9817B82-88BC-4038-AA0C-8F0C43A997DE}"/>
              </a:ext>
            </a:extLst>
          </p:cNvPr>
          <p:cNvSpPr>
            <a:spLocks noChangeShapeType="1"/>
          </p:cNvSpPr>
          <p:nvPr/>
        </p:nvSpPr>
        <p:spPr bwMode="auto">
          <a:xfrm>
            <a:off x="7239000" y="43322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6" name="Text Box 13">
            <a:extLst>
              <a:ext uri="{FF2B5EF4-FFF2-40B4-BE49-F238E27FC236}">
                <a16:creationId xmlns:a16="http://schemas.microsoft.com/office/drawing/2014/main" id="{46FDEDA1-428F-436B-A90C-1FC741E40548}"/>
              </a:ext>
            </a:extLst>
          </p:cNvPr>
          <p:cNvSpPr txBox="1">
            <a:spLocks noChangeArrowheads="1"/>
          </p:cNvSpPr>
          <p:nvPr/>
        </p:nvSpPr>
        <p:spPr bwMode="auto">
          <a:xfrm>
            <a:off x="8382000" y="4500563"/>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endParaRPr lang="fr-FR" altLang="en-US">
              <a:latin typeface="Tahoma" panose="020B0604030504040204" pitchFamily="34" charset="0"/>
              <a:cs typeface="Arial" panose="020B0604020202020204" pitchFamily="34" charset="0"/>
            </a:endParaRPr>
          </a:p>
        </p:txBody>
      </p:sp>
      <p:sp>
        <p:nvSpPr>
          <p:cNvPr id="13327" name="Line 14">
            <a:extLst>
              <a:ext uri="{FF2B5EF4-FFF2-40B4-BE49-F238E27FC236}">
                <a16:creationId xmlns:a16="http://schemas.microsoft.com/office/drawing/2014/main" id="{841960F2-1A84-426D-8388-F50BE4EBDBCD}"/>
              </a:ext>
            </a:extLst>
          </p:cNvPr>
          <p:cNvSpPr>
            <a:spLocks noChangeShapeType="1"/>
          </p:cNvSpPr>
          <p:nvPr/>
        </p:nvSpPr>
        <p:spPr bwMode="auto">
          <a:xfrm>
            <a:off x="762000" y="3854450"/>
            <a:ext cx="762000" cy="549275"/>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8" name="Text Box 15">
            <a:extLst>
              <a:ext uri="{FF2B5EF4-FFF2-40B4-BE49-F238E27FC236}">
                <a16:creationId xmlns:a16="http://schemas.microsoft.com/office/drawing/2014/main" id="{896BA060-F8F6-416D-8B03-A98BCD4E6597}"/>
              </a:ext>
            </a:extLst>
          </p:cNvPr>
          <p:cNvSpPr txBox="1">
            <a:spLocks noChangeArrowheads="1"/>
          </p:cNvSpPr>
          <p:nvPr/>
        </p:nvSpPr>
        <p:spPr bwMode="auto">
          <a:xfrm>
            <a:off x="152400" y="3380581"/>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head</a:t>
            </a:r>
          </a:p>
        </p:txBody>
      </p:sp>
      <p:sp>
        <p:nvSpPr>
          <p:cNvPr id="214032" name="Rectangle 16">
            <a:extLst>
              <a:ext uri="{FF2B5EF4-FFF2-40B4-BE49-F238E27FC236}">
                <a16:creationId xmlns:a16="http://schemas.microsoft.com/office/drawing/2014/main" id="{D633F51E-F32B-457F-A636-EF83034CD0B8}"/>
              </a:ext>
            </a:extLst>
          </p:cNvPr>
          <p:cNvSpPr>
            <a:spLocks noChangeArrowheads="1"/>
          </p:cNvSpPr>
          <p:nvPr/>
        </p:nvSpPr>
        <p:spPr bwMode="auto">
          <a:xfrm>
            <a:off x="4038600" y="5699125"/>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3331" name="Line 18">
            <a:extLst>
              <a:ext uri="{FF2B5EF4-FFF2-40B4-BE49-F238E27FC236}">
                <a16:creationId xmlns:a16="http://schemas.microsoft.com/office/drawing/2014/main" id="{A570C735-E984-46C7-8047-E4625AE85A0A}"/>
              </a:ext>
            </a:extLst>
          </p:cNvPr>
          <p:cNvSpPr>
            <a:spLocks noChangeShapeType="1"/>
          </p:cNvSpPr>
          <p:nvPr/>
        </p:nvSpPr>
        <p:spPr bwMode="auto">
          <a:xfrm>
            <a:off x="3200400" y="3413125"/>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2" name="Text Box 19">
            <a:extLst>
              <a:ext uri="{FF2B5EF4-FFF2-40B4-BE49-F238E27FC236}">
                <a16:creationId xmlns:a16="http://schemas.microsoft.com/office/drawing/2014/main" id="{BA7096E6-13C1-45B3-AAD2-4BF7BC5CB680}"/>
              </a:ext>
            </a:extLst>
          </p:cNvPr>
          <p:cNvSpPr txBox="1">
            <a:spLocks noChangeArrowheads="1"/>
          </p:cNvSpPr>
          <p:nvPr/>
        </p:nvSpPr>
        <p:spPr bwMode="auto">
          <a:xfrm>
            <a:off x="3276602" y="3098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cur</a:t>
            </a:r>
          </a:p>
        </p:txBody>
      </p:sp>
      <p:sp>
        <p:nvSpPr>
          <p:cNvPr id="214037" name="Line 21">
            <a:extLst>
              <a:ext uri="{FF2B5EF4-FFF2-40B4-BE49-F238E27FC236}">
                <a16:creationId xmlns:a16="http://schemas.microsoft.com/office/drawing/2014/main" id="{264EBF8E-1A22-4EFF-9A97-92D37BE16E61}"/>
              </a:ext>
            </a:extLst>
          </p:cNvPr>
          <p:cNvSpPr>
            <a:spLocks noChangeShapeType="1"/>
          </p:cNvSpPr>
          <p:nvPr/>
        </p:nvSpPr>
        <p:spPr bwMode="auto">
          <a:xfrm flipV="1">
            <a:off x="3352800" y="5997574"/>
            <a:ext cx="685800" cy="31115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4038" name="Text Box 22">
            <a:extLst>
              <a:ext uri="{FF2B5EF4-FFF2-40B4-BE49-F238E27FC236}">
                <a16:creationId xmlns:a16="http://schemas.microsoft.com/office/drawing/2014/main" id="{1307ACF7-E6BC-456B-8882-3043821C51F6}"/>
              </a:ext>
            </a:extLst>
          </p:cNvPr>
          <p:cNvSpPr txBox="1">
            <a:spLocks noChangeArrowheads="1"/>
          </p:cNvSpPr>
          <p:nvPr/>
        </p:nvSpPr>
        <p:spPr bwMode="auto">
          <a:xfrm>
            <a:off x="2402541" y="6281830"/>
            <a:ext cx="1676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new_node</a:t>
            </a:r>
          </a:p>
        </p:txBody>
      </p:sp>
      <p:sp>
        <p:nvSpPr>
          <p:cNvPr id="13336" name="Text Box 23">
            <a:extLst>
              <a:ext uri="{FF2B5EF4-FFF2-40B4-BE49-F238E27FC236}">
                <a16:creationId xmlns:a16="http://schemas.microsoft.com/office/drawing/2014/main" id="{8816131F-72D8-45AD-8374-D4337F17C610}"/>
              </a:ext>
            </a:extLst>
          </p:cNvPr>
          <p:cNvSpPr txBox="1">
            <a:spLocks noChangeArrowheads="1"/>
          </p:cNvSpPr>
          <p:nvPr/>
        </p:nvSpPr>
        <p:spPr bwMode="auto">
          <a:xfrm>
            <a:off x="4358309" y="2178050"/>
            <a:ext cx="4703532" cy="1107996"/>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fr-FR" altLang="en-US" sz="2200" dirty="0">
                <a:solidFill>
                  <a:srgbClr val="FF3300"/>
                </a:solidFill>
              </a:rPr>
              <a:t>// </a:t>
            </a:r>
            <a:r>
              <a:rPr lang="fr-FR" altLang="en-US" sz="2200" dirty="0" err="1">
                <a:solidFill>
                  <a:srgbClr val="FF3300"/>
                </a:solidFill>
              </a:rPr>
              <a:t>wrong</a:t>
            </a:r>
            <a:r>
              <a:rPr lang="fr-FR" altLang="en-US" sz="2200" dirty="0">
                <a:solidFill>
                  <a:srgbClr val="FF3300"/>
                </a:solidFill>
              </a:rPr>
              <a:t> </a:t>
            </a:r>
            <a:r>
              <a:rPr lang="fr-FR" altLang="en-US" sz="2200" dirty="0" err="1">
                <a:solidFill>
                  <a:srgbClr val="FF3300"/>
                </a:solidFill>
              </a:rPr>
              <a:t>implementation</a:t>
            </a:r>
            <a:r>
              <a:rPr lang="fr-FR" altLang="en-US" sz="2200" dirty="0">
                <a:solidFill>
                  <a:srgbClr val="FF3300"/>
                </a:solidFill>
              </a:rPr>
              <a:t>:</a:t>
            </a:r>
          </a:p>
          <a:p>
            <a:r>
              <a:rPr lang="fr-FR" altLang="en-US" sz="2200" dirty="0" err="1">
                <a:solidFill>
                  <a:srgbClr val="FF3300"/>
                </a:solidFill>
              </a:rPr>
              <a:t>cur</a:t>
            </a:r>
            <a:r>
              <a:rPr lang="fr-FR" altLang="en-US" sz="2200" dirty="0">
                <a:solidFill>
                  <a:srgbClr val="FF3300"/>
                </a:solidFill>
              </a:rPr>
              <a:t>-&gt;</a:t>
            </a:r>
            <a:r>
              <a:rPr lang="fr-FR" altLang="en-US" sz="2200" dirty="0" err="1">
                <a:solidFill>
                  <a:srgbClr val="FF3300"/>
                </a:solidFill>
              </a:rPr>
              <a:t>next</a:t>
            </a:r>
            <a:r>
              <a:rPr lang="fr-FR" altLang="en-US" sz="2200" dirty="0">
                <a:solidFill>
                  <a:srgbClr val="FF3300"/>
                </a:solidFill>
              </a:rPr>
              <a:t> = </a:t>
            </a:r>
            <a:r>
              <a:rPr lang="en-US" altLang="en-US" sz="2200" dirty="0" err="1">
                <a:solidFill>
                  <a:srgbClr val="FF3300"/>
                </a:solidFill>
              </a:rPr>
              <a:t>new_node</a:t>
            </a:r>
            <a:r>
              <a:rPr lang="fr-FR" altLang="en-US" sz="2200" dirty="0">
                <a:solidFill>
                  <a:srgbClr val="FF3300"/>
                </a:solidFill>
              </a:rPr>
              <a:t>;</a:t>
            </a:r>
            <a:r>
              <a:rPr lang="en-US" altLang="en-US" sz="2200" dirty="0">
                <a:solidFill>
                  <a:srgbClr val="FF3300"/>
                </a:solidFill>
              </a:rPr>
              <a:t> </a:t>
            </a:r>
          </a:p>
          <a:p>
            <a:r>
              <a:rPr lang="en-US" altLang="en-US" sz="2200" dirty="0" err="1">
                <a:solidFill>
                  <a:srgbClr val="FF3300"/>
                </a:solidFill>
              </a:rPr>
              <a:t>new_node</a:t>
            </a:r>
            <a:r>
              <a:rPr lang="fr-FR" altLang="en-US" sz="2200" dirty="0">
                <a:solidFill>
                  <a:srgbClr val="FF3300"/>
                </a:solidFill>
              </a:rPr>
              <a:t> -&gt;</a:t>
            </a:r>
            <a:r>
              <a:rPr lang="fr-FR" altLang="en-US" sz="2200" dirty="0" err="1">
                <a:solidFill>
                  <a:srgbClr val="FF3300"/>
                </a:solidFill>
              </a:rPr>
              <a:t>next</a:t>
            </a:r>
            <a:r>
              <a:rPr lang="fr-FR" altLang="en-US" sz="2200" dirty="0">
                <a:solidFill>
                  <a:srgbClr val="FF3300"/>
                </a:solidFill>
              </a:rPr>
              <a:t> = </a:t>
            </a:r>
            <a:r>
              <a:rPr lang="fr-FR" altLang="en-US" sz="2200" dirty="0" err="1">
                <a:solidFill>
                  <a:srgbClr val="FF3300"/>
                </a:solidFill>
              </a:rPr>
              <a:t>cur</a:t>
            </a:r>
            <a:r>
              <a:rPr lang="fr-FR" altLang="en-US" sz="2200" dirty="0">
                <a:solidFill>
                  <a:srgbClr val="FF3300"/>
                </a:solidFill>
              </a:rPr>
              <a:t>-&gt;</a:t>
            </a:r>
            <a:r>
              <a:rPr lang="fr-FR" altLang="en-US" sz="2200" dirty="0" err="1">
                <a:solidFill>
                  <a:srgbClr val="FF3300"/>
                </a:solidFill>
              </a:rPr>
              <a:t>next</a:t>
            </a:r>
            <a:r>
              <a:rPr lang="fr-FR" altLang="en-US" sz="2200" dirty="0">
                <a:solidFill>
                  <a:srgbClr val="FF3300"/>
                </a:solidFill>
              </a:rPr>
              <a:t>;</a:t>
            </a:r>
          </a:p>
        </p:txBody>
      </p:sp>
      <p:cxnSp>
        <p:nvCxnSpPr>
          <p:cNvPr id="3" name="Straight Connector 2">
            <a:extLst>
              <a:ext uri="{FF2B5EF4-FFF2-40B4-BE49-F238E27FC236}">
                <a16:creationId xmlns:a16="http://schemas.microsoft.com/office/drawing/2014/main" id="{36285827-2A85-4621-B9CA-F4D9FC7E07C4}"/>
              </a:ext>
            </a:extLst>
          </p:cNvPr>
          <p:cNvCxnSpPr/>
          <p:nvPr/>
        </p:nvCxnSpPr>
        <p:spPr>
          <a:xfrm>
            <a:off x="2133600" y="40227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B3A4492-710E-4C3C-B0B5-40095BF22FFF}"/>
              </a:ext>
            </a:extLst>
          </p:cNvPr>
          <p:cNvCxnSpPr/>
          <p:nvPr/>
        </p:nvCxnSpPr>
        <p:spPr>
          <a:xfrm>
            <a:off x="3733800" y="40386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28B957B-7536-4BC6-9EA2-2DEDB8453700}"/>
              </a:ext>
            </a:extLst>
          </p:cNvPr>
          <p:cNvCxnSpPr/>
          <p:nvPr/>
        </p:nvCxnSpPr>
        <p:spPr>
          <a:xfrm>
            <a:off x="5334000" y="40386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DCE2B4D-998E-484E-83C6-11F8A0CBCBF6}"/>
              </a:ext>
            </a:extLst>
          </p:cNvPr>
          <p:cNvCxnSpPr/>
          <p:nvPr/>
        </p:nvCxnSpPr>
        <p:spPr>
          <a:xfrm>
            <a:off x="6934200" y="40386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75DE1C3-655C-4548-90B5-38C962377A46}"/>
              </a:ext>
            </a:extLst>
          </p:cNvPr>
          <p:cNvCxnSpPr/>
          <p:nvPr/>
        </p:nvCxnSpPr>
        <p:spPr>
          <a:xfrm>
            <a:off x="4687956" y="57150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Line 20">
            <a:extLst>
              <a:ext uri="{FF2B5EF4-FFF2-40B4-BE49-F238E27FC236}">
                <a16:creationId xmlns:a16="http://schemas.microsoft.com/office/drawing/2014/main" id="{517186E9-5038-4A7E-9B60-ABB8DC427679}"/>
              </a:ext>
            </a:extLst>
          </p:cNvPr>
          <p:cNvSpPr>
            <a:spLocks noChangeShapeType="1"/>
          </p:cNvSpPr>
          <p:nvPr/>
        </p:nvSpPr>
        <p:spPr bwMode="auto">
          <a:xfrm>
            <a:off x="3962402" y="4648200"/>
            <a:ext cx="380998" cy="103505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 name="Text Box 23">
            <a:extLst>
              <a:ext uri="{FF2B5EF4-FFF2-40B4-BE49-F238E27FC236}">
                <a16:creationId xmlns:a16="http://schemas.microsoft.com/office/drawing/2014/main" id="{1665D463-539F-416E-88BF-AF01446A183C}"/>
              </a:ext>
            </a:extLst>
          </p:cNvPr>
          <p:cNvSpPr txBox="1">
            <a:spLocks noChangeArrowheads="1"/>
          </p:cNvSpPr>
          <p:nvPr/>
        </p:nvSpPr>
        <p:spPr bwMode="auto">
          <a:xfrm>
            <a:off x="4869215" y="1338719"/>
            <a:ext cx="1682320" cy="369332"/>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fr-FR" altLang="en-US" sz="1800" dirty="0">
                <a:solidFill>
                  <a:srgbClr val="FF3300"/>
                </a:solidFill>
              </a:rPr>
              <a:t>?? </a:t>
            </a:r>
            <a:r>
              <a:rPr lang="fr-FR" altLang="en-US" sz="1800" dirty="0" err="1">
                <a:solidFill>
                  <a:srgbClr val="FF3300"/>
                </a:solidFill>
              </a:rPr>
              <a:t>Empty</a:t>
            </a:r>
            <a:r>
              <a:rPr lang="fr-FR" altLang="en-US" sz="1800" dirty="0">
                <a:solidFill>
                  <a:srgbClr val="FF3300"/>
                </a:solidFill>
              </a:rPr>
              <a:t> </a:t>
            </a:r>
            <a:r>
              <a:rPr lang="fr-FR" altLang="en-US" sz="1800" dirty="0" err="1">
                <a:solidFill>
                  <a:srgbClr val="FF3300"/>
                </a:solidFill>
              </a:rPr>
              <a:t>list</a:t>
            </a:r>
            <a:endParaRPr lang="en-US" altLang="en-US" sz="1800" dirty="0">
              <a:solidFill>
                <a:srgbClr val="FF3300"/>
              </a:solidFill>
            </a:endParaRPr>
          </a:p>
        </p:txBody>
      </p:sp>
      <p:sp>
        <p:nvSpPr>
          <p:cNvPr id="2" name="Freeform 1"/>
          <p:cNvSpPr/>
          <p:nvPr/>
        </p:nvSpPr>
        <p:spPr>
          <a:xfrm>
            <a:off x="4572000" y="5253289"/>
            <a:ext cx="1071854" cy="766511"/>
          </a:xfrm>
          <a:custGeom>
            <a:avLst/>
            <a:gdLst>
              <a:gd name="connsiteX0" fmla="*/ 273424 w 1071854"/>
              <a:gd name="connsiteY0" fmla="*/ 766511 h 766511"/>
              <a:gd name="connsiteX1" fmla="*/ 1071282 w 1071854"/>
              <a:gd name="connsiteY1" fmla="*/ 466193 h 766511"/>
              <a:gd name="connsiteX2" fmla="*/ 394447 w 1071854"/>
              <a:gd name="connsiteY2" fmla="*/ 29 h 766511"/>
              <a:gd name="connsiteX3" fmla="*/ 0 w 1071854"/>
              <a:gd name="connsiteY3" fmla="*/ 448264 h 766511"/>
            </a:gdLst>
            <a:ahLst/>
            <a:cxnLst>
              <a:cxn ang="0">
                <a:pos x="connsiteX0" y="connsiteY0"/>
              </a:cxn>
              <a:cxn ang="0">
                <a:pos x="connsiteX1" y="connsiteY1"/>
              </a:cxn>
              <a:cxn ang="0">
                <a:pos x="connsiteX2" y="connsiteY2"/>
              </a:cxn>
              <a:cxn ang="0">
                <a:pos x="connsiteX3" y="connsiteY3"/>
              </a:cxn>
            </a:cxnLst>
            <a:rect l="l" t="t" r="r" b="b"/>
            <a:pathLst>
              <a:path w="1071854" h="766511">
                <a:moveTo>
                  <a:pt x="273424" y="766511"/>
                </a:moveTo>
                <a:cubicBezTo>
                  <a:pt x="662267" y="680225"/>
                  <a:pt x="1051111" y="593940"/>
                  <a:pt x="1071282" y="466193"/>
                </a:cubicBezTo>
                <a:cubicBezTo>
                  <a:pt x="1091453" y="338446"/>
                  <a:pt x="572994" y="3017"/>
                  <a:pt x="394447" y="29"/>
                </a:cubicBezTo>
                <a:cubicBezTo>
                  <a:pt x="215900" y="-2959"/>
                  <a:pt x="107950" y="222652"/>
                  <a:pt x="0" y="448264"/>
                </a:cubicBezTo>
              </a:path>
            </a:pathLst>
          </a:custGeom>
          <a:noFill/>
          <a:ln>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97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336"/>
                                        </p:tgtEl>
                                        <p:attrNameLst>
                                          <p:attrName>style.visibility</p:attrName>
                                        </p:attrNameLst>
                                      </p:cBhvr>
                                      <p:to>
                                        <p:strVal val="visible"/>
                                      </p:to>
                                    </p:set>
                                    <p:animEffect transition="in" filter="wipe(left)">
                                      <p:cBhvr>
                                        <p:cTn id="7" dur="500"/>
                                        <p:tgtEl>
                                          <p:spTgt spid="133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up)">
                                      <p:cBhvr>
                                        <p:cTn id="12" dur="500"/>
                                        <p:tgtEl>
                                          <p:spTgt spid="32"/>
                                        </p:tgtEl>
                                      </p:cBhvr>
                                    </p:animEffect>
                                  </p:childTnLst>
                                </p:cTn>
                              </p:par>
                              <p:par>
                                <p:cTn id="13" presetID="22" presetClass="exit" presetSubtype="4" fill="hold" grpId="0" nodeType="withEffect">
                                  <p:stCondLst>
                                    <p:cond delay="0"/>
                                  </p:stCondLst>
                                  <p:childTnLst>
                                    <p:animEffect transition="out" filter="wipe(down)">
                                      <p:cBhvr>
                                        <p:cTn id="14" dur="500"/>
                                        <p:tgtEl>
                                          <p:spTgt spid="214026"/>
                                        </p:tgtEl>
                                      </p:cBhvr>
                                    </p:animEffect>
                                    <p:set>
                                      <p:cBhvr>
                                        <p:cTn id="15" dur="1" fill="hold">
                                          <p:stCondLst>
                                            <p:cond delay="499"/>
                                          </p:stCondLst>
                                        </p:cTn>
                                        <p:tgtEl>
                                          <p:spTgt spid="21402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ppt_x"/>
                                          </p:val>
                                        </p:tav>
                                        <p:tav tm="100000">
                                          <p:val>
                                            <p:strVal val="#ppt_x"/>
                                          </p:val>
                                        </p:tav>
                                      </p:tavLst>
                                    </p:anim>
                                    <p:anim calcmode="lin" valueType="num">
                                      <p:cBhvr additive="base">
                                        <p:cTn id="26" dur="500" fill="hold"/>
                                        <p:tgtEl>
                                          <p:spTgt spid="34"/>
                                        </p:tgtEl>
                                        <p:attrNameLst>
                                          <p:attrName>ppt_y</p:attrName>
                                        </p:attrNameLst>
                                      </p:cBhvr>
                                      <p:tavLst>
                                        <p:tav tm="0">
                                          <p:val>
                                            <p:strVal val="1+#ppt_h/2"/>
                                          </p:val>
                                        </p:tav>
                                        <p:tav tm="100000">
                                          <p:val>
                                            <p:strVal val="#ppt_y"/>
                                          </p:val>
                                        </p:tav>
                                      </p:tavLst>
                                    </p:anim>
                                  </p:childTnLst>
                                </p:cTn>
                              </p:par>
                              <p:par>
                                <p:cTn id="27" presetID="22" presetClass="exit" presetSubtype="4" fill="hold" grpId="1" nodeType="withEffect">
                                  <p:stCondLst>
                                    <p:cond delay="0"/>
                                  </p:stCondLst>
                                  <p:childTnLst>
                                    <p:animEffect transition="out" filter="wipe(down)">
                                      <p:cBhvr>
                                        <p:cTn id="28" dur="500"/>
                                        <p:tgtEl>
                                          <p:spTgt spid="13336"/>
                                        </p:tgtEl>
                                      </p:cBhvr>
                                    </p:animEffect>
                                    <p:set>
                                      <p:cBhvr>
                                        <p:cTn id="29" dur="1" fill="hold">
                                          <p:stCondLst>
                                            <p:cond delay="499"/>
                                          </p:stCondLst>
                                        </p:cTn>
                                        <p:tgtEl>
                                          <p:spTgt spid="133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6" grpId="0" animBg="1"/>
      <p:bldP spid="13336" grpId="0" animBg="1"/>
      <p:bldP spid="13336" grpId="1" animBg="1"/>
      <p:bldP spid="32" grpId="0" animBg="1"/>
      <p:bldP spid="34" grpId="0" animBg="1"/>
      <p:bldP spid="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B912FE8D-5833-4EDB-8175-338EACE4FE4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8AB13CE-5D13-446A-B703-E91CB9D2E914}" type="slidenum">
              <a:rPr lang="en-US" altLang="en-US"/>
              <a:pPr/>
              <a:t>88</a:t>
            </a:fld>
            <a:endParaRPr lang="en-US" altLang="en-US"/>
          </a:p>
        </p:txBody>
      </p:sp>
      <p:sp>
        <p:nvSpPr>
          <p:cNvPr id="214018" name="Rectangle 2">
            <a:extLst>
              <a:ext uri="{FF2B5EF4-FFF2-40B4-BE49-F238E27FC236}">
                <a16:creationId xmlns:a16="http://schemas.microsoft.com/office/drawing/2014/main" id="{4A1442D8-E05F-4DA3-9615-2FF97B8D2ED8}"/>
              </a:ext>
            </a:extLst>
          </p:cNvPr>
          <p:cNvSpPr>
            <a:spLocks noGrp="1" noChangeArrowheads="1"/>
          </p:cNvSpPr>
          <p:nvPr>
            <p:ph type="title"/>
          </p:nvPr>
        </p:nvSpPr>
        <p:spPr>
          <a:xfrm>
            <a:off x="0" y="0"/>
            <a:ext cx="9144000" cy="838200"/>
          </a:xfrm>
        </p:spPr>
        <p:txBody>
          <a:bodyPr/>
          <a:lstStyle/>
          <a:p>
            <a:pPr eaLnBrk="1" hangingPunct="1">
              <a:defRPr/>
            </a:pPr>
            <a:r>
              <a:rPr lang="en-US" altLang="en-US" dirty="0"/>
              <a:t>Operations on singly linked list: Insertion</a:t>
            </a:r>
            <a:endParaRPr lang="fr-FR" dirty="0"/>
          </a:p>
        </p:txBody>
      </p:sp>
      <p:sp>
        <p:nvSpPr>
          <p:cNvPr id="214019" name="Rectangle 3">
            <a:extLst>
              <a:ext uri="{FF2B5EF4-FFF2-40B4-BE49-F238E27FC236}">
                <a16:creationId xmlns:a16="http://schemas.microsoft.com/office/drawing/2014/main" id="{9E3DF18D-68E2-446F-9A96-A8266CD881EB}"/>
              </a:ext>
            </a:extLst>
          </p:cNvPr>
          <p:cNvSpPr>
            <a:spLocks noGrp="1" noChangeArrowheads="1"/>
          </p:cNvSpPr>
          <p:nvPr>
            <p:ph type="body" idx="1"/>
          </p:nvPr>
        </p:nvSpPr>
        <p:spPr>
          <a:xfrm>
            <a:off x="0" y="904875"/>
            <a:ext cx="8229600" cy="1981200"/>
          </a:xfrm>
        </p:spPr>
        <p:txBody>
          <a:bodyPr/>
          <a:lstStyle/>
          <a:p>
            <a:pPr eaLnBrk="1" hangingPunct="1">
              <a:lnSpc>
                <a:spcPct val="90000"/>
              </a:lnSpc>
            </a:pPr>
            <a:r>
              <a:rPr lang="en-US" altLang="en-US" sz="2000" dirty="0">
                <a:latin typeface="Times New Roman" panose="02020603050405020304" pitchFamily="18" charset="0"/>
                <a:cs typeface="Times New Roman" panose="02020603050405020304" pitchFamily="18" charset="0"/>
              </a:rPr>
              <a:t>Insert a new node </a:t>
            </a:r>
            <a:r>
              <a:rPr lang="en-US" altLang="en-US" sz="2000" dirty="0">
                <a:solidFill>
                  <a:srgbClr val="FF0000"/>
                </a:solidFill>
                <a:latin typeface="Times New Roman" panose="02020603050405020304" pitchFamily="18" charset="0"/>
                <a:cs typeface="Times New Roman" panose="02020603050405020304" pitchFamily="18" charset="0"/>
              </a:rPr>
              <a:t>after the node pointed by the pointer cur</a:t>
            </a:r>
            <a:r>
              <a:rPr lang="en-US" altLang="en-US" sz="2000" dirty="0">
                <a:latin typeface="Times New Roman" panose="02020603050405020304" pitchFamily="18" charset="0"/>
                <a:cs typeface="Times New Roman" panose="02020603050405020304" pitchFamily="18" charset="0"/>
              </a:rPr>
              <a:t>:</a:t>
            </a:r>
          </a:p>
          <a:p>
            <a:pPr eaLnBrk="1" hangingPunct="1">
              <a:lnSpc>
                <a:spcPct val="90000"/>
              </a:lnSpc>
              <a:buFontTx/>
              <a:buNone/>
            </a:pPr>
            <a:r>
              <a:rPr lang="en-US" altLang="en-US" sz="2000" dirty="0">
                <a:solidFill>
                  <a:srgbClr val="FF0000"/>
                </a:solidFill>
                <a:latin typeface="Courier New" panose="02070309020205020404" pitchFamily="49" charset="0"/>
              </a:rPr>
              <a:t>	</a:t>
            </a:r>
            <a:r>
              <a:rPr lang="en-US" altLang="en-US" sz="1800" dirty="0">
                <a:solidFill>
                  <a:srgbClr val="FF0000"/>
                </a:solidFill>
                <a:latin typeface="Courier New" panose="02070309020205020404" pitchFamily="49" charset="0"/>
              </a:rPr>
              <a:t>&lt;create a new node </a:t>
            </a:r>
            <a:r>
              <a:rPr lang="en-US" altLang="en-US" sz="1800" dirty="0" err="1">
                <a:solidFill>
                  <a:srgbClr val="FF0000"/>
                </a:solidFill>
                <a:latin typeface="Courier New" panose="02070309020205020404" pitchFamily="49" charset="0"/>
              </a:rPr>
              <a:t>new_node</a:t>
            </a:r>
            <a:r>
              <a:rPr lang="en-US" altLang="en-US" sz="1800" dirty="0">
                <a:solidFill>
                  <a:srgbClr val="FF0000"/>
                </a:solidFill>
                <a:latin typeface="Courier New" panose="02070309020205020404" pitchFamily="49" charset="0"/>
              </a:rPr>
              <a:t>&gt;;</a:t>
            </a:r>
          </a:p>
          <a:p>
            <a:pPr eaLnBrk="1" hangingPunct="1">
              <a:lnSpc>
                <a:spcPct val="90000"/>
              </a:lnSpc>
              <a:buFontTx/>
              <a:buNone/>
            </a:pPr>
            <a:r>
              <a:rPr lang="fr-FR" altLang="en-US" sz="1800" dirty="0">
                <a:solidFill>
                  <a:srgbClr val="FF0000"/>
                </a:solidFill>
                <a:latin typeface="Courier New" panose="02070309020205020404" pitchFamily="49" charset="0"/>
              </a:rPr>
              <a:t>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 -&gt;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a:t>
            </a:r>
          </a:p>
          <a:p>
            <a:pPr eaLnBrk="1" hangingPunct="1">
              <a:lnSpc>
                <a:spcPct val="90000"/>
              </a:lnSpc>
              <a:buFontTx/>
              <a:buNone/>
            </a:pP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a:t>
            </a:r>
          </a:p>
          <a:p>
            <a:pPr eaLnBrk="1" hangingPunct="1">
              <a:lnSpc>
                <a:spcPct val="90000"/>
              </a:lnSpc>
              <a:buFontTx/>
              <a:buNone/>
            </a:pPr>
            <a:r>
              <a:rPr lang="fr-FR" altLang="en-US" sz="1800" dirty="0">
                <a:latin typeface="Courier New" panose="02070309020205020404" pitchFamily="49" charset="0"/>
              </a:rPr>
              <a:t>	</a:t>
            </a:r>
          </a:p>
          <a:p>
            <a:pPr eaLnBrk="1" hangingPunct="1">
              <a:lnSpc>
                <a:spcPct val="90000"/>
              </a:lnSpc>
            </a:pPr>
            <a:endParaRPr lang="fr-FR" altLang="en-US" sz="2000" dirty="0">
              <a:latin typeface="Courier New" panose="02070309020205020404" pitchFamily="49" charset="0"/>
            </a:endParaRPr>
          </a:p>
        </p:txBody>
      </p:sp>
      <p:sp>
        <p:nvSpPr>
          <p:cNvPr id="13326" name="Text Box 13">
            <a:extLst>
              <a:ext uri="{FF2B5EF4-FFF2-40B4-BE49-F238E27FC236}">
                <a16:creationId xmlns:a16="http://schemas.microsoft.com/office/drawing/2014/main" id="{46FDEDA1-428F-436B-A90C-1FC741E40548}"/>
              </a:ext>
            </a:extLst>
          </p:cNvPr>
          <p:cNvSpPr txBox="1">
            <a:spLocks noChangeArrowheads="1"/>
          </p:cNvSpPr>
          <p:nvPr/>
        </p:nvSpPr>
        <p:spPr bwMode="auto">
          <a:xfrm>
            <a:off x="8382000" y="4500563"/>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endParaRPr lang="fr-FR" altLang="en-US">
              <a:latin typeface="Tahoma" panose="020B0604030504040204" pitchFamily="34" charset="0"/>
              <a:cs typeface="Arial" panose="020B0604020202020204" pitchFamily="34" charset="0"/>
            </a:endParaRPr>
          </a:p>
        </p:txBody>
      </p:sp>
      <p:sp>
        <p:nvSpPr>
          <p:cNvPr id="34" name="Text Box 23">
            <a:extLst>
              <a:ext uri="{FF2B5EF4-FFF2-40B4-BE49-F238E27FC236}">
                <a16:creationId xmlns:a16="http://schemas.microsoft.com/office/drawing/2014/main" id="{1665D463-539F-416E-88BF-AF01446A183C}"/>
              </a:ext>
            </a:extLst>
          </p:cNvPr>
          <p:cNvSpPr txBox="1">
            <a:spLocks noChangeArrowheads="1"/>
          </p:cNvSpPr>
          <p:nvPr/>
        </p:nvSpPr>
        <p:spPr bwMode="auto">
          <a:xfrm>
            <a:off x="4869215" y="1338719"/>
            <a:ext cx="1682320" cy="369332"/>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fr-FR" altLang="en-US" sz="1800" dirty="0">
                <a:solidFill>
                  <a:srgbClr val="FF3300"/>
                </a:solidFill>
              </a:rPr>
              <a:t>?? </a:t>
            </a:r>
            <a:r>
              <a:rPr lang="fr-FR" altLang="en-US" sz="1800" dirty="0" err="1">
                <a:solidFill>
                  <a:srgbClr val="FF3300"/>
                </a:solidFill>
              </a:rPr>
              <a:t>Empty</a:t>
            </a:r>
            <a:r>
              <a:rPr lang="fr-FR" altLang="en-US" sz="1800" dirty="0">
                <a:solidFill>
                  <a:srgbClr val="FF3300"/>
                </a:solidFill>
              </a:rPr>
              <a:t> </a:t>
            </a:r>
            <a:r>
              <a:rPr lang="fr-FR" altLang="en-US" sz="1800" dirty="0" err="1">
                <a:solidFill>
                  <a:srgbClr val="FF3300"/>
                </a:solidFill>
              </a:rPr>
              <a:t>list</a:t>
            </a:r>
            <a:endParaRPr lang="en-US" altLang="en-US" sz="1800" dirty="0">
              <a:solidFill>
                <a:srgbClr val="FF3300"/>
              </a:solidFill>
            </a:endParaRPr>
          </a:p>
        </p:txBody>
      </p:sp>
      <p:sp>
        <p:nvSpPr>
          <p:cNvPr id="4" name="Rectangle 3">
            <a:extLst>
              <a:ext uri="{FF2B5EF4-FFF2-40B4-BE49-F238E27FC236}">
                <a16:creationId xmlns:a16="http://schemas.microsoft.com/office/drawing/2014/main" id="{C85FA983-A1AC-4703-8034-FB922EFDBB0A}"/>
              </a:ext>
            </a:extLst>
          </p:cNvPr>
          <p:cNvSpPr/>
          <p:nvPr/>
        </p:nvSpPr>
        <p:spPr>
          <a:xfrm>
            <a:off x="457200" y="3713113"/>
            <a:ext cx="8153400" cy="2086725"/>
          </a:xfrm>
          <a:prstGeom prst="rect">
            <a:avLst/>
          </a:prstGeom>
        </p:spPr>
        <p:txBody>
          <a:bodyPr wrap="square">
            <a:spAutoFit/>
          </a:bodyPr>
          <a:lstStyle/>
          <a:p>
            <a:pPr eaLnBrk="1" hangingPunct="1">
              <a:lnSpc>
                <a:spcPct val="80000"/>
              </a:lnSpc>
            </a:pPr>
            <a:r>
              <a:rPr lang="en-US" altLang="en-US" sz="1800" dirty="0">
                <a:latin typeface="Courier New" panose="02070309020205020404" pitchFamily="49" charset="0"/>
              </a:rPr>
              <a:t>&lt;create a new node </a:t>
            </a:r>
            <a:r>
              <a:rPr lang="en-US" altLang="en-US" sz="1800" dirty="0" err="1">
                <a:latin typeface="Courier New" panose="02070309020205020404" pitchFamily="49" charset="0"/>
              </a:rPr>
              <a:t>new_node</a:t>
            </a:r>
            <a:r>
              <a:rPr lang="en-US" altLang="en-US" sz="1800" dirty="0">
                <a:latin typeface="Courier New" panose="02070309020205020404" pitchFamily="49" charset="0"/>
              </a:rPr>
              <a:t>&gt;;</a:t>
            </a:r>
          </a:p>
          <a:p>
            <a:pPr eaLnBrk="1" hangingPunct="1">
              <a:lnSpc>
                <a:spcPct val="80000"/>
              </a:lnSpc>
              <a:buFontTx/>
              <a:buNone/>
            </a:pPr>
            <a:r>
              <a:rPr lang="fr-FR" altLang="en-US" sz="1800" dirty="0">
                <a:solidFill>
                  <a:srgbClr val="FF0000"/>
                </a:solidFill>
                <a:latin typeface="Courier New" panose="02070309020205020404" pitchFamily="49" charset="0"/>
              </a:rPr>
              <a:t>if (</a:t>
            </a:r>
            <a:r>
              <a:rPr lang="fr-FR" altLang="en-US" sz="1800" dirty="0" err="1">
                <a:solidFill>
                  <a:srgbClr val="FF0000"/>
                </a:solidFill>
                <a:latin typeface="Courier New" panose="02070309020205020404" pitchFamily="49" charset="0"/>
              </a:rPr>
              <a:t>head</a:t>
            </a:r>
            <a:r>
              <a:rPr lang="fr-FR" altLang="en-US" sz="1800" dirty="0">
                <a:solidFill>
                  <a:srgbClr val="FF0000"/>
                </a:solidFill>
                <a:latin typeface="Courier New" panose="02070309020205020404" pitchFamily="49" charset="0"/>
              </a:rPr>
              <a:t> == NULL) { /* </a:t>
            </a:r>
            <a:r>
              <a:rPr lang="fr-FR" altLang="en-US" sz="1800" dirty="0" err="1">
                <a:solidFill>
                  <a:srgbClr val="FF0000"/>
                </a:solidFill>
                <a:latin typeface="Courier New" panose="02070309020205020404" pitchFamily="49" charset="0"/>
              </a:rPr>
              <a:t>list</a:t>
            </a: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does</a:t>
            </a:r>
            <a:r>
              <a:rPr lang="fr-FR" altLang="en-US" sz="1800" dirty="0">
                <a:solidFill>
                  <a:srgbClr val="FF0000"/>
                </a:solidFill>
                <a:latin typeface="Courier New" panose="02070309020205020404" pitchFamily="49" charset="0"/>
              </a:rPr>
              <a:t> not have </a:t>
            </a:r>
            <a:r>
              <a:rPr lang="fr-FR" altLang="en-US" sz="1800" dirty="0" err="1">
                <a:solidFill>
                  <a:srgbClr val="FF0000"/>
                </a:solidFill>
                <a:latin typeface="Courier New" panose="02070309020205020404" pitchFamily="49" charset="0"/>
              </a:rPr>
              <a:t>any</a:t>
            </a: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node</a:t>
            </a: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yet</a:t>
            </a:r>
            <a:r>
              <a:rPr lang="en-US" altLang="en-US" sz="1800" dirty="0">
                <a:solidFill>
                  <a:srgbClr val="FF0000"/>
                </a:solidFill>
                <a:latin typeface="Courier New" panose="02070309020205020404" pitchFamily="49" charset="0"/>
              </a:rPr>
              <a:t> *</a:t>
            </a:r>
            <a:r>
              <a:rPr lang="fr-FR" altLang="en-US" sz="1800" dirty="0">
                <a:solidFill>
                  <a:srgbClr val="FF0000"/>
                </a:solidFill>
                <a:latin typeface="Courier New" panose="02070309020205020404" pitchFamily="49" charset="0"/>
              </a:rPr>
              <a:t>/</a:t>
            </a:r>
          </a:p>
          <a:p>
            <a:pPr eaLnBrk="1" hangingPunct="1">
              <a:lnSpc>
                <a:spcPct val="80000"/>
              </a:lnSpc>
              <a:buFontTx/>
              <a:buNone/>
            </a:pP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head</a:t>
            </a:r>
            <a:r>
              <a:rPr lang="fr-FR" altLang="en-US" sz="1800" dirty="0">
                <a:solidFill>
                  <a:srgbClr val="FF0000"/>
                </a:solidFill>
                <a:latin typeface="Courier New" panose="02070309020205020404" pitchFamily="49" charset="0"/>
              </a:rPr>
              <a:t> =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a:t>
            </a:r>
          </a:p>
          <a:p>
            <a:pPr eaLnBrk="1" hangingPunct="1">
              <a:lnSpc>
                <a:spcPct val="80000"/>
              </a:lnSpc>
              <a:buFontTx/>
              <a:buNone/>
            </a:pP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head</a:t>
            </a:r>
            <a:r>
              <a:rPr lang="fr-FR" altLang="en-US" sz="1800" dirty="0">
                <a:solidFill>
                  <a:srgbClr val="FF0000"/>
                </a:solidFill>
                <a:latin typeface="Courier New" panose="02070309020205020404" pitchFamily="49" charset="0"/>
              </a:rPr>
              <a:t>;</a:t>
            </a:r>
          </a:p>
          <a:p>
            <a:pPr eaLnBrk="1" hangingPunct="1">
              <a:lnSpc>
                <a:spcPct val="80000"/>
              </a:lnSpc>
              <a:buFontTx/>
              <a:buNone/>
            </a:pPr>
            <a:r>
              <a:rPr lang="fr-FR" altLang="en-US" sz="1800" dirty="0">
                <a:solidFill>
                  <a:srgbClr val="FF0000"/>
                </a:solidFill>
                <a:latin typeface="Courier New" panose="02070309020205020404" pitchFamily="49" charset="0"/>
              </a:rPr>
              <a:t>} </a:t>
            </a:r>
          </a:p>
          <a:p>
            <a:pPr eaLnBrk="1" hangingPunct="1">
              <a:lnSpc>
                <a:spcPct val="80000"/>
              </a:lnSpc>
              <a:buFontTx/>
              <a:buNone/>
            </a:pPr>
            <a:r>
              <a:rPr lang="fr-FR" altLang="en-US" sz="1800" dirty="0" err="1">
                <a:solidFill>
                  <a:srgbClr val="FF0000"/>
                </a:solidFill>
                <a:latin typeface="Courier New" panose="02070309020205020404" pitchFamily="49" charset="0"/>
              </a:rPr>
              <a:t>else</a:t>
            </a:r>
            <a:r>
              <a:rPr lang="fr-FR" altLang="en-US" sz="1800" dirty="0">
                <a:solidFill>
                  <a:srgbClr val="FF0000"/>
                </a:solidFill>
                <a:latin typeface="Courier New" panose="02070309020205020404" pitchFamily="49" charset="0"/>
              </a:rPr>
              <a:t> {</a:t>
            </a:r>
          </a:p>
          <a:p>
            <a:pPr lvl="1" eaLnBrk="1" hangingPunct="1">
              <a:lnSpc>
                <a:spcPct val="80000"/>
              </a:lnSpc>
            </a:pP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 -&gt;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a:t>
            </a:r>
          </a:p>
          <a:p>
            <a:pPr lvl="1" eaLnBrk="1" hangingPunct="1">
              <a:lnSpc>
                <a:spcPct val="80000"/>
              </a:lnSpc>
              <a:buFontTx/>
              <a:buNone/>
            </a:pP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a:t>
            </a:r>
          </a:p>
          <a:p>
            <a:pPr eaLnBrk="1" hangingPunct="1">
              <a:lnSpc>
                <a:spcPct val="80000"/>
              </a:lnSpc>
              <a:buFontTx/>
              <a:buNone/>
            </a:pPr>
            <a:r>
              <a:rPr lang="fr-FR" altLang="en-US" sz="1800" dirty="0">
                <a:solidFill>
                  <a:srgbClr val="FF0000"/>
                </a:solidFill>
                <a:latin typeface="Courier New" panose="02070309020205020404" pitchFamily="49" charset="0"/>
              </a:rPr>
              <a:t>}</a:t>
            </a:r>
          </a:p>
        </p:txBody>
      </p:sp>
      <p:sp>
        <p:nvSpPr>
          <p:cNvPr id="5" name="Arrow: Down 4">
            <a:extLst>
              <a:ext uri="{FF2B5EF4-FFF2-40B4-BE49-F238E27FC236}">
                <a16:creationId xmlns:a16="http://schemas.microsoft.com/office/drawing/2014/main" id="{D66C2F75-5E33-4D7F-9CB1-19B69B6C2CC7}"/>
              </a:ext>
            </a:extLst>
          </p:cNvPr>
          <p:cNvSpPr/>
          <p:nvPr/>
        </p:nvSpPr>
        <p:spPr>
          <a:xfrm>
            <a:off x="1676400" y="2886075"/>
            <a:ext cx="533400" cy="695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17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838200"/>
          </a:xfrm>
        </p:spPr>
        <p:txBody>
          <a:bodyPr/>
          <a:lstStyle/>
          <a:p>
            <a:r>
              <a:rPr lang="en-US" altLang="en-US" dirty="0"/>
              <a:t>Operations on singly linked list: Insertion</a:t>
            </a:r>
          </a:p>
        </p:txBody>
      </p:sp>
      <p:sp>
        <p:nvSpPr>
          <p:cNvPr id="19459" name="Rectangle 3"/>
          <p:cNvSpPr>
            <a:spLocks noGrp="1" noChangeArrowheads="1"/>
          </p:cNvSpPr>
          <p:nvPr>
            <p:ph type="body" idx="1"/>
          </p:nvPr>
        </p:nvSpPr>
        <p:spPr>
          <a:xfrm>
            <a:off x="0" y="914400"/>
            <a:ext cx="9144000" cy="5334000"/>
          </a:xfrm>
        </p:spPr>
        <p:txBody>
          <a:bodyPr/>
          <a:lstStyle/>
          <a:p>
            <a:pPr marL="0" indent="0" eaLnBrk="1" hangingPunct="1">
              <a:lnSpc>
                <a:spcPct val="90000"/>
              </a:lnSpc>
              <a:buNone/>
            </a:pPr>
            <a:r>
              <a:rPr lang="en-US" altLang="en-US" sz="2400" dirty="0">
                <a:latin typeface="Times New Roman" panose="02020603050405020304" pitchFamily="18" charset="0"/>
                <a:cs typeface="Times New Roman" panose="02020603050405020304" pitchFamily="18" charset="0"/>
              </a:rPr>
              <a:t>Insert a new node :</a:t>
            </a:r>
          </a:p>
          <a:p>
            <a:pPr eaLnBrk="1" hangingPunct="1">
              <a:lnSpc>
                <a:spcPct val="90000"/>
              </a:lnSpc>
            </a:pPr>
            <a:r>
              <a:rPr lang="en-US" altLang="en-US" sz="2400" dirty="0">
                <a:solidFill>
                  <a:schemeClr val="bg1">
                    <a:lumMod val="50000"/>
                  </a:schemeClr>
                </a:solidFill>
                <a:latin typeface="Times New Roman" panose="02020603050405020304" pitchFamily="18" charset="0"/>
                <a:cs typeface="Times New Roman" panose="02020603050405020304" pitchFamily="18" charset="0"/>
              </a:rPr>
              <a:t>At the beginning of the list</a:t>
            </a:r>
          </a:p>
          <a:p>
            <a:pPr eaLnBrk="1" hangingPunct="1">
              <a:lnSpc>
                <a:spcPct val="90000"/>
              </a:lnSpc>
            </a:pPr>
            <a:r>
              <a:rPr lang="en-US" altLang="en-US" sz="2400" dirty="0">
                <a:solidFill>
                  <a:schemeClr val="bg1">
                    <a:lumMod val="50000"/>
                  </a:schemeClr>
                </a:solidFill>
                <a:latin typeface="Times New Roman" panose="02020603050405020304" pitchFamily="18" charset="0"/>
                <a:cs typeface="Times New Roman" panose="02020603050405020304" pitchFamily="18" charset="0"/>
              </a:rPr>
              <a:t>After the position pointed by the pointer cur</a:t>
            </a:r>
          </a:p>
          <a:p>
            <a:pPr eaLnBrk="1" hangingPunct="1">
              <a:lnSpc>
                <a:spcPct val="90000"/>
              </a:lnSpc>
            </a:pPr>
            <a:r>
              <a:rPr lang="en-US" altLang="en-US" sz="2400" b="1" dirty="0">
                <a:solidFill>
                  <a:srgbClr val="FF0000"/>
                </a:solidFill>
                <a:latin typeface="Times New Roman" panose="02020603050405020304" pitchFamily="18" charset="0"/>
                <a:cs typeface="Times New Roman" panose="02020603050405020304" pitchFamily="18" charset="0"/>
              </a:rPr>
              <a:t>Before the position pointed by the pointer cur</a:t>
            </a:r>
          </a:p>
          <a:p>
            <a:pPr eaLnBrk="1" hangingPunct="1">
              <a:lnSpc>
                <a:spcPct val="90000"/>
              </a:lnSpc>
            </a:pPr>
            <a:r>
              <a:rPr lang="en-US" altLang="en-US" sz="2400" dirty="0">
                <a:latin typeface="Times New Roman" panose="02020603050405020304" pitchFamily="18" charset="0"/>
                <a:cs typeface="Times New Roman" panose="02020603050405020304" pitchFamily="18" charset="0"/>
              </a:rPr>
              <a:t>At the end of the list</a:t>
            </a:r>
          </a:p>
        </p:txBody>
      </p:sp>
      <p:sp>
        <p:nvSpPr>
          <p:cNvPr id="4" name="Text Box 13">
            <a:extLst>
              <a:ext uri="{FF2B5EF4-FFF2-40B4-BE49-F238E27FC236}">
                <a16:creationId xmlns:a16="http://schemas.microsoft.com/office/drawing/2014/main" id="{46FDEDA1-428F-436B-A90C-1FC741E40548}"/>
              </a:ext>
            </a:extLst>
          </p:cNvPr>
          <p:cNvSpPr txBox="1">
            <a:spLocks noChangeArrowheads="1"/>
          </p:cNvSpPr>
          <p:nvPr/>
        </p:nvSpPr>
        <p:spPr bwMode="auto">
          <a:xfrm>
            <a:off x="8382000" y="5195888"/>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endParaRPr lang="fr-FR" altLang="en-US">
              <a:latin typeface="Tahoma" panose="020B0604030504040204" pitchFamily="34" charset="0"/>
              <a:cs typeface="Arial" panose="020B0604020202020204" pitchFamily="34" charset="0"/>
            </a:endParaRPr>
          </a:p>
        </p:txBody>
      </p:sp>
      <p:sp>
        <p:nvSpPr>
          <p:cNvPr id="5" name="Rectangle 5">
            <a:extLst>
              <a:ext uri="{FF2B5EF4-FFF2-40B4-BE49-F238E27FC236}">
                <a16:creationId xmlns:a16="http://schemas.microsoft.com/office/drawing/2014/main" id="{759CA895-ABF1-4ADD-98B4-5B540D68EFF5}"/>
              </a:ext>
            </a:extLst>
          </p:cNvPr>
          <p:cNvSpPr>
            <a:spLocks noChangeArrowheads="1"/>
          </p:cNvSpPr>
          <p:nvPr/>
        </p:nvSpPr>
        <p:spPr bwMode="auto">
          <a:xfrm>
            <a:off x="1524000" y="4718050"/>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6" name="Rectangle 6">
            <a:extLst>
              <a:ext uri="{FF2B5EF4-FFF2-40B4-BE49-F238E27FC236}">
                <a16:creationId xmlns:a16="http://schemas.microsoft.com/office/drawing/2014/main" id="{093E0737-D95B-4920-B919-20E50A787EED}"/>
              </a:ext>
            </a:extLst>
          </p:cNvPr>
          <p:cNvSpPr>
            <a:spLocks noChangeArrowheads="1"/>
          </p:cNvSpPr>
          <p:nvPr/>
        </p:nvSpPr>
        <p:spPr bwMode="auto">
          <a:xfrm>
            <a:off x="3124200" y="47228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 name="Rectangle 7">
            <a:extLst>
              <a:ext uri="{FF2B5EF4-FFF2-40B4-BE49-F238E27FC236}">
                <a16:creationId xmlns:a16="http://schemas.microsoft.com/office/drawing/2014/main" id="{4D67468D-960E-44ED-9B2F-6363A2A6C459}"/>
              </a:ext>
            </a:extLst>
          </p:cNvPr>
          <p:cNvSpPr>
            <a:spLocks noChangeArrowheads="1"/>
          </p:cNvSpPr>
          <p:nvPr/>
        </p:nvSpPr>
        <p:spPr bwMode="auto">
          <a:xfrm>
            <a:off x="4724400" y="47228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 name="Rectangle 8">
            <a:extLst>
              <a:ext uri="{FF2B5EF4-FFF2-40B4-BE49-F238E27FC236}">
                <a16:creationId xmlns:a16="http://schemas.microsoft.com/office/drawing/2014/main" id="{7E61406F-80A9-426E-885C-35C1BBD6C0A8}"/>
              </a:ext>
            </a:extLst>
          </p:cNvPr>
          <p:cNvSpPr>
            <a:spLocks noChangeArrowheads="1"/>
          </p:cNvSpPr>
          <p:nvPr/>
        </p:nvSpPr>
        <p:spPr bwMode="auto">
          <a:xfrm>
            <a:off x="6324600" y="47228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9" name="Line 9">
            <a:extLst>
              <a:ext uri="{FF2B5EF4-FFF2-40B4-BE49-F238E27FC236}">
                <a16:creationId xmlns:a16="http://schemas.microsoft.com/office/drawing/2014/main" id="{337D246F-E6DA-430F-AE52-6464A3A28FE6}"/>
              </a:ext>
            </a:extLst>
          </p:cNvPr>
          <p:cNvSpPr>
            <a:spLocks noChangeShapeType="1"/>
          </p:cNvSpPr>
          <p:nvPr/>
        </p:nvSpPr>
        <p:spPr bwMode="auto">
          <a:xfrm>
            <a:off x="24384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Line 10">
            <a:extLst>
              <a:ext uri="{FF2B5EF4-FFF2-40B4-BE49-F238E27FC236}">
                <a16:creationId xmlns:a16="http://schemas.microsoft.com/office/drawing/2014/main" id="{B7FC50BA-9F29-4FE0-8329-631568E0CA12}"/>
              </a:ext>
            </a:extLst>
          </p:cNvPr>
          <p:cNvSpPr>
            <a:spLocks noChangeShapeType="1"/>
          </p:cNvSpPr>
          <p:nvPr/>
        </p:nvSpPr>
        <p:spPr bwMode="auto">
          <a:xfrm>
            <a:off x="40386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11">
            <a:extLst>
              <a:ext uri="{FF2B5EF4-FFF2-40B4-BE49-F238E27FC236}">
                <a16:creationId xmlns:a16="http://schemas.microsoft.com/office/drawing/2014/main" id="{888D7727-B983-4E20-A493-E506F4A9A0A9}"/>
              </a:ext>
            </a:extLst>
          </p:cNvPr>
          <p:cNvSpPr>
            <a:spLocks noChangeShapeType="1"/>
          </p:cNvSpPr>
          <p:nvPr/>
        </p:nvSpPr>
        <p:spPr bwMode="auto">
          <a:xfrm>
            <a:off x="56388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2">
            <a:extLst>
              <a:ext uri="{FF2B5EF4-FFF2-40B4-BE49-F238E27FC236}">
                <a16:creationId xmlns:a16="http://schemas.microsoft.com/office/drawing/2014/main" id="{612A0369-EA12-4519-B077-41F2BA542B3C}"/>
              </a:ext>
            </a:extLst>
          </p:cNvPr>
          <p:cNvSpPr>
            <a:spLocks noChangeShapeType="1"/>
          </p:cNvSpPr>
          <p:nvPr/>
        </p:nvSpPr>
        <p:spPr bwMode="auto">
          <a:xfrm>
            <a:off x="72390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Line 14">
            <a:extLst>
              <a:ext uri="{FF2B5EF4-FFF2-40B4-BE49-F238E27FC236}">
                <a16:creationId xmlns:a16="http://schemas.microsoft.com/office/drawing/2014/main" id="{5C499E35-9B17-45DF-9439-18AF0E82F022}"/>
              </a:ext>
            </a:extLst>
          </p:cNvPr>
          <p:cNvSpPr>
            <a:spLocks noChangeShapeType="1"/>
          </p:cNvSpPr>
          <p:nvPr/>
        </p:nvSpPr>
        <p:spPr bwMode="auto">
          <a:xfrm>
            <a:off x="762000" y="4549775"/>
            <a:ext cx="762000" cy="549275"/>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Text Box 15">
            <a:extLst>
              <a:ext uri="{FF2B5EF4-FFF2-40B4-BE49-F238E27FC236}">
                <a16:creationId xmlns:a16="http://schemas.microsoft.com/office/drawing/2014/main" id="{CCC932BA-E153-4DE0-A913-E6AEF9CCE207}"/>
              </a:ext>
            </a:extLst>
          </p:cNvPr>
          <p:cNvSpPr txBox="1">
            <a:spLocks noChangeArrowheads="1"/>
          </p:cNvSpPr>
          <p:nvPr/>
        </p:nvSpPr>
        <p:spPr bwMode="auto">
          <a:xfrm>
            <a:off x="152400" y="4075906"/>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head</a:t>
            </a:r>
          </a:p>
        </p:txBody>
      </p:sp>
      <p:sp>
        <p:nvSpPr>
          <p:cNvPr id="15" name="Line 18">
            <a:extLst>
              <a:ext uri="{FF2B5EF4-FFF2-40B4-BE49-F238E27FC236}">
                <a16:creationId xmlns:a16="http://schemas.microsoft.com/office/drawing/2014/main" id="{61B00529-A0F7-42A0-950C-300493B0CBB8}"/>
              </a:ext>
            </a:extLst>
          </p:cNvPr>
          <p:cNvSpPr>
            <a:spLocks noChangeShapeType="1"/>
          </p:cNvSpPr>
          <p:nvPr/>
        </p:nvSpPr>
        <p:spPr bwMode="auto">
          <a:xfrm>
            <a:off x="4462669" y="4082370"/>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Text Box 19">
            <a:extLst>
              <a:ext uri="{FF2B5EF4-FFF2-40B4-BE49-F238E27FC236}">
                <a16:creationId xmlns:a16="http://schemas.microsoft.com/office/drawing/2014/main" id="{F44D908A-C62C-4D98-A604-382F6B30A5A7}"/>
              </a:ext>
            </a:extLst>
          </p:cNvPr>
          <p:cNvSpPr txBox="1">
            <a:spLocks noChangeArrowheads="1"/>
          </p:cNvSpPr>
          <p:nvPr/>
        </p:nvSpPr>
        <p:spPr bwMode="auto">
          <a:xfrm>
            <a:off x="4029635" y="3635582"/>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cur</a:t>
            </a:r>
          </a:p>
        </p:txBody>
      </p:sp>
      <p:cxnSp>
        <p:nvCxnSpPr>
          <p:cNvPr id="17" name="Straight Connector 16">
            <a:extLst>
              <a:ext uri="{FF2B5EF4-FFF2-40B4-BE49-F238E27FC236}">
                <a16:creationId xmlns:a16="http://schemas.microsoft.com/office/drawing/2014/main" id="{060A9ECE-9E81-4C26-96D9-371B3B87DD8B}"/>
              </a:ext>
            </a:extLst>
          </p:cNvPr>
          <p:cNvCxnSpPr/>
          <p:nvPr/>
        </p:nvCxnSpPr>
        <p:spPr>
          <a:xfrm>
            <a:off x="2133600" y="471805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E1F726F-9346-4758-854E-CCF6FC0D5C65}"/>
              </a:ext>
            </a:extLst>
          </p:cNvPr>
          <p:cNvCxnSpPr/>
          <p:nvPr/>
        </p:nvCxnSpPr>
        <p:spPr>
          <a:xfrm>
            <a:off x="3733800" y="47339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573BC1-4F72-4C42-8FD2-B3CAE2E1EEE7}"/>
              </a:ext>
            </a:extLst>
          </p:cNvPr>
          <p:cNvCxnSpPr/>
          <p:nvPr/>
        </p:nvCxnSpPr>
        <p:spPr>
          <a:xfrm>
            <a:off x="5334000" y="47339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690A89-EC94-4E83-80F3-70FA30D82B4E}"/>
              </a:ext>
            </a:extLst>
          </p:cNvPr>
          <p:cNvCxnSpPr/>
          <p:nvPr/>
        </p:nvCxnSpPr>
        <p:spPr>
          <a:xfrm>
            <a:off x="6934200" y="47339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Box 4">
            <a:extLst>
              <a:ext uri="{FF2B5EF4-FFF2-40B4-BE49-F238E27FC236}">
                <a16:creationId xmlns:a16="http://schemas.microsoft.com/office/drawing/2014/main" id="{AC180CBE-C857-424B-A381-CBE7608C4970}"/>
              </a:ext>
            </a:extLst>
          </p:cNvPr>
          <p:cNvSpPr txBox="1">
            <a:spLocks noChangeArrowheads="1"/>
          </p:cNvSpPr>
          <p:nvPr/>
        </p:nvSpPr>
        <p:spPr bwMode="auto">
          <a:xfrm>
            <a:off x="7934739" y="4660594"/>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3200">
                <a:latin typeface="Tahoma" panose="020B0604030504040204" pitchFamily="34" charset="0"/>
                <a:cs typeface="Arial" panose="020B0604020202020204" pitchFamily="34" charset="0"/>
              </a:rPr>
              <a:t>…</a:t>
            </a:r>
          </a:p>
        </p:txBody>
      </p:sp>
    </p:spTree>
    <p:extLst>
      <p:ext uri="{BB962C8B-B14F-4D97-AF65-F5344CB8AC3E}">
        <p14:creationId xmlns:p14="http://schemas.microsoft.com/office/powerpoint/2010/main" val="2070668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62571-B543-4FBE-AE7A-EB538955D393}"/>
              </a:ext>
            </a:extLst>
          </p:cNvPr>
          <p:cNvSpPr>
            <a:spLocks noGrp="1"/>
          </p:cNvSpPr>
          <p:nvPr>
            <p:ph type="title"/>
          </p:nvPr>
        </p:nvSpPr>
        <p:spPr>
          <a:xfrm>
            <a:off x="931863" y="171450"/>
            <a:ext cx="6870700" cy="774700"/>
          </a:xfrm>
        </p:spPr>
        <p:txBody>
          <a:bodyPr vert="horz" wrap="square" lIns="91440" tIns="45720" rIns="91440" bIns="45720" numCol="1" anchor="ctr" anchorCtr="0" compatLnSpc="1">
            <a:prstTxWarp prst="textNoShape">
              <a:avLst/>
            </a:prstTxWarp>
            <a:normAutofit/>
          </a:bodyPr>
          <a:lstStyle/>
          <a:p>
            <a:r>
              <a:rPr lang="en-US" altLang="zh-TW" dirty="0"/>
              <a:t>Pointers</a:t>
            </a:r>
            <a:endParaRPr lang="zh-TW" altLang="en-US" kern="1200" dirty="0">
              <a:latin typeface="Arial" pitchFamily="34" charset="0"/>
              <a:ea typeface="MS PGothic" panose="020B0600070205080204" pitchFamily="34" charset="-128"/>
              <a:cs typeface="Arial" pitchFamily="34" charset="0"/>
            </a:endParaRPr>
          </a:p>
        </p:txBody>
      </p:sp>
      <p:sp>
        <p:nvSpPr>
          <p:cNvPr id="6" name="Rectangle 3">
            <a:extLst>
              <a:ext uri="{FF2B5EF4-FFF2-40B4-BE49-F238E27FC236}">
                <a16:creationId xmlns:a16="http://schemas.microsoft.com/office/drawing/2014/main" id="{A03BFEE0-7E96-4435-8894-7215C3FFB0E2}"/>
              </a:ext>
            </a:extLst>
          </p:cNvPr>
          <p:cNvSpPr txBox="1">
            <a:spLocks noChangeArrowheads="1"/>
          </p:cNvSpPr>
          <p:nvPr/>
        </p:nvSpPr>
        <p:spPr bwMode="auto">
          <a:xfrm>
            <a:off x="228600" y="1206500"/>
            <a:ext cx="4229100" cy="496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altLang="zh-TW" sz="2000" dirty="0"/>
              <a:t>Memory cells may also store addresses</a:t>
            </a:r>
          </a:p>
          <a:p>
            <a:pPr>
              <a:lnSpc>
                <a:spcPct val="90000"/>
              </a:lnSpc>
            </a:pPr>
            <a:r>
              <a:rPr lang="en-US" altLang="zh-TW" sz="2000" dirty="0"/>
              <a:t>In this case we declare a variable of type pointer</a:t>
            </a:r>
          </a:p>
          <a:p>
            <a:pPr lvl="1">
              <a:lnSpc>
                <a:spcPct val="90000"/>
              </a:lnSpc>
            </a:pPr>
            <a:r>
              <a:rPr lang="en-US" altLang="zh-TW" sz="1600" dirty="0"/>
              <a:t>int* </a:t>
            </a:r>
            <a:r>
              <a:rPr lang="en-US" altLang="zh-TW" sz="1600" dirty="0" err="1"/>
              <a:t>mypointer</a:t>
            </a:r>
            <a:r>
              <a:rPr lang="en-US" altLang="zh-TW" sz="1600" dirty="0"/>
              <a:t>;</a:t>
            </a:r>
          </a:p>
          <a:p>
            <a:pPr>
              <a:lnSpc>
                <a:spcPct val="90000"/>
              </a:lnSpc>
            </a:pPr>
            <a:r>
              <a:rPr lang="en-US" altLang="zh-TW" sz="2000" dirty="0"/>
              <a:t>The previous declaration said that the cells starting at </a:t>
            </a:r>
            <a:r>
              <a:rPr lang="en-US" altLang="zh-TW" sz="2000" dirty="0" err="1"/>
              <a:t>addr</a:t>
            </a:r>
            <a:r>
              <a:rPr lang="en-US" altLang="zh-TW" sz="2000" dirty="0"/>
              <a:t> </a:t>
            </a:r>
            <a:r>
              <a:rPr lang="en-US" altLang="zh-TW" sz="2000" dirty="0" err="1"/>
              <a:t>mypointer</a:t>
            </a:r>
            <a:r>
              <a:rPr lang="en-US" altLang="zh-TW" sz="2000" dirty="0"/>
              <a:t> will contain the </a:t>
            </a:r>
            <a:r>
              <a:rPr lang="en-US" altLang="zh-TW" sz="2000" dirty="0" err="1"/>
              <a:t>addr</a:t>
            </a:r>
            <a:r>
              <a:rPr lang="en-US" altLang="zh-TW" sz="2000" dirty="0"/>
              <a:t> of a memory cell which is the beginning of an </a:t>
            </a:r>
            <a:r>
              <a:rPr lang="en-US" altLang="zh-TW" sz="2000" b="1" dirty="0"/>
              <a:t>int</a:t>
            </a:r>
            <a:endParaRPr lang="zh-TW" altLang="en-US" sz="2000" b="1" dirty="0"/>
          </a:p>
        </p:txBody>
      </p:sp>
      <p:pic>
        <p:nvPicPr>
          <p:cNvPr id="1026" name="Picture 2" descr="CS255 Sylabus">
            <a:extLst>
              <a:ext uri="{FF2B5EF4-FFF2-40B4-BE49-F238E27FC236}">
                <a16:creationId xmlns:a16="http://schemas.microsoft.com/office/drawing/2014/main" id="{775D7B92-8D15-4A77-B7B8-EE1D26BD3A0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5105400" y="2309322"/>
            <a:ext cx="3276600" cy="2948477"/>
          </a:xfrm>
          <a:prstGeom prst="rect">
            <a:avLst/>
          </a:prstGeom>
          <a:solidFill>
            <a:srgbClr val="FFFFFF"/>
          </a:solidFill>
        </p:spPr>
      </p:pic>
      <p:sp>
        <p:nvSpPr>
          <p:cNvPr id="4" name="Slide Number Placeholder 3">
            <a:extLst>
              <a:ext uri="{FF2B5EF4-FFF2-40B4-BE49-F238E27FC236}">
                <a16:creationId xmlns:a16="http://schemas.microsoft.com/office/drawing/2014/main" id="{14C43C1C-33D3-48D5-8C1D-4E6B76C52B1A}"/>
              </a:ext>
            </a:extLst>
          </p:cNvPr>
          <p:cNvSpPr>
            <a:spLocks noGrp="1"/>
          </p:cNvSpPr>
          <p:nvPr>
            <p:ph type="sldNum" sz="quarter" idx="12"/>
          </p:nvPr>
        </p:nvSpPr>
        <p:spPr>
          <a:xfrm>
            <a:off x="8610600" y="6324600"/>
            <a:ext cx="457200" cy="365125"/>
          </a:xfrm>
        </p:spPr>
        <p:txBody>
          <a:bodyPr vert="horz" wrap="square" lIns="91440" tIns="45720" rIns="91440" bIns="45720" numCol="1" anchor="t" anchorCtr="0" compatLnSpc="1">
            <a:prstTxWarp prst="textNoShape">
              <a:avLst/>
            </a:prstTxWarp>
            <a:normAutofit/>
          </a:bodyPr>
          <a:lstStyle/>
          <a:p>
            <a:pPr>
              <a:spcAft>
                <a:spcPts val="600"/>
              </a:spcAft>
              <a:defRPr/>
            </a:pPr>
            <a:fld id="{519C8756-3B26-4146-A7C7-24F682EEB786}" type="slidenum">
              <a:rPr lang="en-US" smtClean="0"/>
              <a:pPr>
                <a:spcAft>
                  <a:spcPts val="600"/>
                </a:spcAft>
                <a:defRPr/>
              </a:pPr>
              <a:t>9</a:t>
            </a:fld>
            <a:endParaRPr lang="en-US"/>
          </a:p>
        </p:txBody>
      </p:sp>
    </p:spTree>
    <p:extLst>
      <p:ext uri="{BB962C8B-B14F-4D97-AF65-F5344CB8AC3E}">
        <p14:creationId xmlns:p14="http://schemas.microsoft.com/office/powerpoint/2010/main" val="4140509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a:extLst>
              <a:ext uri="{FF2B5EF4-FFF2-40B4-BE49-F238E27FC236}">
                <a16:creationId xmlns:a16="http://schemas.microsoft.com/office/drawing/2014/main" id="{83D8F3DE-4647-4A42-9156-1523EE3F78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790C219-8EE9-4CB2-82D0-15F6A7DF9720}" type="slidenum">
              <a:rPr lang="en-US" altLang="en-US"/>
              <a:pPr/>
              <a:t>90</a:t>
            </a:fld>
            <a:endParaRPr lang="en-US" altLang="en-US"/>
          </a:p>
        </p:txBody>
      </p:sp>
      <p:sp>
        <p:nvSpPr>
          <p:cNvPr id="215042" name="Rectangle 2">
            <a:extLst>
              <a:ext uri="{FF2B5EF4-FFF2-40B4-BE49-F238E27FC236}">
                <a16:creationId xmlns:a16="http://schemas.microsoft.com/office/drawing/2014/main" id="{95774750-9E3F-48F7-BC81-F3D0F7AB68B3}"/>
              </a:ext>
            </a:extLst>
          </p:cNvPr>
          <p:cNvSpPr>
            <a:spLocks noGrp="1" noChangeArrowheads="1"/>
          </p:cNvSpPr>
          <p:nvPr>
            <p:ph type="title"/>
          </p:nvPr>
        </p:nvSpPr>
        <p:spPr>
          <a:xfrm>
            <a:off x="0" y="0"/>
            <a:ext cx="9144000" cy="838200"/>
          </a:xfrm>
        </p:spPr>
        <p:txBody>
          <a:bodyPr/>
          <a:lstStyle/>
          <a:p>
            <a:pPr eaLnBrk="1" hangingPunct="1">
              <a:defRPr/>
            </a:pPr>
            <a:r>
              <a:rPr lang="en-US" altLang="en-US" dirty="0"/>
              <a:t>Operations on singly linked list: Insertion</a:t>
            </a:r>
            <a:endParaRPr lang="en-US" dirty="0"/>
          </a:p>
        </p:txBody>
      </p:sp>
      <p:sp>
        <p:nvSpPr>
          <p:cNvPr id="15364" name="Rectangle 3">
            <a:extLst>
              <a:ext uri="{FF2B5EF4-FFF2-40B4-BE49-F238E27FC236}">
                <a16:creationId xmlns:a16="http://schemas.microsoft.com/office/drawing/2014/main" id="{44BD2BDC-48D1-4CAE-9A52-E1930A8C4DA1}"/>
              </a:ext>
            </a:extLst>
          </p:cNvPr>
          <p:cNvSpPr>
            <a:spLocks noGrp="1" noChangeArrowheads="1"/>
          </p:cNvSpPr>
          <p:nvPr>
            <p:ph type="body" idx="1"/>
          </p:nvPr>
        </p:nvSpPr>
        <p:spPr>
          <a:xfrm>
            <a:off x="36443" y="873918"/>
            <a:ext cx="9107557" cy="685800"/>
          </a:xfrm>
        </p:spPr>
        <p:txBody>
          <a:bodyPr/>
          <a:lstStyle/>
          <a:p>
            <a:pPr marL="0" indent="0" eaLnBrk="1" hangingPunct="1">
              <a:lnSpc>
                <a:spcPct val="90000"/>
              </a:lnSpc>
              <a:buNone/>
            </a:pPr>
            <a:r>
              <a:rPr lang="en-US" altLang="en-US" sz="2400" dirty="0">
                <a:latin typeface="Times New Roman" panose="02020603050405020304" pitchFamily="18" charset="0"/>
                <a:cs typeface="Times New Roman" panose="02020603050405020304" pitchFamily="18" charset="0"/>
              </a:rPr>
              <a:t>Insert a new node </a:t>
            </a:r>
            <a:r>
              <a:rPr lang="en-US" altLang="en-US" sz="2400" b="1" dirty="0">
                <a:solidFill>
                  <a:srgbClr val="FF0000"/>
                </a:solidFill>
                <a:latin typeface="Times New Roman" panose="02020603050405020304" pitchFamily="18" charset="0"/>
                <a:cs typeface="Times New Roman" panose="02020603050405020304" pitchFamily="18" charset="0"/>
              </a:rPr>
              <a:t>before the node pointed by the pointer cur</a:t>
            </a:r>
          </a:p>
        </p:txBody>
      </p:sp>
      <p:sp>
        <p:nvSpPr>
          <p:cNvPr id="15365" name="Rectangle 4">
            <a:extLst>
              <a:ext uri="{FF2B5EF4-FFF2-40B4-BE49-F238E27FC236}">
                <a16:creationId xmlns:a16="http://schemas.microsoft.com/office/drawing/2014/main" id="{CFD0689A-8EC7-44D3-AE95-EF5F13085452}"/>
              </a:ext>
            </a:extLst>
          </p:cNvPr>
          <p:cNvSpPr>
            <a:spLocks noChangeArrowheads="1"/>
          </p:cNvSpPr>
          <p:nvPr/>
        </p:nvSpPr>
        <p:spPr bwMode="auto">
          <a:xfrm>
            <a:off x="1600200" y="4343400"/>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5366" name="Rectangle 5">
            <a:extLst>
              <a:ext uri="{FF2B5EF4-FFF2-40B4-BE49-F238E27FC236}">
                <a16:creationId xmlns:a16="http://schemas.microsoft.com/office/drawing/2014/main" id="{FAD9E2BE-C649-46DD-B5C6-2C07F2ACBE93}"/>
              </a:ext>
            </a:extLst>
          </p:cNvPr>
          <p:cNvSpPr>
            <a:spLocks noChangeArrowheads="1"/>
          </p:cNvSpPr>
          <p:nvPr/>
        </p:nvSpPr>
        <p:spPr bwMode="auto">
          <a:xfrm>
            <a:off x="3200400" y="434816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5367" name="Rectangle 6">
            <a:extLst>
              <a:ext uri="{FF2B5EF4-FFF2-40B4-BE49-F238E27FC236}">
                <a16:creationId xmlns:a16="http://schemas.microsoft.com/office/drawing/2014/main" id="{54544FAE-2941-4132-BA11-0F7E8936C660}"/>
              </a:ext>
            </a:extLst>
          </p:cNvPr>
          <p:cNvSpPr>
            <a:spLocks noChangeArrowheads="1"/>
          </p:cNvSpPr>
          <p:nvPr/>
        </p:nvSpPr>
        <p:spPr bwMode="auto">
          <a:xfrm>
            <a:off x="4800600" y="434816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5368" name="Rectangle 7">
            <a:extLst>
              <a:ext uri="{FF2B5EF4-FFF2-40B4-BE49-F238E27FC236}">
                <a16:creationId xmlns:a16="http://schemas.microsoft.com/office/drawing/2014/main" id="{1D0BCB98-F150-469B-9EB7-26E30D5F66F0}"/>
              </a:ext>
            </a:extLst>
          </p:cNvPr>
          <p:cNvSpPr>
            <a:spLocks noChangeArrowheads="1"/>
          </p:cNvSpPr>
          <p:nvPr/>
        </p:nvSpPr>
        <p:spPr bwMode="auto">
          <a:xfrm>
            <a:off x="6400800" y="434816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5369" name="Line 8">
            <a:extLst>
              <a:ext uri="{FF2B5EF4-FFF2-40B4-BE49-F238E27FC236}">
                <a16:creationId xmlns:a16="http://schemas.microsoft.com/office/drawing/2014/main" id="{46A8F26C-23B7-46FA-B1BD-1B20709B914C}"/>
              </a:ext>
            </a:extLst>
          </p:cNvPr>
          <p:cNvSpPr>
            <a:spLocks noChangeShapeType="1"/>
          </p:cNvSpPr>
          <p:nvPr/>
        </p:nvSpPr>
        <p:spPr bwMode="auto">
          <a:xfrm>
            <a:off x="2514600" y="4652963"/>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049" name="Line 9">
            <a:extLst>
              <a:ext uri="{FF2B5EF4-FFF2-40B4-BE49-F238E27FC236}">
                <a16:creationId xmlns:a16="http://schemas.microsoft.com/office/drawing/2014/main" id="{F3F8F451-8951-471E-979F-956F796A0508}"/>
              </a:ext>
            </a:extLst>
          </p:cNvPr>
          <p:cNvSpPr>
            <a:spLocks noChangeShapeType="1"/>
          </p:cNvSpPr>
          <p:nvPr/>
        </p:nvSpPr>
        <p:spPr bwMode="auto">
          <a:xfrm>
            <a:off x="4114800" y="4652963"/>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71" name="Line 10">
            <a:extLst>
              <a:ext uri="{FF2B5EF4-FFF2-40B4-BE49-F238E27FC236}">
                <a16:creationId xmlns:a16="http://schemas.microsoft.com/office/drawing/2014/main" id="{FA2B9D05-EB55-4228-B304-7372231ADE54}"/>
              </a:ext>
            </a:extLst>
          </p:cNvPr>
          <p:cNvSpPr>
            <a:spLocks noChangeShapeType="1"/>
          </p:cNvSpPr>
          <p:nvPr/>
        </p:nvSpPr>
        <p:spPr bwMode="auto">
          <a:xfrm>
            <a:off x="5715000" y="4652963"/>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72" name="Line 11">
            <a:extLst>
              <a:ext uri="{FF2B5EF4-FFF2-40B4-BE49-F238E27FC236}">
                <a16:creationId xmlns:a16="http://schemas.microsoft.com/office/drawing/2014/main" id="{A2111696-BC18-473B-86D0-29BDB3F6B6E2}"/>
              </a:ext>
            </a:extLst>
          </p:cNvPr>
          <p:cNvSpPr>
            <a:spLocks noChangeShapeType="1"/>
          </p:cNvSpPr>
          <p:nvPr/>
        </p:nvSpPr>
        <p:spPr bwMode="auto">
          <a:xfrm>
            <a:off x="7315200" y="4652963"/>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74" name="Text Box 13">
            <a:extLst>
              <a:ext uri="{FF2B5EF4-FFF2-40B4-BE49-F238E27FC236}">
                <a16:creationId xmlns:a16="http://schemas.microsoft.com/office/drawing/2014/main" id="{38D1793B-9852-4614-BABD-2025871F307D}"/>
              </a:ext>
            </a:extLst>
          </p:cNvPr>
          <p:cNvSpPr txBox="1">
            <a:spLocks noChangeArrowheads="1"/>
          </p:cNvSpPr>
          <p:nvPr/>
        </p:nvSpPr>
        <p:spPr bwMode="auto">
          <a:xfrm>
            <a:off x="8047630" y="4191000"/>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3200">
                <a:latin typeface="Tahoma" panose="020B0604030504040204" pitchFamily="34" charset="0"/>
                <a:cs typeface="Arial" panose="020B0604020202020204" pitchFamily="34" charset="0"/>
              </a:rPr>
              <a:t>…</a:t>
            </a:r>
          </a:p>
        </p:txBody>
      </p:sp>
      <p:sp>
        <p:nvSpPr>
          <p:cNvPr id="15375" name="Line 14">
            <a:extLst>
              <a:ext uri="{FF2B5EF4-FFF2-40B4-BE49-F238E27FC236}">
                <a16:creationId xmlns:a16="http://schemas.microsoft.com/office/drawing/2014/main" id="{B259E4BF-F448-4119-A463-69D250C42D5A}"/>
              </a:ext>
            </a:extLst>
          </p:cNvPr>
          <p:cNvSpPr>
            <a:spLocks noChangeShapeType="1"/>
          </p:cNvSpPr>
          <p:nvPr/>
        </p:nvSpPr>
        <p:spPr bwMode="auto">
          <a:xfrm>
            <a:off x="838200" y="4191000"/>
            <a:ext cx="76200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76" name="Text Box 15">
            <a:extLst>
              <a:ext uri="{FF2B5EF4-FFF2-40B4-BE49-F238E27FC236}">
                <a16:creationId xmlns:a16="http://schemas.microsoft.com/office/drawing/2014/main" id="{3C8049E3-BCA7-4F76-B7B4-7E00FF5A12DF}"/>
              </a:ext>
            </a:extLst>
          </p:cNvPr>
          <p:cNvSpPr txBox="1">
            <a:spLocks noChangeArrowheads="1"/>
          </p:cNvSpPr>
          <p:nvPr/>
        </p:nvSpPr>
        <p:spPr bwMode="auto">
          <a:xfrm>
            <a:off x="381000" y="3581400"/>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800">
                <a:latin typeface="Tahoma" panose="020B0604030504040204" pitchFamily="34" charset="0"/>
                <a:cs typeface="Arial" panose="020B0604020202020204" pitchFamily="34" charset="0"/>
              </a:rPr>
              <a:t>head</a:t>
            </a:r>
          </a:p>
        </p:txBody>
      </p:sp>
      <p:sp>
        <p:nvSpPr>
          <p:cNvPr id="215057" name="Text Box 17">
            <a:extLst>
              <a:ext uri="{FF2B5EF4-FFF2-40B4-BE49-F238E27FC236}">
                <a16:creationId xmlns:a16="http://schemas.microsoft.com/office/drawing/2014/main" id="{D966DF75-1F3A-4D98-926D-F2B2483B1C5D}"/>
              </a:ext>
            </a:extLst>
          </p:cNvPr>
          <p:cNvSpPr txBox="1">
            <a:spLocks noChangeArrowheads="1"/>
          </p:cNvSpPr>
          <p:nvPr/>
        </p:nvSpPr>
        <p:spPr bwMode="auto">
          <a:xfrm>
            <a:off x="927652" y="6098623"/>
            <a:ext cx="281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dirty="0">
                <a:latin typeface="Tahoma" panose="020B0604030504040204" pitchFamily="34" charset="0"/>
                <a:cs typeface="Arial" panose="020B0604020202020204" pitchFamily="34" charset="0"/>
              </a:rPr>
              <a:t>Insert a new node:</a:t>
            </a:r>
          </a:p>
        </p:txBody>
      </p:sp>
      <p:sp>
        <p:nvSpPr>
          <p:cNvPr id="215058" name="Line 18">
            <a:extLst>
              <a:ext uri="{FF2B5EF4-FFF2-40B4-BE49-F238E27FC236}">
                <a16:creationId xmlns:a16="http://schemas.microsoft.com/office/drawing/2014/main" id="{8AB2F1E6-5AFC-4DFA-983C-9DECFD977FB9}"/>
              </a:ext>
            </a:extLst>
          </p:cNvPr>
          <p:cNvSpPr>
            <a:spLocks noChangeShapeType="1"/>
          </p:cNvSpPr>
          <p:nvPr/>
        </p:nvSpPr>
        <p:spPr bwMode="auto">
          <a:xfrm>
            <a:off x="4038600" y="4962526"/>
            <a:ext cx="381000" cy="1057274"/>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059" name="Line 19">
            <a:extLst>
              <a:ext uri="{FF2B5EF4-FFF2-40B4-BE49-F238E27FC236}">
                <a16:creationId xmlns:a16="http://schemas.microsoft.com/office/drawing/2014/main" id="{4D4EAF15-BA8E-4BF3-B751-2A7A46233A0F}"/>
              </a:ext>
            </a:extLst>
          </p:cNvPr>
          <p:cNvSpPr>
            <a:spLocks noChangeShapeType="1"/>
          </p:cNvSpPr>
          <p:nvPr/>
        </p:nvSpPr>
        <p:spPr bwMode="auto">
          <a:xfrm flipV="1">
            <a:off x="4943838" y="4953000"/>
            <a:ext cx="237761" cy="1063251"/>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060" name="Line 20">
            <a:extLst>
              <a:ext uri="{FF2B5EF4-FFF2-40B4-BE49-F238E27FC236}">
                <a16:creationId xmlns:a16="http://schemas.microsoft.com/office/drawing/2014/main" id="{0E516C18-3F25-42CE-AEA2-42F49BE09F57}"/>
              </a:ext>
            </a:extLst>
          </p:cNvPr>
          <p:cNvSpPr>
            <a:spLocks noChangeShapeType="1"/>
          </p:cNvSpPr>
          <p:nvPr/>
        </p:nvSpPr>
        <p:spPr bwMode="auto">
          <a:xfrm>
            <a:off x="4800600" y="3733800"/>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061" name="Line 21">
            <a:extLst>
              <a:ext uri="{FF2B5EF4-FFF2-40B4-BE49-F238E27FC236}">
                <a16:creationId xmlns:a16="http://schemas.microsoft.com/office/drawing/2014/main" id="{0C34CDF7-DE32-49A8-83AE-D76444AA4B57}"/>
              </a:ext>
            </a:extLst>
          </p:cNvPr>
          <p:cNvSpPr>
            <a:spLocks noChangeShapeType="1"/>
          </p:cNvSpPr>
          <p:nvPr/>
        </p:nvSpPr>
        <p:spPr bwMode="auto">
          <a:xfrm>
            <a:off x="3276600" y="3733800"/>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062" name="Text Box 22">
            <a:extLst>
              <a:ext uri="{FF2B5EF4-FFF2-40B4-BE49-F238E27FC236}">
                <a16:creationId xmlns:a16="http://schemas.microsoft.com/office/drawing/2014/main" id="{40ECEAA1-A9FC-4541-BF5F-C4B14D7810A5}"/>
              </a:ext>
            </a:extLst>
          </p:cNvPr>
          <p:cNvSpPr txBox="1">
            <a:spLocks noChangeArrowheads="1"/>
          </p:cNvSpPr>
          <p:nvPr/>
        </p:nvSpPr>
        <p:spPr bwMode="auto">
          <a:xfrm>
            <a:off x="2667000" y="32766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prev</a:t>
            </a:r>
          </a:p>
        </p:txBody>
      </p:sp>
      <p:sp>
        <p:nvSpPr>
          <p:cNvPr id="215063" name="Text Box 23">
            <a:extLst>
              <a:ext uri="{FF2B5EF4-FFF2-40B4-BE49-F238E27FC236}">
                <a16:creationId xmlns:a16="http://schemas.microsoft.com/office/drawing/2014/main" id="{9EE1FECD-3EAA-4CA7-9E08-3C1C6A05A14D}"/>
              </a:ext>
            </a:extLst>
          </p:cNvPr>
          <p:cNvSpPr txBox="1">
            <a:spLocks noChangeArrowheads="1"/>
          </p:cNvSpPr>
          <p:nvPr/>
        </p:nvSpPr>
        <p:spPr bwMode="auto">
          <a:xfrm>
            <a:off x="4419600" y="32766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cur</a:t>
            </a:r>
          </a:p>
        </p:txBody>
      </p:sp>
      <p:cxnSp>
        <p:nvCxnSpPr>
          <p:cNvPr id="25" name="Straight Connector 24">
            <a:extLst>
              <a:ext uri="{FF2B5EF4-FFF2-40B4-BE49-F238E27FC236}">
                <a16:creationId xmlns:a16="http://schemas.microsoft.com/office/drawing/2014/main" id="{0EA74774-5A08-46A9-B6E5-8EB2C8AB7BC1}"/>
              </a:ext>
            </a:extLst>
          </p:cNvPr>
          <p:cNvCxnSpPr/>
          <p:nvPr/>
        </p:nvCxnSpPr>
        <p:spPr>
          <a:xfrm>
            <a:off x="2327462" y="4344894"/>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8237525-63C4-4115-BCB9-C6B4A7E9EC53}"/>
              </a:ext>
            </a:extLst>
          </p:cNvPr>
          <p:cNvCxnSpPr/>
          <p:nvPr/>
        </p:nvCxnSpPr>
        <p:spPr>
          <a:xfrm>
            <a:off x="3949793" y="4348816"/>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BF2E29-C12E-492F-98EA-2531D1D5F8F9}"/>
              </a:ext>
            </a:extLst>
          </p:cNvPr>
          <p:cNvCxnSpPr/>
          <p:nvPr/>
        </p:nvCxnSpPr>
        <p:spPr>
          <a:xfrm>
            <a:off x="5535706" y="4354419"/>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7596E9-5CAC-44E3-96B7-1EEEB8692709}"/>
              </a:ext>
            </a:extLst>
          </p:cNvPr>
          <p:cNvCxnSpPr/>
          <p:nvPr/>
        </p:nvCxnSpPr>
        <p:spPr>
          <a:xfrm>
            <a:off x="7082118" y="4354419"/>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D991ED1-73DC-47A6-9669-788AB6B193B8}"/>
              </a:ext>
            </a:extLst>
          </p:cNvPr>
          <p:cNvGrpSpPr/>
          <p:nvPr/>
        </p:nvGrpSpPr>
        <p:grpSpPr>
          <a:xfrm>
            <a:off x="4105639" y="6016251"/>
            <a:ext cx="914400" cy="613149"/>
            <a:chOff x="4105639" y="4568451"/>
            <a:chExt cx="914400" cy="613149"/>
          </a:xfrm>
        </p:grpSpPr>
        <p:sp>
          <p:nvSpPr>
            <p:cNvPr id="215056" name="Rectangle 16">
              <a:extLst>
                <a:ext uri="{FF2B5EF4-FFF2-40B4-BE49-F238E27FC236}">
                  <a16:creationId xmlns:a16="http://schemas.microsoft.com/office/drawing/2014/main" id="{847A7732-D0F5-40C1-A5F5-D140E48DEF83}"/>
                </a:ext>
              </a:extLst>
            </p:cNvPr>
            <p:cNvSpPr>
              <a:spLocks noChangeArrowheads="1"/>
            </p:cNvSpPr>
            <p:nvPr/>
          </p:nvSpPr>
          <p:spPr bwMode="auto">
            <a:xfrm>
              <a:off x="4105639" y="4572000"/>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cxnSp>
          <p:nvCxnSpPr>
            <p:cNvPr id="29" name="Straight Connector 28">
              <a:extLst>
                <a:ext uri="{FF2B5EF4-FFF2-40B4-BE49-F238E27FC236}">
                  <a16:creationId xmlns:a16="http://schemas.microsoft.com/office/drawing/2014/main" id="{5B693C3E-1D5C-4B17-BF07-FD81B13D21F6}"/>
                </a:ext>
              </a:extLst>
            </p:cNvPr>
            <p:cNvCxnSpPr/>
            <p:nvPr/>
          </p:nvCxnSpPr>
          <p:spPr>
            <a:xfrm>
              <a:off x="4798723" y="4568451"/>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479D1EE0-C8BB-4789-928A-37E0FFE684A7}"/>
              </a:ext>
            </a:extLst>
          </p:cNvPr>
          <p:cNvSpPr/>
          <p:nvPr/>
        </p:nvSpPr>
        <p:spPr>
          <a:xfrm>
            <a:off x="194982" y="1417744"/>
            <a:ext cx="4229100" cy="757130"/>
          </a:xfrm>
          <a:prstGeom prst="rect">
            <a:avLst/>
          </a:prstGeom>
        </p:spPr>
        <p:txBody>
          <a:bodyPr wrap="square">
            <a:spAutoFit/>
          </a:bodyPr>
          <a:lstStyle/>
          <a:p>
            <a:pPr eaLnBrk="1" hangingPunct="1">
              <a:lnSpc>
                <a:spcPct val="80000"/>
              </a:lnSpc>
            </a:pPr>
            <a:r>
              <a:rPr lang="en-US" altLang="en-US" sz="1800" dirty="0">
                <a:latin typeface="Courier New" panose="02070309020205020404" pitchFamily="49" charset="0"/>
              </a:rPr>
              <a:t>&lt;create a new node </a:t>
            </a:r>
            <a:r>
              <a:rPr lang="en-US" altLang="en-US" sz="1800" dirty="0" err="1">
                <a:latin typeface="Courier New" panose="02070309020205020404" pitchFamily="49" charset="0"/>
              </a:rPr>
              <a:t>new_node</a:t>
            </a:r>
            <a:r>
              <a:rPr lang="en-US" altLang="en-US" sz="1800" dirty="0">
                <a:latin typeface="Courier New" panose="02070309020205020404" pitchFamily="49" charset="0"/>
              </a:rPr>
              <a:t>&gt;;</a:t>
            </a:r>
          </a:p>
          <a:p>
            <a:pPr eaLnBrk="1" hangingPunct="1">
              <a:lnSpc>
                <a:spcPct val="80000"/>
              </a:lnSpc>
            </a:pPr>
            <a:r>
              <a:rPr lang="en-US" altLang="en-US" sz="1800" dirty="0" err="1">
                <a:solidFill>
                  <a:srgbClr val="FF0000"/>
                </a:solidFill>
                <a:latin typeface="Courier New" panose="02070309020205020404" pitchFamily="49" charset="0"/>
              </a:rPr>
              <a:t>prev</a:t>
            </a:r>
            <a:r>
              <a:rPr lang="en-US" altLang="en-US" sz="1800" dirty="0">
                <a:solidFill>
                  <a:srgbClr val="FF0000"/>
                </a:solidFill>
                <a:latin typeface="Courier New" panose="02070309020205020404" pitchFamily="49" charset="0"/>
              </a:rPr>
              <a:t>-&gt;next =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a:t>
            </a:r>
          </a:p>
          <a:p>
            <a:pPr eaLnBrk="1" hangingPunct="1">
              <a:lnSpc>
                <a:spcPct val="80000"/>
              </a:lnSpc>
            </a:pPr>
            <a:r>
              <a:rPr lang="fr-FR"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a:t>
            </a:r>
          </a:p>
        </p:txBody>
      </p:sp>
      <p:sp>
        <p:nvSpPr>
          <p:cNvPr id="33" name="Text Box 23">
            <a:extLst>
              <a:ext uri="{FF2B5EF4-FFF2-40B4-BE49-F238E27FC236}">
                <a16:creationId xmlns:a16="http://schemas.microsoft.com/office/drawing/2014/main" id="{DD625C9B-BB5B-4791-B26F-2E9778EA53E6}"/>
              </a:ext>
            </a:extLst>
          </p:cNvPr>
          <p:cNvSpPr txBox="1">
            <a:spLocks noChangeArrowheads="1"/>
          </p:cNvSpPr>
          <p:nvPr/>
        </p:nvSpPr>
        <p:spPr bwMode="auto">
          <a:xfrm>
            <a:off x="4424082" y="1352854"/>
            <a:ext cx="3326616" cy="307777"/>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fr-FR" altLang="en-US" sz="1400" dirty="0">
                <a:solidFill>
                  <a:srgbClr val="FF3300"/>
                </a:solidFill>
              </a:rPr>
              <a:t>?? List </a:t>
            </a:r>
            <a:r>
              <a:rPr lang="fr-FR" altLang="en-US" sz="1400" dirty="0" err="1">
                <a:solidFill>
                  <a:srgbClr val="FF3300"/>
                </a:solidFill>
              </a:rPr>
              <a:t>does</a:t>
            </a:r>
            <a:r>
              <a:rPr lang="fr-FR" altLang="en-US" sz="1400" dirty="0">
                <a:solidFill>
                  <a:srgbClr val="FF3300"/>
                </a:solidFill>
              </a:rPr>
              <a:t> not have </a:t>
            </a:r>
            <a:r>
              <a:rPr lang="fr-FR" altLang="en-US" sz="1400" dirty="0" err="1">
                <a:solidFill>
                  <a:srgbClr val="FF3300"/>
                </a:solidFill>
              </a:rPr>
              <a:t>any</a:t>
            </a:r>
            <a:r>
              <a:rPr lang="fr-FR" altLang="en-US" sz="1400" dirty="0">
                <a:solidFill>
                  <a:srgbClr val="FF3300"/>
                </a:solidFill>
              </a:rPr>
              <a:t> </a:t>
            </a:r>
            <a:r>
              <a:rPr lang="fr-FR" altLang="en-US" sz="1400" dirty="0" err="1">
                <a:solidFill>
                  <a:srgbClr val="FF3300"/>
                </a:solidFill>
              </a:rPr>
              <a:t>node</a:t>
            </a:r>
            <a:r>
              <a:rPr lang="fr-FR" altLang="en-US" sz="1400" dirty="0">
                <a:solidFill>
                  <a:srgbClr val="FF3300"/>
                </a:solidFill>
              </a:rPr>
              <a:t> </a:t>
            </a:r>
            <a:r>
              <a:rPr lang="fr-FR" altLang="en-US" sz="1400" dirty="0" err="1">
                <a:solidFill>
                  <a:srgbClr val="FF3300"/>
                </a:solidFill>
              </a:rPr>
              <a:t>yet</a:t>
            </a:r>
            <a:endParaRPr lang="en-US" altLang="en-US" sz="1400" dirty="0">
              <a:solidFill>
                <a:srgbClr val="FF3300"/>
              </a:solidFill>
            </a:endParaRPr>
          </a:p>
        </p:txBody>
      </p:sp>
      <p:sp>
        <p:nvSpPr>
          <p:cNvPr id="34" name="Text Box 23">
            <a:extLst>
              <a:ext uri="{FF2B5EF4-FFF2-40B4-BE49-F238E27FC236}">
                <a16:creationId xmlns:a16="http://schemas.microsoft.com/office/drawing/2014/main" id="{37E35F6C-025D-4AEE-A868-D9367A9D7962}"/>
              </a:ext>
            </a:extLst>
          </p:cNvPr>
          <p:cNvSpPr txBox="1">
            <a:spLocks noChangeArrowheads="1"/>
          </p:cNvSpPr>
          <p:nvPr/>
        </p:nvSpPr>
        <p:spPr bwMode="auto">
          <a:xfrm>
            <a:off x="4424082" y="1780730"/>
            <a:ext cx="3288080" cy="307777"/>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fr-FR" altLang="en-US" sz="1400" dirty="0">
                <a:solidFill>
                  <a:srgbClr val="FF3300"/>
                </a:solidFill>
              </a:rPr>
              <a:t>?? </a:t>
            </a:r>
            <a:r>
              <a:rPr lang="fr-FR" altLang="en-US" sz="1400" dirty="0" err="1">
                <a:solidFill>
                  <a:srgbClr val="FF3300"/>
                </a:solidFill>
              </a:rPr>
              <a:t>cur</a:t>
            </a:r>
            <a:r>
              <a:rPr lang="fr-FR" altLang="en-US" sz="1400" dirty="0">
                <a:solidFill>
                  <a:srgbClr val="FF3300"/>
                </a:solidFill>
              </a:rPr>
              <a:t> </a:t>
            </a:r>
            <a:r>
              <a:rPr lang="fr-FR" altLang="en-US" sz="1400" dirty="0" err="1">
                <a:solidFill>
                  <a:srgbClr val="FF3300"/>
                </a:solidFill>
              </a:rPr>
              <a:t>is</a:t>
            </a:r>
            <a:r>
              <a:rPr lang="fr-FR" altLang="en-US" sz="1400" dirty="0">
                <a:solidFill>
                  <a:srgbClr val="FF3300"/>
                </a:solidFill>
              </a:rPr>
              <a:t> the first </a:t>
            </a:r>
            <a:r>
              <a:rPr lang="fr-FR" altLang="en-US" sz="1400" dirty="0" err="1">
                <a:solidFill>
                  <a:srgbClr val="FF3300"/>
                </a:solidFill>
              </a:rPr>
              <a:t>node</a:t>
            </a:r>
            <a:r>
              <a:rPr lang="fr-FR" altLang="en-US" sz="1400" dirty="0">
                <a:solidFill>
                  <a:srgbClr val="FF3300"/>
                </a:solidFill>
              </a:rPr>
              <a:t> in the </a:t>
            </a:r>
            <a:r>
              <a:rPr lang="fr-FR" altLang="en-US" sz="1400" dirty="0" err="1">
                <a:solidFill>
                  <a:srgbClr val="FF3300"/>
                </a:solidFill>
              </a:rPr>
              <a:t>list</a:t>
            </a:r>
            <a:r>
              <a:rPr lang="fr-FR" altLang="en-US" sz="1400" dirty="0">
                <a:solidFill>
                  <a:srgbClr val="FF3300"/>
                </a:solidFill>
              </a:rPr>
              <a:t> </a:t>
            </a:r>
          </a:p>
        </p:txBody>
      </p:sp>
    </p:spTree>
    <p:extLst>
      <p:ext uri="{BB962C8B-B14F-4D97-AF65-F5344CB8AC3E}">
        <p14:creationId xmlns:p14="http://schemas.microsoft.com/office/powerpoint/2010/main" val="409991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4" presetClass="entr" presetSubtype="16" fill="hold" nodeType="afterEffect">
                                  <p:stCondLst>
                                    <p:cond delay="0"/>
                                  </p:stCondLst>
                                  <p:childTnLst>
                                    <p:set>
                                      <p:cBhvr>
                                        <p:cTn id="6" dur="1" fill="hold">
                                          <p:stCondLst>
                                            <p:cond delay="0"/>
                                          </p:stCondLst>
                                        </p:cTn>
                                        <p:tgtEl>
                                          <p:spTgt spid="215061"/>
                                        </p:tgtEl>
                                        <p:attrNameLst>
                                          <p:attrName>style.visibility</p:attrName>
                                        </p:attrNameLst>
                                      </p:cBhvr>
                                      <p:to>
                                        <p:strVal val="visible"/>
                                      </p:to>
                                    </p:set>
                                    <p:animEffect transition="in" filter="box(in)">
                                      <p:cBhvr>
                                        <p:cTn id="7" dur="500"/>
                                        <p:tgtEl>
                                          <p:spTgt spid="215061"/>
                                        </p:tgtEl>
                                      </p:cBhvr>
                                    </p:animEffect>
                                  </p:childTnLst>
                                </p:cTn>
                              </p:par>
                              <p:par>
                                <p:cTn id="8" presetID="4" presetClass="entr" presetSubtype="16" fill="hold" nodeType="withEffect">
                                  <p:stCondLst>
                                    <p:cond delay="0"/>
                                  </p:stCondLst>
                                  <p:childTnLst>
                                    <p:set>
                                      <p:cBhvr>
                                        <p:cTn id="9" dur="1" fill="hold">
                                          <p:stCondLst>
                                            <p:cond delay="0"/>
                                          </p:stCondLst>
                                        </p:cTn>
                                        <p:tgtEl>
                                          <p:spTgt spid="215060"/>
                                        </p:tgtEl>
                                        <p:attrNameLst>
                                          <p:attrName>style.visibility</p:attrName>
                                        </p:attrNameLst>
                                      </p:cBhvr>
                                      <p:to>
                                        <p:strVal val="visible"/>
                                      </p:to>
                                    </p:set>
                                    <p:animEffect transition="in" filter="box(in)">
                                      <p:cBhvr>
                                        <p:cTn id="10" dur="500"/>
                                        <p:tgtEl>
                                          <p:spTgt spid="215060"/>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15062"/>
                                        </p:tgtEl>
                                        <p:attrNameLst>
                                          <p:attrName>style.visibility</p:attrName>
                                        </p:attrNameLst>
                                      </p:cBhvr>
                                      <p:to>
                                        <p:strVal val="visible"/>
                                      </p:to>
                                    </p:set>
                                    <p:animEffect transition="in" filter="box(in)">
                                      <p:cBhvr>
                                        <p:cTn id="13" dur="500"/>
                                        <p:tgtEl>
                                          <p:spTgt spid="215062"/>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15063"/>
                                        </p:tgtEl>
                                        <p:attrNameLst>
                                          <p:attrName>style.visibility</p:attrName>
                                        </p:attrNameLst>
                                      </p:cBhvr>
                                      <p:to>
                                        <p:strVal val="visible"/>
                                      </p:to>
                                    </p:set>
                                    <p:animEffect transition="in" filter="box(in)">
                                      <p:cBhvr>
                                        <p:cTn id="16" dur="500"/>
                                        <p:tgtEl>
                                          <p:spTgt spid="21506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215057"/>
                                        </p:tgtEl>
                                        <p:attrNameLst>
                                          <p:attrName>style.visibility</p:attrName>
                                        </p:attrNameLst>
                                      </p:cBhvr>
                                      <p:to>
                                        <p:strVal val="visible"/>
                                      </p:to>
                                    </p:set>
                                    <p:anim calcmode="lin" valueType="num">
                                      <p:cBhvr additive="base">
                                        <p:cTn id="26" dur="500" fill="hold"/>
                                        <p:tgtEl>
                                          <p:spTgt spid="215057"/>
                                        </p:tgtEl>
                                        <p:attrNameLst>
                                          <p:attrName>ppt_x</p:attrName>
                                        </p:attrNameLst>
                                      </p:cBhvr>
                                      <p:tavLst>
                                        <p:tav tm="0">
                                          <p:val>
                                            <p:strVal val="#ppt_x"/>
                                          </p:val>
                                        </p:tav>
                                        <p:tav tm="100000">
                                          <p:val>
                                            <p:strVal val="#ppt_x"/>
                                          </p:val>
                                        </p:tav>
                                      </p:tavLst>
                                    </p:anim>
                                    <p:anim calcmode="lin" valueType="num">
                                      <p:cBhvr additive="base">
                                        <p:cTn id="27" dur="500" fill="hold"/>
                                        <p:tgtEl>
                                          <p:spTgt spid="215057"/>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2">
                                            <p:txEl>
                                              <p:pRg st="1" end="1"/>
                                            </p:txEl>
                                          </p:spTgt>
                                        </p:tgtEl>
                                        <p:attrNameLst>
                                          <p:attrName>style.visibility</p:attrName>
                                        </p:attrNameLst>
                                      </p:cBhvr>
                                      <p:to>
                                        <p:strVal val="visible"/>
                                      </p:to>
                                    </p:set>
                                    <p:anim calcmode="lin" valueType="num">
                                      <p:cBhvr additive="base">
                                        <p:cTn id="36" dur="500" fill="hold"/>
                                        <p:tgtEl>
                                          <p:spTgt spid="32">
                                            <p:txEl>
                                              <p:pRg st="1" end="1"/>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15058"/>
                                        </p:tgtEl>
                                        <p:attrNameLst>
                                          <p:attrName>style.visibility</p:attrName>
                                        </p:attrNameLst>
                                      </p:cBhvr>
                                      <p:to>
                                        <p:strVal val="visible"/>
                                      </p:to>
                                    </p:set>
                                    <p:animEffect transition="in" filter="wipe(up)">
                                      <p:cBhvr>
                                        <p:cTn id="42" dur="500"/>
                                        <p:tgtEl>
                                          <p:spTgt spid="215058"/>
                                        </p:tgtEl>
                                      </p:cBhvr>
                                    </p:animEffect>
                                  </p:childTnLst>
                                </p:cTn>
                              </p:par>
                              <p:par>
                                <p:cTn id="43" presetID="4" presetClass="exit" presetSubtype="16" fill="hold" nodeType="withEffect">
                                  <p:stCondLst>
                                    <p:cond delay="0"/>
                                  </p:stCondLst>
                                  <p:childTnLst>
                                    <p:animEffect transition="out" filter="box(in)">
                                      <p:cBhvr>
                                        <p:cTn id="44" dur="500"/>
                                        <p:tgtEl>
                                          <p:spTgt spid="215049"/>
                                        </p:tgtEl>
                                      </p:cBhvr>
                                    </p:animEffect>
                                    <p:set>
                                      <p:cBhvr>
                                        <p:cTn id="45" dur="1" fill="hold">
                                          <p:stCondLst>
                                            <p:cond delay="499"/>
                                          </p:stCondLst>
                                        </p:cTn>
                                        <p:tgtEl>
                                          <p:spTgt spid="21504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15059"/>
                                        </p:tgtEl>
                                        <p:attrNameLst>
                                          <p:attrName>style.visibility</p:attrName>
                                        </p:attrNameLst>
                                      </p:cBhvr>
                                      <p:to>
                                        <p:strVal val="visible"/>
                                      </p:to>
                                    </p:set>
                                    <p:animEffect transition="in" filter="wipe(down)">
                                      <p:cBhvr>
                                        <p:cTn id="50" dur="500"/>
                                        <p:tgtEl>
                                          <p:spTgt spid="215059"/>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2">
                                            <p:txEl>
                                              <p:pRg st="2" end="2"/>
                                            </p:txEl>
                                          </p:spTgt>
                                        </p:tgtEl>
                                        <p:attrNameLst>
                                          <p:attrName>style.visibility</p:attrName>
                                        </p:attrNameLst>
                                      </p:cBhvr>
                                      <p:to>
                                        <p:strVal val="visible"/>
                                      </p:to>
                                    </p:set>
                                    <p:anim calcmode="lin" valueType="num">
                                      <p:cBhvr additive="base">
                                        <p:cTn id="55" dur="500" fill="hold"/>
                                        <p:tgtEl>
                                          <p:spTgt spid="32">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additive="base">
                                        <p:cTn id="61" dur="500" fill="hold"/>
                                        <p:tgtEl>
                                          <p:spTgt spid="33"/>
                                        </p:tgtEl>
                                        <p:attrNameLst>
                                          <p:attrName>ppt_x</p:attrName>
                                        </p:attrNameLst>
                                      </p:cBhvr>
                                      <p:tavLst>
                                        <p:tav tm="0">
                                          <p:val>
                                            <p:strVal val="#ppt_x"/>
                                          </p:val>
                                        </p:tav>
                                        <p:tav tm="100000">
                                          <p:val>
                                            <p:strVal val="#ppt_x"/>
                                          </p:val>
                                        </p:tav>
                                      </p:tavLst>
                                    </p:anim>
                                    <p:anim calcmode="lin" valueType="num">
                                      <p:cBhvr additive="base">
                                        <p:cTn id="6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500" fill="hold"/>
                                        <p:tgtEl>
                                          <p:spTgt spid="34"/>
                                        </p:tgtEl>
                                        <p:attrNameLst>
                                          <p:attrName>ppt_x</p:attrName>
                                        </p:attrNameLst>
                                      </p:cBhvr>
                                      <p:tavLst>
                                        <p:tav tm="0">
                                          <p:val>
                                            <p:strVal val="#ppt_x"/>
                                          </p:val>
                                        </p:tav>
                                        <p:tav tm="100000">
                                          <p:val>
                                            <p:strVal val="#ppt_x"/>
                                          </p:val>
                                        </p:tav>
                                      </p:tavLst>
                                    </p:anim>
                                    <p:anim calcmode="lin" valueType="num">
                                      <p:cBhvr additive="base">
                                        <p:cTn id="6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57" grpId="0"/>
      <p:bldP spid="215058" grpId="0" animBg="1"/>
      <p:bldP spid="215059" grpId="0" animBg="1"/>
      <p:bldP spid="215062" grpId="0"/>
      <p:bldP spid="215063" grpId="0"/>
      <p:bldP spid="33" grpId="0" animBg="1"/>
      <p:bldP spid="3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a:extLst>
              <a:ext uri="{FF2B5EF4-FFF2-40B4-BE49-F238E27FC236}">
                <a16:creationId xmlns:a16="http://schemas.microsoft.com/office/drawing/2014/main" id="{83D8F3DE-4647-4A42-9156-1523EE3F78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790C219-8EE9-4CB2-82D0-15F6A7DF9720}" type="slidenum">
              <a:rPr lang="en-US" altLang="en-US"/>
              <a:pPr/>
              <a:t>91</a:t>
            </a:fld>
            <a:endParaRPr lang="en-US" altLang="en-US"/>
          </a:p>
        </p:txBody>
      </p:sp>
      <p:sp>
        <p:nvSpPr>
          <p:cNvPr id="215042" name="Rectangle 2">
            <a:extLst>
              <a:ext uri="{FF2B5EF4-FFF2-40B4-BE49-F238E27FC236}">
                <a16:creationId xmlns:a16="http://schemas.microsoft.com/office/drawing/2014/main" id="{95774750-9E3F-48F7-BC81-F3D0F7AB68B3}"/>
              </a:ext>
            </a:extLst>
          </p:cNvPr>
          <p:cNvSpPr>
            <a:spLocks noGrp="1" noChangeArrowheads="1"/>
          </p:cNvSpPr>
          <p:nvPr>
            <p:ph type="title"/>
          </p:nvPr>
        </p:nvSpPr>
        <p:spPr>
          <a:xfrm>
            <a:off x="0" y="0"/>
            <a:ext cx="9144000" cy="838200"/>
          </a:xfrm>
        </p:spPr>
        <p:txBody>
          <a:bodyPr/>
          <a:lstStyle/>
          <a:p>
            <a:pPr eaLnBrk="1" hangingPunct="1">
              <a:defRPr/>
            </a:pPr>
            <a:r>
              <a:rPr lang="en-US" altLang="en-US" dirty="0"/>
              <a:t>Operations on singly linked list: Insertion</a:t>
            </a:r>
            <a:endParaRPr lang="en-US" dirty="0"/>
          </a:p>
        </p:txBody>
      </p:sp>
      <p:sp>
        <p:nvSpPr>
          <p:cNvPr id="15364" name="Rectangle 3">
            <a:extLst>
              <a:ext uri="{FF2B5EF4-FFF2-40B4-BE49-F238E27FC236}">
                <a16:creationId xmlns:a16="http://schemas.microsoft.com/office/drawing/2014/main" id="{44BD2BDC-48D1-4CAE-9A52-E1930A8C4DA1}"/>
              </a:ext>
            </a:extLst>
          </p:cNvPr>
          <p:cNvSpPr>
            <a:spLocks noGrp="1" noChangeArrowheads="1"/>
          </p:cNvSpPr>
          <p:nvPr>
            <p:ph type="body" idx="1"/>
          </p:nvPr>
        </p:nvSpPr>
        <p:spPr>
          <a:xfrm>
            <a:off x="36443" y="873918"/>
            <a:ext cx="9107557" cy="685800"/>
          </a:xfrm>
        </p:spPr>
        <p:txBody>
          <a:bodyPr/>
          <a:lstStyle/>
          <a:p>
            <a:pPr marL="0" indent="0" eaLnBrk="1" hangingPunct="1">
              <a:lnSpc>
                <a:spcPct val="90000"/>
              </a:lnSpc>
              <a:buNone/>
            </a:pPr>
            <a:r>
              <a:rPr lang="en-US" altLang="en-US" sz="2400" dirty="0">
                <a:latin typeface="Times New Roman" panose="02020603050405020304" pitchFamily="18" charset="0"/>
                <a:cs typeface="Times New Roman" panose="02020603050405020304" pitchFamily="18" charset="0"/>
              </a:rPr>
              <a:t>Insert a new node </a:t>
            </a:r>
            <a:r>
              <a:rPr lang="en-US" altLang="en-US" sz="2400" b="1" dirty="0">
                <a:solidFill>
                  <a:srgbClr val="FF0000"/>
                </a:solidFill>
                <a:latin typeface="Times New Roman" panose="02020603050405020304" pitchFamily="18" charset="0"/>
                <a:cs typeface="Times New Roman" panose="02020603050405020304" pitchFamily="18" charset="0"/>
              </a:rPr>
              <a:t>before the node pointed by the pointer cur</a:t>
            </a:r>
          </a:p>
        </p:txBody>
      </p:sp>
      <p:sp>
        <p:nvSpPr>
          <p:cNvPr id="32" name="Rectangle 31">
            <a:extLst>
              <a:ext uri="{FF2B5EF4-FFF2-40B4-BE49-F238E27FC236}">
                <a16:creationId xmlns:a16="http://schemas.microsoft.com/office/drawing/2014/main" id="{479D1EE0-C8BB-4789-928A-37E0FFE684A7}"/>
              </a:ext>
            </a:extLst>
          </p:cNvPr>
          <p:cNvSpPr/>
          <p:nvPr/>
        </p:nvSpPr>
        <p:spPr>
          <a:xfrm>
            <a:off x="194982" y="1417744"/>
            <a:ext cx="4229100" cy="757130"/>
          </a:xfrm>
          <a:prstGeom prst="rect">
            <a:avLst/>
          </a:prstGeom>
        </p:spPr>
        <p:txBody>
          <a:bodyPr wrap="square">
            <a:spAutoFit/>
          </a:bodyPr>
          <a:lstStyle/>
          <a:p>
            <a:pPr eaLnBrk="1" hangingPunct="1">
              <a:lnSpc>
                <a:spcPct val="80000"/>
              </a:lnSpc>
            </a:pPr>
            <a:r>
              <a:rPr lang="en-US" altLang="en-US" sz="1800" dirty="0">
                <a:latin typeface="Courier New" panose="02070309020205020404" pitchFamily="49" charset="0"/>
              </a:rPr>
              <a:t>&lt;create a new node </a:t>
            </a:r>
            <a:r>
              <a:rPr lang="en-US" altLang="en-US" sz="1800" dirty="0" err="1">
                <a:latin typeface="Courier New" panose="02070309020205020404" pitchFamily="49" charset="0"/>
              </a:rPr>
              <a:t>new_node</a:t>
            </a:r>
            <a:r>
              <a:rPr lang="en-US" altLang="en-US" sz="1800" dirty="0">
                <a:latin typeface="Courier New" panose="02070309020205020404" pitchFamily="49" charset="0"/>
              </a:rPr>
              <a:t>&gt;;</a:t>
            </a:r>
          </a:p>
          <a:p>
            <a:pPr eaLnBrk="1" hangingPunct="1">
              <a:lnSpc>
                <a:spcPct val="80000"/>
              </a:lnSpc>
            </a:pPr>
            <a:r>
              <a:rPr lang="en-US" altLang="en-US" sz="1800" dirty="0" err="1">
                <a:solidFill>
                  <a:srgbClr val="FF0000"/>
                </a:solidFill>
                <a:latin typeface="Courier New" panose="02070309020205020404" pitchFamily="49" charset="0"/>
              </a:rPr>
              <a:t>prev</a:t>
            </a:r>
            <a:r>
              <a:rPr lang="en-US" altLang="en-US" sz="1800" dirty="0">
                <a:solidFill>
                  <a:srgbClr val="FF0000"/>
                </a:solidFill>
                <a:latin typeface="Courier New" panose="02070309020205020404" pitchFamily="49" charset="0"/>
              </a:rPr>
              <a:t>-&gt;next =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a:t>
            </a:r>
          </a:p>
          <a:p>
            <a:pPr eaLnBrk="1" hangingPunct="1">
              <a:lnSpc>
                <a:spcPct val="80000"/>
              </a:lnSpc>
            </a:pPr>
            <a:r>
              <a:rPr lang="fr-FR"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a:t>
            </a:r>
          </a:p>
        </p:txBody>
      </p:sp>
      <p:sp>
        <p:nvSpPr>
          <p:cNvPr id="33" name="Text Box 23">
            <a:extLst>
              <a:ext uri="{FF2B5EF4-FFF2-40B4-BE49-F238E27FC236}">
                <a16:creationId xmlns:a16="http://schemas.microsoft.com/office/drawing/2014/main" id="{DD625C9B-BB5B-4791-B26F-2E9778EA53E6}"/>
              </a:ext>
            </a:extLst>
          </p:cNvPr>
          <p:cNvSpPr txBox="1">
            <a:spLocks noChangeArrowheads="1"/>
          </p:cNvSpPr>
          <p:nvPr/>
        </p:nvSpPr>
        <p:spPr bwMode="auto">
          <a:xfrm>
            <a:off x="4424082" y="1352854"/>
            <a:ext cx="3326616" cy="307777"/>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fr-FR" altLang="en-US" sz="1400" dirty="0">
                <a:solidFill>
                  <a:srgbClr val="FF3300"/>
                </a:solidFill>
              </a:rPr>
              <a:t>?? List </a:t>
            </a:r>
            <a:r>
              <a:rPr lang="fr-FR" altLang="en-US" sz="1400" dirty="0" err="1">
                <a:solidFill>
                  <a:srgbClr val="FF3300"/>
                </a:solidFill>
              </a:rPr>
              <a:t>does</a:t>
            </a:r>
            <a:r>
              <a:rPr lang="fr-FR" altLang="en-US" sz="1400" dirty="0">
                <a:solidFill>
                  <a:srgbClr val="FF3300"/>
                </a:solidFill>
              </a:rPr>
              <a:t> not have </a:t>
            </a:r>
            <a:r>
              <a:rPr lang="fr-FR" altLang="en-US" sz="1400" dirty="0" err="1">
                <a:solidFill>
                  <a:srgbClr val="FF3300"/>
                </a:solidFill>
              </a:rPr>
              <a:t>any</a:t>
            </a:r>
            <a:r>
              <a:rPr lang="fr-FR" altLang="en-US" sz="1400" dirty="0">
                <a:solidFill>
                  <a:srgbClr val="FF3300"/>
                </a:solidFill>
              </a:rPr>
              <a:t> </a:t>
            </a:r>
            <a:r>
              <a:rPr lang="fr-FR" altLang="en-US" sz="1400" dirty="0" err="1">
                <a:solidFill>
                  <a:srgbClr val="FF3300"/>
                </a:solidFill>
              </a:rPr>
              <a:t>node</a:t>
            </a:r>
            <a:r>
              <a:rPr lang="fr-FR" altLang="en-US" sz="1400" dirty="0">
                <a:solidFill>
                  <a:srgbClr val="FF3300"/>
                </a:solidFill>
              </a:rPr>
              <a:t> </a:t>
            </a:r>
            <a:r>
              <a:rPr lang="fr-FR" altLang="en-US" sz="1400" dirty="0" err="1">
                <a:solidFill>
                  <a:srgbClr val="FF3300"/>
                </a:solidFill>
              </a:rPr>
              <a:t>yet</a:t>
            </a:r>
            <a:endParaRPr lang="en-US" altLang="en-US" sz="1400" dirty="0">
              <a:solidFill>
                <a:srgbClr val="FF3300"/>
              </a:solidFill>
            </a:endParaRPr>
          </a:p>
        </p:txBody>
      </p:sp>
      <p:sp>
        <p:nvSpPr>
          <p:cNvPr id="34" name="Text Box 23">
            <a:extLst>
              <a:ext uri="{FF2B5EF4-FFF2-40B4-BE49-F238E27FC236}">
                <a16:creationId xmlns:a16="http://schemas.microsoft.com/office/drawing/2014/main" id="{37E35F6C-025D-4AEE-A868-D9367A9D7962}"/>
              </a:ext>
            </a:extLst>
          </p:cNvPr>
          <p:cNvSpPr txBox="1">
            <a:spLocks noChangeArrowheads="1"/>
          </p:cNvSpPr>
          <p:nvPr/>
        </p:nvSpPr>
        <p:spPr bwMode="auto">
          <a:xfrm>
            <a:off x="4424082" y="1780730"/>
            <a:ext cx="3111749" cy="307777"/>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fr-FR" altLang="en-US" sz="1400" dirty="0">
                <a:solidFill>
                  <a:srgbClr val="FF3300"/>
                </a:solidFill>
              </a:rPr>
              <a:t>?? </a:t>
            </a:r>
            <a:r>
              <a:rPr lang="fr-FR" altLang="en-US" sz="1400" dirty="0" err="1">
                <a:solidFill>
                  <a:srgbClr val="FF3300"/>
                </a:solidFill>
              </a:rPr>
              <a:t>cur</a:t>
            </a:r>
            <a:r>
              <a:rPr lang="fr-FR" altLang="en-US" sz="1400" dirty="0">
                <a:solidFill>
                  <a:srgbClr val="FF3300"/>
                </a:solidFill>
              </a:rPr>
              <a:t> </a:t>
            </a:r>
            <a:r>
              <a:rPr lang="fr-FR" altLang="en-US" sz="1400" dirty="0" err="1">
                <a:solidFill>
                  <a:srgbClr val="FF3300"/>
                </a:solidFill>
              </a:rPr>
              <a:t>is</a:t>
            </a:r>
            <a:r>
              <a:rPr lang="fr-FR" altLang="en-US" sz="1400" dirty="0">
                <a:solidFill>
                  <a:srgbClr val="FF3300"/>
                </a:solidFill>
              </a:rPr>
              <a:t> the first </a:t>
            </a:r>
            <a:r>
              <a:rPr lang="fr-FR" altLang="en-US" sz="1400" dirty="0" err="1">
                <a:solidFill>
                  <a:srgbClr val="FF3300"/>
                </a:solidFill>
              </a:rPr>
              <a:t>node</a:t>
            </a:r>
            <a:r>
              <a:rPr lang="fr-FR" altLang="en-US" sz="1400" dirty="0">
                <a:solidFill>
                  <a:srgbClr val="FF3300"/>
                </a:solidFill>
              </a:rPr>
              <a:t> in the </a:t>
            </a:r>
            <a:r>
              <a:rPr lang="fr-FR" altLang="en-US" sz="1400" dirty="0" err="1">
                <a:solidFill>
                  <a:srgbClr val="FF3300"/>
                </a:solidFill>
              </a:rPr>
              <a:t>list</a:t>
            </a:r>
            <a:endParaRPr lang="fr-FR" altLang="en-US" sz="1400" dirty="0">
              <a:solidFill>
                <a:srgbClr val="FF3300"/>
              </a:solidFill>
            </a:endParaRPr>
          </a:p>
        </p:txBody>
      </p:sp>
      <p:sp>
        <p:nvSpPr>
          <p:cNvPr id="35" name="Rectangle 34">
            <a:extLst>
              <a:ext uri="{FF2B5EF4-FFF2-40B4-BE49-F238E27FC236}">
                <a16:creationId xmlns:a16="http://schemas.microsoft.com/office/drawing/2014/main" id="{7ADD6B86-D96F-4004-866E-A313A8D08E23}"/>
              </a:ext>
            </a:extLst>
          </p:cNvPr>
          <p:cNvSpPr/>
          <p:nvPr/>
        </p:nvSpPr>
        <p:spPr>
          <a:xfrm>
            <a:off x="228600" y="3036838"/>
            <a:ext cx="8915400" cy="2973122"/>
          </a:xfrm>
          <a:prstGeom prst="rect">
            <a:avLst/>
          </a:prstGeom>
        </p:spPr>
        <p:txBody>
          <a:bodyPr wrap="square">
            <a:spAutoFit/>
          </a:bodyPr>
          <a:lstStyle/>
          <a:p>
            <a:pPr eaLnBrk="1" hangingPunct="1">
              <a:lnSpc>
                <a:spcPct val="80000"/>
              </a:lnSpc>
            </a:pPr>
            <a:r>
              <a:rPr lang="en-US" altLang="en-US" sz="1800" dirty="0">
                <a:latin typeface="Courier New" panose="02070309020205020404" pitchFamily="49" charset="0"/>
              </a:rPr>
              <a:t>&lt;create a new node </a:t>
            </a:r>
            <a:r>
              <a:rPr lang="en-US" altLang="en-US" sz="1800" dirty="0" err="1">
                <a:latin typeface="Courier New" panose="02070309020205020404" pitchFamily="49" charset="0"/>
              </a:rPr>
              <a:t>new_node</a:t>
            </a:r>
            <a:r>
              <a:rPr lang="en-US" altLang="en-US" sz="1800" dirty="0">
                <a:latin typeface="Courier New" panose="02070309020205020404" pitchFamily="49" charset="0"/>
              </a:rPr>
              <a:t>&gt;;</a:t>
            </a:r>
          </a:p>
          <a:p>
            <a:pPr eaLnBrk="1" hangingPunct="1">
              <a:lnSpc>
                <a:spcPct val="80000"/>
              </a:lnSpc>
              <a:buFontTx/>
              <a:buNone/>
            </a:pPr>
            <a:r>
              <a:rPr lang="fr-FR" altLang="en-US" sz="1800" dirty="0">
                <a:solidFill>
                  <a:srgbClr val="FF0000"/>
                </a:solidFill>
                <a:latin typeface="Courier New" panose="02070309020205020404" pitchFamily="49" charset="0"/>
              </a:rPr>
              <a:t>if (</a:t>
            </a:r>
            <a:r>
              <a:rPr lang="fr-FR" altLang="en-US" sz="1800" dirty="0" err="1">
                <a:solidFill>
                  <a:srgbClr val="FF0000"/>
                </a:solidFill>
                <a:latin typeface="Courier New" panose="02070309020205020404" pitchFamily="49" charset="0"/>
              </a:rPr>
              <a:t>head</a:t>
            </a:r>
            <a:r>
              <a:rPr lang="fr-FR" altLang="en-US" sz="1800" dirty="0">
                <a:solidFill>
                  <a:srgbClr val="FF0000"/>
                </a:solidFill>
                <a:latin typeface="Courier New" panose="02070309020205020404" pitchFamily="49" charset="0"/>
              </a:rPr>
              <a:t> == NULL) { /* </a:t>
            </a:r>
            <a:r>
              <a:rPr lang="fr-FR" altLang="en-US" sz="1800" dirty="0" err="1">
                <a:solidFill>
                  <a:srgbClr val="FF0000"/>
                </a:solidFill>
                <a:latin typeface="Courier New" panose="02070309020205020404" pitchFamily="49" charset="0"/>
              </a:rPr>
              <a:t>list</a:t>
            </a: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does</a:t>
            </a:r>
            <a:r>
              <a:rPr lang="fr-FR" altLang="en-US" sz="1800" dirty="0">
                <a:solidFill>
                  <a:srgbClr val="FF0000"/>
                </a:solidFill>
                <a:latin typeface="Courier New" panose="02070309020205020404" pitchFamily="49" charset="0"/>
              </a:rPr>
              <a:t> not have </a:t>
            </a:r>
            <a:r>
              <a:rPr lang="fr-FR" altLang="en-US" sz="1800" dirty="0" err="1">
                <a:solidFill>
                  <a:srgbClr val="FF0000"/>
                </a:solidFill>
                <a:latin typeface="Courier New" panose="02070309020205020404" pitchFamily="49" charset="0"/>
              </a:rPr>
              <a:t>any</a:t>
            </a: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node</a:t>
            </a: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yet</a:t>
            </a:r>
            <a:r>
              <a:rPr lang="en-US" altLang="en-US" sz="1800" dirty="0">
                <a:solidFill>
                  <a:srgbClr val="FF0000"/>
                </a:solidFill>
                <a:latin typeface="Courier New" panose="02070309020205020404" pitchFamily="49" charset="0"/>
              </a:rPr>
              <a:t> *</a:t>
            </a:r>
            <a:r>
              <a:rPr lang="fr-FR" altLang="en-US" sz="1800" dirty="0">
                <a:solidFill>
                  <a:srgbClr val="FF0000"/>
                </a:solidFill>
                <a:latin typeface="Courier New" panose="02070309020205020404" pitchFamily="49" charset="0"/>
              </a:rPr>
              <a:t>/</a:t>
            </a:r>
          </a:p>
          <a:p>
            <a:pPr eaLnBrk="1" hangingPunct="1">
              <a:lnSpc>
                <a:spcPct val="80000"/>
              </a:lnSpc>
              <a:buFontTx/>
              <a:buNone/>
            </a:pP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head</a:t>
            </a:r>
            <a:r>
              <a:rPr lang="fr-FR" altLang="en-US" sz="1800" dirty="0">
                <a:solidFill>
                  <a:srgbClr val="FF0000"/>
                </a:solidFill>
                <a:latin typeface="Courier New" panose="02070309020205020404" pitchFamily="49" charset="0"/>
              </a:rPr>
              <a:t> =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a:t>
            </a:r>
          </a:p>
          <a:p>
            <a:pPr eaLnBrk="1" hangingPunct="1">
              <a:lnSpc>
                <a:spcPct val="80000"/>
              </a:lnSpc>
              <a:buFontTx/>
              <a:buNone/>
            </a:pP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head</a:t>
            </a:r>
            <a:r>
              <a:rPr lang="fr-FR" altLang="en-US" sz="1800" dirty="0">
                <a:solidFill>
                  <a:srgbClr val="FF0000"/>
                </a:solidFill>
                <a:latin typeface="Courier New" panose="02070309020205020404" pitchFamily="49" charset="0"/>
              </a:rPr>
              <a:t>;</a:t>
            </a:r>
          </a:p>
          <a:p>
            <a:pPr eaLnBrk="1" hangingPunct="1">
              <a:lnSpc>
                <a:spcPct val="80000"/>
              </a:lnSpc>
              <a:buFontTx/>
              <a:buNone/>
            </a:pPr>
            <a:r>
              <a:rPr lang="fr-FR" altLang="en-US" sz="1800" dirty="0">
                <a:solidFill>
                  <a:srgbClr val="FF0000"/>
                </a:solidFill>
                <a:latin typeface="Courier New" panose="02070309020205020404" pitchFamily="49" charset="0"/>
              </a:rPr>
              <a:t>} </a:t>
            </a:r>
          </a:p>
          <a:p>
            <a:pPr eaLnBrk="1" hangingPunct="1">
              <a:lnSpc>
                <a:spcPct val="80000"/>
              </a:lnSpc>
              <a:buFontTx/>
              <a:buNone/>
            </a:pPr>
            <a:r>
              <a:rPr lang="fr-FR" altLang="en-US" sz="1800" dirty="0" err="1">
                <a:solidFill>
                  <a:srgbClr val="FF0000"/>
                </a:solidFill>
                <a:latin typeface="Courier New" panose="02070309020205020404" pitchFamily="49" charset="0"/>
              </a:rPr>
              <a:t>else</a:t>
            </a:r>
            <a:r>
              <a:rPr lang="fr-FR" altLang="en-US" sz="1800" dirty="0">
                <a:solidFill>
                  <a:srgbClr val="FF0000"/>
                </a:solidFill>
                <a:latin typeface="Courier New" panose="02070309020205020404" pitchFamily="49" charset="0"/>
              </a:rPr>
              <a:t> if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head</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 us the first </a:t>
            </a:r>
            <a:r>
              <a:rPr lang="fr-FR" altLang="en-US" sz="1800" dirty="0" err="1">
                <a:solidFill>
                  <a:srgbClr val="FF0000"/>
                </a:solidFill>
                <a:latin typeface="Courier New" panose="02070309020205020404" pitchFamily="49" charset="0"/>
              </a:rPr>
              <a:t>node</a:t>
            </a:r>
            <a:r>
              <a:rPr lang="fr-FR" altLang="en-US" sz="1800" dirty="0">
                <a:solidFill>
                  <a:srgbClr val="FF0000"/>
                </a:solidFill>
                <a:latin typeface="Courier New" panose="02070309020205020404" pitchFamily="49" charset="0"/>
              </a:rPr>
              <a:t> in the </a:t>
            </a:r>
            <a:r>
              <a:rPr lang="fr-FR" altLang="en-US" sz="1800" dirty="0" err="1">
                <a:solidFill>
                  <a:srgbClr val="FF0000"/>
                </a:solidFill>
                <a:latin typeface="Courier New" panose="02070309020205020404" pitchFamily="49" charset="0"/>
              </a:rPr>
              <a:t>list</a:t>
            </a:r>
            <a:endParaRPr lang="fr-FR" altLang="en-US" sz="1800" dirty="0">
              <a:solidFill>
                <a:srgbClr val="FF0000"/>
              </a:solidFill>
              <a:latin typeface="Courier New" panose="02070309020205020404" pitchFamily="49" charset="0"/>
            </a:endParaRPr>
          </a:p>
          <a:p>
            <a:pPr lvl="1" eaLnBrk="1" hangingPunct="1">
              <a:lnSpc>
                <a:spcPct val="80000"/>
              </a:lnSpc>
            </a:pPr>
            <a:r>
              <a:rPr lang="en-US" altLang="en-US" sz="1800" dirty="0">
                <a:solidFill>
                  <a:srgbClr val="FF0000"/>
                </a:solidFill>
                <a:latin typeface="Courier New" panose="02070309020205020404" pitchFamily="49" charset="0"/>
              </a:rPr>
              <a:t>head = </a:t>
            </a:r>
            <a:r>
              <a:rPr lang="en-US" altLang="en-US" sz="1800" dirty="0" err="1">
                <a:solidFill>
                  <a:srgbClr val="FF0000"/>
                </a:solidFill>
                <a:latin typeface="Courier New" panose="02070309020205020404" pitchFamily="49" charset="0"/>
              </a:rPr>
              <a:t>new_node</a:t>
            </a:r>
            <a:r>
              <a:rPr lang="en-US" altLang="en-US" sz="1800" dirty="0">
                <a:solidFill>
                  <a:srgbClr val="FF0000"/>
                </a:solidFill>
                <a:latin typeface="Courier New" panose="02070309020205020404" pitchFamily="49" charset="0"/>
              </a:rPr>
              <a:t>;</a:t>
            </a:r>
          </a:p>
          <a:p>
            <a:pPr lvl="1" eaLnBrk="1" hangingPunct="1">
              <a:lnSpc>
                <a:spcPct val="80000"/>
              </a:lnSpc>
            </a:pP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a:t>
            </a:r>
          </a:p>
          <a:p>
            <a:pPr eaLnBrk="1" hangingPunct="1">
              <a:lnSpc>
                <a:spcPct val="80000"/>
              </a:lnSpc>
              <a:buFontTx/>
              <a:buNone/>
            </a:pPr>
            <a:r>
              <a:rPr lang="en-US" altLang="en-US" sz="1800" dirty="0">
                <a:solidFill>
                  <a:srgbClr val="FF0000"/>
                </a:solidFill>
                <a:latin typeface="Courier New" panose="02070309020205020404" pitchFamily="49" charset="0"/>
              </a:rPr>
              <a:t>}</a:t>
            </a:r>
          </a:p>
          <a:p>
            <a:pPr eaLnBrk="1" hangingPunct="1">
              <a:lnSpc>
                <a:spcPct val="80000"/>
              </a:lnSpc>
              <a:buFontTx/>
              <a:buNone/>
            </a:pPr>
            <a:r>
              <a:rPr lang="fr-FR" altLang="en-US" sz="1800" dirty="0" err="1">
                <a:solidFill>
                  <a:srgbClr val="FF0000"/>
                </a:solidFill>
                <a:latin typeface="Courier New" panose="02070309020205020404" pitchFamily="49" charset="0"/>
              </a:rPr>
              <a:t>else</a:t>
            </a:r>
            <a:r>
              <a:rPr lang="fr-FR" altLang="en-US" sz="1800" dirty="0">
                <a:solidFill>
                  <a:srgbClr val="FF0000"/>
                </a:solidFill>
                <a:latin typeface="Courier New" panose="02070309020205020404" pitchFamily="49" charset="0"/>
              </a:rPr>
              <a:t> </a:t>
            </a:r>
            <a:r>
              <a:rPr lang="en-US" altLang="en-US" sz="1800" dirty="0">
                <a:solidFill>
                  <a:srgbClr val="FF0000"/>
                </a:solidFill>
                <a:latin typeface="Courier New" panose="02070309020205020404" pitchFamily="49" charset="0"/>
              </a:rPr>
              <a:t>{</a:t>
            </a:r>
          </a:p>
          <a:p>
            <a:pPr eaLnBrk="1" hangingPunct="1">
              <a:lnSpc>
                <a:spcPct val="80000"/>
              </a:lnSpc>
            </a:pPr>
            <a:r>
              <a:rPr lang="en-US" altLang="en-US" sz="1800" dirty="0">
                <a:solidFill>
                  <a:srgbClr val="FF0000"/>
                </a:solidFill>
                <a:latin typeface="Courier New" panose="02070309020205020404" pitchFamily="49" charset="0"/>
              </a:rPr>
              <a:t>   </a:t>
            </a:r>
            <a:r>
              <a:rPr lang="en-US" altLang="en-US" sz="1800" dirty="0" err="1">
                <a:solidFill>
                  <a:srgbClr val="FF0000"/>
                </a:solidFill>
                <a:latin typeface="Courier New" panose="02070309020205020404" pitchFamily="49" charset="0"/>
              </a:rPr>
              <a:t>prev</a:t>
            </a:r>
            <a:r>
              <a:rPr lang="en-US" altLang="en-US" sz="1800" dirty="0">
                <a:solidFill>
                  <a:srgbClr val="FF0000"/>
                </a:solidFill>
                <a:latin typeface="Courier New" panose="02070309020205020404" pitchFamily="49" charset="0"/>
              </a:rPr>
              <a:t>-&gt;next =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a:t>
            </a:r>
          </a:p>
          <a:p>
            <a:pPr eaLnBrk="1" hangingPunct="1">
              <a:lnSpc>
                <a:spcPct val="80000"/>
              </a:lnSpc>
            </a:pP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a:t>
            </a:r>
          </a:p>
          <a:p>
            <a:pPr eaLnBrk="1" hangingPunct="1">
              <a:lnSpc>
                <a:spcPct val="80000"/>
              </a:lnSpc>
              <a:buFontTx/>
              <a:buNone/>
            </a:pPr>
            <a:r>
              <a:rPr lang="en-US" altLang="en-US" sz="1800" dirty="0">
                <a:solidFill>
                  <a:srgbClr val="FF0000"/>
                </a:solidFill>
                <a:latin typeface="Courier New" panose="02070309020205020404" pitchFamily="49" charset="0"/>
              </a:rPr>
              <a:t>}</a:t>
            </a:r>
            <a:endParaRPr lang="fr-FR" altLang="en-US" sz="1800" dirty="0">
              <a:solidFill>
                <a:srgbClr val="FF0000"/>
              </a:solidFill>
              <a:latin typeface="Courier New" panose="02070309020205020404" pitchFamily="49" charset="0"/>
            </a:endParaRPr>
          </a:p>
        </p:txBody>
      </p:sp>
      <p:sp>
        <p:nvSpPr>
          <p:cNvPr id="36" name="Arrow: Down 35">
            <a:extLst>
              <a:ext uri="{FF2B5EF4-FFF2-40B4-BE49-F238E27FC236}">
                <a16:creationId xmlns:a16="http://schemas.microsoft.com/office/drawing/2014/main" id="{1618954F-6CA3-4077-BF3C-03815A913288}"/>
              </a:ext>
            </a:extLst>
          </p:cNvPr>
          <p:cNvSpPr/>
          <p:nvPr/>
        </p:nvSpPr>
        <p:spPr>
          <a:xfrm>
            <a:off x="1447800" y="2209800"/>
            <a:ext cx="533400" cy="695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E5AE3760-7607-4A10-A60F-F9940AD85298}"/>
              </a:ext>
            </a:extLst>
          </p:cNvPr>
          <p:cNvCxnSpPr>
            <a:cxnSpLocks/>
          </p:cNvCxnSpPr>
          <p:nvPr/>
        </p:nvCxnSpPr>
        <p:spPr>
          <a:xfrm>
            <a:off x="764771" y="3840480"/>
            <a:ext cx="1845425"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96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
                                            <p:txEl>
                                              <p:pRg st="0" end="0"/>
                                            </p:txEl>
                                          </p:spTgt>
                                        </p:tgtEl>
                                        <p:attrNameLst>
                                          <p:attrName>style.visibility</p:attrName>
                                        </p:attrNameLst>
                                      </p:cBhvr>
                                      <p:to>
                                        <p:strVal val="visible"/>
                                      </p:to>
                                    </p:set>
                                    <p:anim calcmode="lin" valueType="num">
                                      <p:cBhvr additive="base">
                                        <p:cTn id="1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
                                            <p:txEl>
                                              <p:pRg st="1" end="1"/>
                                            </p:txEl>
                                          </p:spTgt>
                                        </p:tgtEl>
                                        <p:attrNameLst>
                                          <p:attrName>style.visibility</p:attrName>
                                        </p:attrNameLst>
                                      </p:cBhvr>
                                      <p:to>
                                        <p:strVal val="visible"/>
                                      </p:to>
                                    </p:set>
                                    <p:anim calcmode="lin" valueType="num">
                                      <p:cBhvr additive="base">
                                        <p:cTn id="16"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5">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
                                            <p:txEl>
                                              <p:pRg st="4" end="4"/>
                                            </p:txEl>
                                          </p:spTgt>
                                        </p:tgtEl>
                                        <p:attrNameLst>
                                          <p:attrName>style.visibility</p:attrName>
                                        </p:attrNameLst>
                                      </p:cBhvr>
                                      <p:to>
                                        <p:strVal val="visible"/>
                                      </p:to>
                                    </p:set>
                                    <p:anim calcmode="lin" valueType="num">
                                      <p:cBhvr additive="base">
                                        <p:cTn id="20" dur="500" fill="hold"/>
                                        <p:tgtEl>
                                          <p:spTgt spid="35">
                                            <p:txEl>
                                              <p:pRg st="4" end="4"/>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5">
                                            <p:txEl>
                                              <p:pRg st="4" end="4"/>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
                                            <p:txEl>
                                              <p:pRg st="5" end="5"/>
                                            </p:txEl>
                                          </p:spTgt>
                                        </p:tgtEl>
                                        <p:attrNameLst>
                                          <p:attrName>style.visibility</p:attrName>
                                        </p:attrNameLst>
                                      </p:cBhvr>
                                      <p:to>
                                        <p:strVal val="visible"/>
                                      </p:to>
                                    </p:set>
                                    <p:anim calcmode="lin" valueType="num">
                                      <p:cBhvr additive="base">
                                        <p:cTn id="24" dur="500" fill="hold"/>
                                        <p:tgtEl>
                                          <p:spTgt spid="35">
                                            <p:txEl>
                                              <p:pRg st="5" end="5"/>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5">
                                            <p:txEl>
                                              <p:pRg st="5" end="5"/>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
                                            <p:txEl>
                                              <p:pRg st="8" end="8"/>
                                            </p:txEl>
                                          </p:spTgt>
                                        </p:tgtEl>
                                        <p:attrNameLst>
                                          <p:attrName>style.visibility</p:attrName>
                                        </p:attrNameLst>
                                      </p:cBhvr>
                                      <p:to>
                                        <p:strVal val="visible"/>
                                      </p:to>
                                    </p:set>
                                    <p:anim calcmode="lin" valueType="num">
                                      <p:cBhvr additive="base">
                                        <p:cTn id="28" dur="500" fill="hold"/>
                                        <p:tgtEl>
                                          <p:spTgt spid="35">
                                            <p:txEl>
                                              <p:pRg st="8" end="8"/>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5">
                                            <p:txEl>
                                              <p:pRg st="8" end="8"/>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5">
                                            <p:txEl>
                                              <p:pRg st="9" end="9"/>
                                            </p:txEl>
                                          </p:spTgt>
                                        </p:tgtEl>
                                        <p:attrNameLst>
                                          <p:attrName>style.visibility</p:attrName>
                                        </p:attrNameLst>
                                      </p:cBhvr>
                                      <p:to>
                                        <p:strVal val="visible"/>
                                      </p:to>
                                    </p:set>
                                    <p:anim calcmode="lin" valueType="num">
                                      <p:cBhvr additive="base">
                                        <p:cTn id="32" dur="500" fill="hold"/>
                                        <p:tgtEl>
                                          <p:spTgt spid="35">
                                            <p:txEl>
                                              <p:pRg st="9" end="9"/>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5">
                                            <p:txEl>
                                              <p:pRg st="9" end="9"/>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5">
                                            <p:txEl>
                                              <p:pRg st="10" end="10"/>
                                            </p:txEl>
                                          </p:spTgt>
                                        </p:tgtEl>
                                        <p:attrNameLst>
                                          <p:attrName>style.visibility</p:attrName>
                                        </p:attrNameLst>
                                      </p:cBhvr>
                                      <p:to>
                                        <p:strVal val="visible"/>
                                      </p:to>
                                    </p:set>
                                    <p:anim calcmode="lin" valueType="num">
                                      <p:cBhvr additive="base">
                                        <p:cTn id="36" dur="500" fill="hold"/>
                                        <p:tgtEl>
                                          <p:spTgt spid="35">
                                            <p:txEl>
                                              <p:pRg st="10" end="1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5">
                                            <p:txEl>
                                              <p:pRg st="10" end="10"/>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5">
                                            <p:txEl>
                                              <p:pRg st="11" end="11"/>
                                            </p:txEl>
                                          </p:spTgt>
                                        </p:tgtEl>
                                        <p:attrNameLst>
                                          <p:attrName>style.visibility</p:attrName>
                                        </p:attrNameLst>
                                      </p:cBhvr>
                                      <p:to>
                                        <p:strVal val="visible"/>
                                      </p:to>
                                    </p:set>
                                    <p:anim calcmode="lin" valueType="num">
                                      <p:cBhvr additive="base">
                                        <p:cTn id="40" dur="500" fill="hold"/>
                                        <p:tgtEl>
                                          <p:spTgt spid="35">
                                            <p:txEl>
                                              <p:pRg st="11" end="11"/>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5">
                                            <p:txEl>
                                              <p:pRg st="11" end="11"/>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5">
                                            <p:txEl>
                                              <p:pRg st="12" end="12"/>
                                            </p:txEl>
                                          </p:spTgt>
                                        </p:tgtEl>
                                        <p:attrNameLst>
                                          <p:attrName>style.visibility</p:attrName>
                                        </p:attrNameLst>
                                      </p:cBhvr>
                                      <p:to>
                                        <p:strVal val="visible"/>
                                      </p:to>
                                    </p:set>
                                    <p:anim calcmode="lin" valueType="num">
                                      <p:cBhvr additive="base">
                                        <p:cTn id="44" dur="500" fill="hold"/>
                                        <p:tgtEl>
                                          <p:spTgt spid="35">
                                            <p:txEl>
                                              <p:pRg st="12" end="12"/>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5">
                                            <p:txEl>
                                              <p:pRg st="2" end="2"/>
                                            </p:txEl>
                                          </p:spTgt>
                                        </p:tgtEl>
                                        <p:attrNameLst>
                                          <p:attrName>style.visibility</p:attrName>
                                        </p:attrNameLst>
                                      </p:cBhvr>
                                      <p:to>
                                        <p:strVal val="visible"/>
                                      </p:to>
                                    </p:set>
                                    <p:anim calcmode="lin" valueType="num">
                                      <p:cBhvr additive="base">
                                        <p:cTn id="50" dur="500" fill="hold"/>
                                        <p:tgtEl>
                                          <p:spTgt spid="35">
                                            <p:txEl>
                                              <p:pRg st="2" end="2"/>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5">
                                            <p:txEl>
                                              <p:pRg st="3" end="3"/>
                                            </p:txEl>
                                          </p:spTgt>
                                        </p:tgtEl>
                                        <p:attrNameLst>
                                          <p:attrName>style.visibility</p:attrName>
                                        </p:attrNameLst>
                                      </p:cBhvr>
                                      <p:to>
                                        <p:strVal val="visible"/>
                                      </p:to>
                                    </p:set>
                                    <p:anim calcmode="lin" valueType="num">
                                      <p:cBhvr additive="base">
                                        <p:cTn id="56" dur="500" fill="hold"/>
                                        <p:tgtEl>
                                          <p:spTgt spid="35">
                                            <p:txEl>
                                              <p:pRg st="3" end="3"/>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5">
                                            <p:txEl>
                                              <p:pRg st="6" end="6"/>
                                            </p:txEl>
                                          </p:spTgt>
                                        </p:tgtEl>
                                        <p:attrNameLst>
                                          <p:attrName>style.visibility</p:attrName>
                                        </p:attrNameLst>
                                      </p:cBhvr>
                                      <p:to>
                                        <p:strVal val="visible"/>
                                      </p:to>
                                    </p:set>
                                    <p:anim calcmode="lin" valueType="num">
                                      <p:cBhvr additive="base">
                                        <p:cTn id="62" dur="500" fill="hold"/>
                                        <p:tgtEl>
                                          <p:spTgt spid="35">
                                            <p:txEl>
                                              <p:pRg st="6" end="6"/>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35">
                                            <p:txEl>
                                              <p:pRg st="7" end="7"/>
                                            </p:txEl>
                                          </p:spTgt>
                                        </p:tgtEl>
                                        <p:attrNameLst>
                                          <p:attrName>style.visibility</p:attrName>
                                        </p:attrNameLst>
                                      </p:cBhvr>
                                      <p:to>
                                        <p:strVal val="visible"/>
                                      </p:to>
                                    </p:set>
                                    <p:anim calcmode="lin" valueType="num">
                                      <p:cBhvr additive="base">
                                        <p:cTn id="68" dur="500" fill="hold"/>
                                        <p:tgtEl>
                                          <p:spTgt spid="35">
                                            <p:txEl>
                                              <p:pRg st="7" end="7"/>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3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wipe(left)">
                                      <p:cBhvr>
                                        <p:cTn id="7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B912FE8D-5833-4EDB-8175-338EACE4FE4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8AB13CE-5D13-446A-B703-E91CB9D2E914}" type="slidenum">
              <a:rPr lang="en-US" altLang="en-US"/>
              <a:pPr/>
              <a:t>92</a:t>
            </a:fld>
            <a:endParaRPr lang="en-US" altLang="en-US"/>
          </a:p>
        </p:txBody>
      </p:sp>
      <p:sp>
        <p:nvSpPr>
          <p:cNvPr id="214018" name="Rectangle 2">
            <a:extLst>
              <a:ext uri="{FF2B5EF4-FFF2-40B4-BE49-F238E27FC236}">
                <a16:creationId xmlns:a16="http://schemas.microsoft.com/office/drawing/2014/main" id="{4A1442D8-E05F-4DA3-9615-2FF97B8D2ED8}"/>
              </a:ext>
            </a:extLst>
          </p:cNvPr>
          <p:cNvSpPr>
            <a:spLocks noGrp="1" noChangeArrowheads="1"/>
          </p:cNvSpPr>
          <p:nvPr>
            <p:ph type="title"/>
          </p:nvPr>
        </p:nvSpPr>
        <p:spPr>
          <a:xfrm>
            <a:off x="0" y="0"/>
            <a:ext cx="9144000" cy="838200"/>
          </a:xfrm>
        </p:spPr>
        <p:txBody>
          <a:bodyPr/>
          <a:lstStyle/>
          <a:p>
            <a:pPr eaLnBrk="1" hangingPunct="1">
              <a:defRPr/>
            </a:pPr>
            <a:r>
              <a:rPr lang="en-US" altLang="en-US" dirty="0"/>
              <a:t>Operations on singly linked list: Insertion</a:t>
            </a:r>
            <a:endParaRPr lang="fr-FR" dirty="0"/>
          </a:p>
        </p:txBody>
      </p:sp>
      <p:sp>
        <p:nvSpPr>
          <p:cNvPr id="214019" name="Rectangle 3">
            <a:extLst>
              <a:ext uri="{FF2B5EF4-FFF2-40B4-BE49-F238E27FC236}">
                <a16:creationId xmlns:a16="http://schemas.microsoft.com/office/drawing/2014/main" id="{9E3DF18D-68E2-446F-9A96-A8266CD881EB}"/>
              </a:ext>
            </a:extLst>
          </p:cNvPr>
          <p:cNvSpPr>
            <a:spLocks noGrp="1" noChangeArrowheads="1"/>
          </p:cNvSpPr>
          <p:nvPr>
            <p:ph type="body" idx="1"/>
          </p:nvPr>
        </p:nvSpPr>
        <p:spPr>
          <a:xfrm>
            <a:off x="0" y="904875"/>
            <a:ext cx="9067800" cy="1533525"/>
          </a:xfrm>
        </p:spPr>
        <p:txBody>
          <a:bodyPr/>
          <a:lstStyle/>
          <a:p>
            <a:pPr marL="0" indent="0" eaLnBrk="1" hangingPunct="1">
              <a:lnSpc>
                <a:spcPct val="90000"/>
              </a:lnSpc>
              <a:buNone/>
            </a:pPr>
            <a:r>
              <a:rPr lang="en-US" altLang="en-US" sz="1600" dirty="0">
                <a:latin typeface="Times New Roman" panose="02020603050405020304" pitchFamily="18" charset="0"/>
                <a:cs typeface="Times New Roman" panose="02020603050405020304" pitchFamily="18" charset="0"/>
              </a:rPr>
              <a:t>Insert a new node:</a:t>
            </a:r>
          </a:p>
          <a:p>
            <a:pPr eaLnBrk="1" hangingPunct="1">
              <a:lnSpc>
                <a:spcPct val="90000"/>
              </a:lnSpc>
            </a:pPr>
            <a:r>
              <a:rPr lang="en-US" altLang="en-US" sz="1600" dirty="0">
                <a:solidFill>
                  <a:schemeClr val="bg1">
                    <a:lumMod val="50000"/>
                  </a:schemeClr>
                </a:solidFill>
                <a:latin typeface="Times New Roman" panose="02020603050405020304" pitchFamily="18" charset="0"/>
                <a:cs typeface="Times New Roman" panose="02020603050405020304" pitchFamily="18" charset="0"/>
              </a:rPr>
              <a:t>At the beginning</a:t>
            </a:r>
          </a:p>
          <a:p>
            <a:pPr eaLnBrk="1" hangingPunct="1">
              <a:lnSpc>
                <a:spcPct val="90000"/>
              </a:lnSpc>
            </a:pPr>
            <a:r>
              <a:rPr lang="en-US" altLang="en-US" sz="1600" dirty="0">
                <a:solidFill>
                  <a:schemeClr val="bg1">
                    <a:lumMod val="50000"/>
                  </a:schemeClr>
                </a:solidFill>
                <a:latin typeface="Times New Roman" panose="02020603050405020304" pitchFamily="18" charset="0"/>
                <a:cs typeface="Times New Roman" panose="02020603050405020304" pitchFamily="18" charset="0"/>
              </a:rPr>
              <a:t>After the node pointed by cur</a:t>
            </a:r>
          </a:p>
          <a:p>
            <a:pPr eaLnBrk="1" hangingPunct="1">
              <a:lnSpc>
                <a:spcPct val="90000"/>
              </a:lnSpc>
            </a:pPr>
            <a:r>
              <a:rPr lang="en-US" altLang="en-US" sz="1600" dirty="0">
                <a:solidFill>
                  <a:schemeClr val="bg1">
                    <a:lumMod val="50000"/>
                  </a:schemeClr>
                </a:solidFill>
                <a:latin typeface="Times New Roman" panose="02020603050405020304" pitchFamily="18" charset="0"/>
                <a:cs typeface="Times New Roman" panose="02020603050405020304" pitchFamily="18" charset="0"/>
              </a:rPr>
              <a:t>Before the node pointed by cur</a:t>
            </a:r>
          </a:p>
          <a:p>
            <a:pPr eaLnBrk="1" hangingPunct="1">
              <a:lnSpc>
                <a:spcPct val="90000"/>
              </a:lnSpc>
            </a:pPr>
            <a:r>
              <a:rPr lang="en-US" altLang="en-US" sz="1600" b="1" dirty="0">
                <a:solidFill>
                  <a:srgbClr val="FF0000"/>
                </a:solidFill>
                <a:latin typeface="Times New Roman" panose="02020603050405020304" pitchFamily="18" charset="0"/>
                <a:cs typeface="Times New Roman" panose="02020603050405020304" pitchFamily="18" charset="0"/>
              </a:rPr>
              <a:t>At the end of the list</a:t>
            </a:r>
          </a:p>
        </p:txBody>
      </p:sp>
      <p:sp>
        <p:nvSpPr>
          <p:cNvPr id="24" name="Rectangle 23">
            <a:extLst>
              <a:ext uri="{FF2B5EF4-FFF2-40B4-BE49-F238E27FC236}">
                <a16:creationId xmlns:a16="http://schemas.microsoft.com/office/drawing/2014/main" id="{3B023762-79A1-4189-8206-AD1001482ED2}"/>
              </a:ext>
            </a:extLst>
          </p:cNvPr>
          <p:cNvSpPr/>
          <p:nvPr/>
        </p:nvSpPr>
        <p:spPr>
          <a:xfrm>
            <a:off x="26894" y="2262889"/>
            <a:ext cx="8153400" cy="1862818"/>
          </a:xfrm>
          <a:prstGeom prst="rect">
            <a:avLst/>
          </a:prstGeom>
        </p:spPr>
        <p:txBody>
          <a:bodyPr wrap="square">
            <a:spAutoFit/>
          </a:bodyPr>
          <a:lstStyle/>
          <a:p>
            <a:pPr eaLnBrk="1" hangingPunct="1">
              <a:lnSpc>
                <a:spcPct val="80000"/>
              </a:lnSpc>
            </a:pPr>
            <a:r>
              <a:rPr lang="en-US" altLang="en-US" sz="1300" dirty="0">
                <a:latin typeface="Courier New" panose="02070309020205020404" pitchFamily="49" charset="0"/>
              </a:rPr>
              <a:t>&lt;create a new node </a:t>
            </a:r>
            <a:r>
              <a:rPr lang="en-US" altLang="en-US" sz="1300" dirty="0" err="1">
                <a:latin typeface="Courier New" panose="02070309020205020404" pitchFamily="49" charset="0"/>
              </a:rPr>
              <a:t>new_node</a:t>
            </a:r>
            <a:r>
              <a:rPr lang="en-US" altLang="en-US" sz="1300" dirty="0">
                <a:latin typeface="Courier New" panose="02070309020205020404" pitchFamily="49" charset="0"/>
              </a:rPr>
              <a:t>&gt;;</a:t>
            </a:r>
          </a:p>
          <a:p>
            <a:pPr eaLnBrk="1" hangingPunct="1">
              <a:lnSpc>
                <a:spcPct val="80000"/>
              </a:lnSpc>
              <a:buFontTx/>
              <a:buNone/>
            </a:pPr>
            <a:r>
              <a:rPr lang="fr-FR" altLang="en-US" sz="1300" dirty="0">
                <a:solidFill>
                  <a:srgbClr val="FF0000"/>
                </a:solidFill>
                <a:latin typeface="Courier New" panose="02070309020205020404" pitchFamily="49" charset="0"/>
              </a:rPr>
              <a:t>if (</a:t>
            </a:r>
            <a:r>
              <a:rPr lang="fr-FR" altLang="en-US" sz="1300" dirty="0" err="1">
                <a:solidFill>
                  <a:srgbClr val="FF0000"/>
                </a:solidFill>
                <a:latin typeface="Courier New" panose="02070309020205020404" pitchFamily="49" charset="0"/>
              </a:rPr>
              <a:t>head</a:t>
            </a:r>
            <a:r>
              <a:rPr lang="fr-FR" altLang="en-US" sz="1300" dirty="0">
                <a:solidFill>
                  <a:srgbClr val="FF0000"/>
                </a:solidFill>
                <a:latin typeface="Courier New" panose="02070309020205020404" pitchFamily="49" charset="0"/>
              </a:rPr>
              <a:t> == NULL) { /* </a:t>
            </a:r>
            <a:r>
              <a:rPr lang="fr-FR" altLang="en-US" sz="1300" dirty="0" err="1">
                <a:solidFill>
                  <a:srgbClr val="FF0000"/>
                </a:solidFill>
                <a:latin typeface="Courier New" panose="02070309020205020404" pitchFamily="49" charset="0"/>
              </a:rPr>
              <a:t>list</a:t>
            </a:r>
            <a:r>
              <a:rPr lang="fr-FR" altLang="en-US" sz="1300" dirty="0">
                <a:solidFill>
                  <a:srgbClr val="FF0000"/>
                </a:solidFill>
                <a:latin typeface="Courier New" panose="02070309020205020404" pitchFamily="49" charset="0"/>
              </a:rPr>
              <a:t> </a:t>
            </a:r>
            <a:r>
              <a:rPr lang="fr-FR" altLang="en-US" sz="1300" dirty="0" err="1">
                <a:solidFill>
                  <a:srgbClr val="FF0000"/>
                </a:solidFill>
                <a:latin typeface="Courier New" panose="02070309020205020404" pitchFamily="49" charset="0"/>
              </a:rPr>
              <a:t>does</a:t>
            </a:r>
            <a:r>
              <a:rPr lang="fr-FR" altLang="en-US" sz="1300" dirty="0">
                <a:solidFill>
                  <a:srgbClr val="FF0000"/>
                </a:solidFill>
                <a:latin typeface="Courier New" panose="02070309020205020404" pitchFamily="49" charset="0"/>
              </a:rPr>
              <a:t> not have </a:t>
            </a:r>
            <a:r>
              <a:rPr lang="fr-FR" altLang="en-US" sz="1300" dirty="0" err="1">
                <a:solidFill>
                  <a:srgbClr val="FF0000"/>
                </a:solidFill>
                <a:latin typeface="Courier New" panose="02070309020205020404" pitchFamily="49" charset="0"/>
              </a:rPr>
              <a:t>any</a:t>
            </a:r>
            <a:r>
              <a:rPr lang="fr-FR" altLang="en-US" sz="1300" dirty="0">
                <a:solidFill>
                  <a:srgbClr val="FF0000"/>
                </a:solidFill>
                <a:latin typeface="Courier New" panose="02070309020205020404" pitchFamily="49" charset="0"/>
              </a:rPr>
              <a:t> </a:t>
            </a:r>
            <a:r>
              <a:rPr lang="fr-FR" altLang="en-US" sz="1300" dirty="0" err="1">
                <a:solidFill>
                  <a:srgbClr val="FF0000"/>
                </a:solidFill>
                <a:latin typeface="Courier New" panose="02070309020205020404" pitchFamily="49" charset="0"/>
              </a:rPr>
              <a:t>node</a:t>
            </a:r>
            <a:r>
              <a:rPr lang="fr-FR" altLang="en-US" sz="1300" dirty="0">
                <a:solidFill>
                  <a:srgbClr val="FF0000"/>
                </a:solidFill>
                <a:latin typeface="Courier New" panose="02070309020205020404" pitchFamily="49" charset="0"/>
              </a:rPr>
              <a:t> </a:t>
            </a:r>
            <a:r>
              <a:rPr lang="fr-FR" altLang="en-US" sz="1300" dirty="0" err="1">
                <a:solidFill>
                  <a:srgbClr val="FF0000"/>
                </a:solidFill>
                <a:latin typeface="Courier New" panose="02070309020205020404" pitchFamily="49" charset="0"/>
              </a:rPr>
              <a:t>yet</a:t>
            </a:r>
            <a:r>
              <a:rPr lang="en-US" altLang="en-US" sz="1300" dirty="0">
                <a:solidFill>
                  <a:srgbClr val="FF0000"/>
                </a:solidFill>
                <a:latin typeface="Courier New" panose="02070309020205020404" pitchFamily="49" charset="0"/>
              </a:rPr>
              <a:t>*</a:t>
            </a:r>
            <a:r>
              <a:rPr lang="fr-FR" altLang="en-US" sz="1300" dirty="0">
                <a:solidFill>
                  <a:srgbClr val="FF0000"/>
                </a:solidFill>
                <a:latin typeface="Courier New" panose="02070309020205020404" pitchFamily="49" charset="0"/>
              </a:rPr>
              <a:t>/</a:t>
            </a:r>
          </a:p>
          <a:p>
            <a:pPr eaLnBrk="1" hangingPunct="1">
              <a:lnSpc>
                <a:spcPct val="80000"/>
              </a:lnSpc>
              <a:buFontTx/>
              <a:buNone/>
            </a:pPr>
            <a:r>
              <a:rPr lang="fr-FR" altLang="en-US" sz="1300" dirty="0">
                <a:solidFill>
                  <a:srgbClr val="FF0000"/>
                </a:solidFill>
                <a:latin typeface="Courier New" panose="02070309020205020404" pitchFamily="49" charset="0"/>
              </a:rPr>
              <a:t>    </a:t>
            </a:r>
            <a:r>
              <a:rPr lang="fr-FR" altLang="en-US" sz="1300" dirty="0" err="1">
                <a:solidFill>
                  <a:srgbClr val="FF0000"/>
                </a:solidFill>
                <a:latin typeface="Courier New" panose="02070309020205020404" pitchFamily="49" charset="0"/>
              </a:rPr>
              <a:t>head</a:t>
            </a:r>
            <a:r>
              <a:rPr lang="fr-FR" altLang="en-US" sz="1300" dirty="0">
                <a:solidFill>
                  <a:srgbClr val="FF0000"/>
                </a:solidFill>
                <a:latin typeface="Courier New" panose="02070309020205020404" pitchFamily="49" charset="0"/>
              </a:rPr>
              <a:t> = </a:t>
            </a:r>
            <a:r>
              <a:rPr lang="en-US" altLang="en-US" sz="1300" dirty="0" err="1">
                <a:solidFill>
                  <a:srgbClr val="FF0000"/>
                </a:solidFill>
                <a:latin typeface="Courier New" panose="02070309020205020404" pitchFamily="49" charset="0"/>
              </a:rPr>
              <a:t>new_node</a:t>
            </a:r>
            <a:r>
              <a:rPr lang="fr-FR" altLang="en-US" sz="1300" dirty="0">
                <a:solidFill>
                  <a:srgbClr val="FF0000"/>
                </a:solidFill>
                <a:latin typeface="Courier New" panose="02070309020205020404" pitchFamily="49" charset="0"/>
              </a:rPr>
              <a:t>;</a:t>
            </a:r>
          </a:p>
          <a:p>
            <a:pPr eaLnBrk="1" hangingPunct="1">
              <a:lnSpc>
                <a:spcPct val="80000"/>
              </a:lnSpc>
              <a:buFontTx/>
              <a:buNone/>
            </a:pPr>
            <a:r>
              <a:rPr lang="fr-FR" altLang="en-US" sz="1300" dirty="0">
                <a:solidFill>
                  <a:srgbClr val="FF0000"/>
                </a:solidFill>
                <a:latin typeface="Courier New" panose="02070309020205020404" pitchFamily="49" charset="0"/>
              </a:rPr>
              <a:t>} </a:t>
            </a:r>
          </a:p>
          <a:p>
            <a:pPr eaLnBrk="1" hangingPunct="1">
              <a:lnSpc>
                <a:spcPct val="80000"/>
              </a:lnSpc>
              <a:buFontTx/>
              <a:buNone/>
            </a:pPr>
            <a:r>
              <a:rPr lang="fr-FR" altLang="en-US" sz="1300" dirty="0" err="1">
                <a:solidFill>
                  <a:srgbClr val="FF0000"/>
                </a:solidFill>
                <a:latin typeface="Courier New" panose="02070309020205020404" pitchFamily="49" charset="0"/>
              </a:rPr>
              <a:t>else</a:t>
            </a:r>
            <a:r>
              <a:rPr lang="fr-FR" altLang="en-US" sz="1300" dirty="0">
                <a:solidFill>
                  <a:srgbClr val="FF0000"/>
                </a:solidFill>
                <a:latin typeface="Courier New" panose="02070309020205020404" pitchFamily="49" charset="0"/>
              </a:rPr>
              <a:t> { </a:t>
            </a:r>
          </a:p>
          <a:p>
            <a:pPr eaLnBrk="1" hangingPunct="1">
              <a:lnSpc>
                <a:spcPct val="80000"/>
              </a:lnSpc>
              <a:buFontTx/>
              <a:buNone/>
            </a:pPr>
            <a:r>
              <a:rPr lang="fr-FR" altLang="en-US" sz="1300" dirty="0">
                <a:solidFill>
                  <a:srgbClr val="FF0000"/>
                </a:solidFill>
                <a:latin typeface="Courier New" panose="02070309020205020404" pitchFamily="49" charset="0"/>
              </a:rPr>
              <a:t>    //move the pointer to the end of the </a:t>
            </a:r>
            <a:r>
              <a:rPr lang="fr-FR" altLang="en-US" sz="1300" dirty="0" err="1">
                <a:solidFill>
                  <a:srgbClr val="FF0000"/>
                </a:solidFill>
                <a:latin typeface="Courier New" panose="02070309020205020404" pitchFamily="49" charset="0"/>
              </a:rPr>
              <a:t>list</a:t>
            </a:r>
            <a:r>
              <a:rPr lang="fr-FR" altLang="en-US" sz="1300" dirty="0">
                <a:solidFill>
                  <a:srgbClr val="FF0000"/>
                </a:solidFill>
                <a:latin typeface="Courier New" panose="02070309020205020404" pitchFamily="49" charset="0"/>
              </a:rPr>
              <a:t>: </a:t>
            </a:r>
          </a:p>
          <a:p>
            <a:pPr lvl="1" eaLnBrk="1" hangingPunct="1">
              <a:lnSpc>
                <a:spcPct val="80000"/>
              </a:lnSpc>
            </a:pPr>
            <a:r>
              <a:rPr lang="en-US" altLang="en-US" sz="1300" dirty="0">
                <a:solidFill>
                  <a:srgbClr val="FF0000"/>
                </a:solidFill>
                <a:latin typeface="Courier New" panose="02070309020205020404" pitchFamily="49" charset="0"/>
              </a:rPr>
              <a:t>node *last =head;</a:t>
            </a:r>
          </a:p>
          <a:p>
            <a:pPr lvl="1" eaLnBrk="1" hangingPunct="1">
              <a:lnSpc>
                <a:spcPct val="80000"/>
              </a:lnSpc>
            </a:pPr>
            <a:r>
              <a:rPr lang="en-US" altLang="en-US" sz="1300" dirty="0">
                <a:solidFill>
                  <a:srgbClr val="FF0000"/>
                </a:solidFill>
                <a:latin typeface="Courier New" panose="02070309020205020404" pitchFamily="49" charset="0"/>
              </a:rPr>
              <a:t>while (last-&gt;next != NULL) last = last-&gt;next;</a:t>
            </a:r>
          </a:p>
          <a:p>
            <a:pPr lvl="1" eaLnBrk="1" hangingPunct="1">
              <a:lnSpc>
                <a:spcPct val="80000"/>
              </a:lnSpc>
            </a:pPr>
            <a:r>
              <a:rPr lang="en-US" altLang="en-US" sz="1300" dirty="0">
                <a:solidFill>
                  <a:srgbClr val="FF0000"/>
                </a:solidFill>
                <a:latin typeface="Courier New" panose="02070309020205020404" pitchFamily="49" charset="0"/>
              </a:rPr>
              <a:t>//Change the pointer next of the last node:</a:t>
            </a:r>
            <a:endParaRPr lang="fr-FR" altLang="en-US" sz="1300" dirty="0">
              <a:solidFill>
                <a:srgbClr val="FF0000"/>
              </a:solidFill>
              <a:latin typeface="Courier New" panose="02070309020205020404" pitchFamily="49" charset="0"/>
            </a:endParaRPr>
          </a:p>
          <a:p>
            <a:pPr eaLnBrk="1" hangingPunct="1">
              <a:lnSpc>
                <a:spcPct val="80000"/>
              </a:lnSpc>
              <a:buFontTx/>
              <a:buNone/>
            </a:pPr>
            <a:r>
              <a:rPr lang="en-US" altLang="en-US" sz="1300" dirty="0">
                <a:solidFill>
                  <a:srgbClr val="FF0000"/>
                </a:solidFill>
                <a:latin typeface="Courier New" panose="02070309020205020404" pitchFamily="49" charset="0"/>
              </a:rPr>
              <a:t>   last-&gt;next = </a:t>
            </a:r>
            <a:r>
              <a:rPr lang="en-US" altLang="en-US" sz="1300" dirty="0" err="1">
                <a:solidFill>
                  <a:srgbClr val="FF0000"/>
                </a:solidFill>
                <a:latin typeface="Courier New" panose="02070309020205020404" pitchFamily="49" charset="0"/>
              </a:rPr>
              <a:t>new_node</a:t>
            </a:r>
            <a:r>
              <a:rPr lang="fr-FR" altLang="en-US" sz="1300" dirty="0">
                <a:solidFill>
                  <a:srgbClr val="FF0000"/>
                </a:solidFill>
                <a:latin typeface="Courier New" panose="02070309020205020404" pitchFamily="49" charset="0"/>
              </a:rPr>
              <a:t>;</a:t>
            </a:r>
          </a:p>
          <a:p>
            <a:pPr eaLnBrk="1" hangingPunct="1">
              <a:lnSpc>
                <a:spcPct val="80000"/>
              </a:lnSpc>
              <a:buFontTx/>
              <a:buNone/>
            </a:pPr>
            <a:r>
              <a:rPr lang="en-US" altLang="en-US" sz="1300" dirty="0">
                <a:solidFill>
                  <a:srgbClr val="FF0000"/>
                </a:solidFill>
                <a:latin typeface="Courier New" panose="02070309020205020404" pitchFamily="49" charset="0"/>
              </a:rPr>
              <a:t>}</a:t>
            </a:r>
            <a:endParaRPr lang="fr-FR" altLang="en-US" sz="1300" dirty="0">
              <a:solidFill>
                <a:srgbClr val="FF0000"/>
              </a:solidFill>
              <a:latin typeface="Courier New" panose="02070309020205020404" pitchFamily="49" charset="0"/>
            </a:endParaRPr>
          </a:p>
        </p:txBody>
      </p:sp>
      <p:grpSp>
        <p:nvGrpSpPr>
          <p:cNvPr id="16" name="Group 15">
            <a:extLst>
              <a:ext uri="{FF2B5EF4-FFF2-40B4-BE49-F238E27FC236}">
                <a16:creationId xmlns:a16="http://schemas.microsoft.com/office/drawing/2014/main" id="{BAD99133-C1AE-434F-8A0A-9BD6051BA4A7}"/>
              </a:ext>
            </a:extLst>
          </p:cNvPr>
          <p:cNvGrpSpPr/>
          <p:nvPr/>
        </p:nvGrpSpPr>
        <p:grpSpPr>
          <a:xfrm>
            <a:off x="2519149" y="762000"/>
            <a:ext cx="6548651" cy="1271256"/>
            <a:chOff x="152400" y="2590800"/>
            <a:chExt cx="6548651" cy="1271256"/>
          </a:xfrm>
        </p:grpSpPr>
        <p:sp>
          <p:nvSpPr>
            <p:cNvPr id="33" name="Rectangle 5">
              <a:extLst>
                <a:ext uri="{FF2B5EF4-FFF2-40B4-BE49-F238E27FC236}">
                  <a16:creationId xmlns:a16="http://schemas.microsoft.com/office/drawing/2014/main" id="{759CA895-ABF1-4ADD-98B4-5B540D68EFF5}"/>
                </a:ext>
              </a:extLst>
            </p:cNvPr>
            <p:cNvSpPr>
              <a:spLocks noChangeArrowheads="1"/>
            </p:cNvSpPr>
            <p:nvPr/>
          </p:nvSpPr>
          <p:spPr bwMode="auto">
            <a:xfrm>
              <a:off x="1524000" y="3232944"/>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4" name="Rectangle 6">
              <a:extLst>
                <a:ext uri="{FF2B5EF4-FFF2-40B4-BE49-F238E27FC236}">
                  <a16:creationId xmlns:a16="http://schemas.microsoft.com/office/drawing/2014/main" id="{093E0737-D95B-4920-B919-20E50A787EED}"/>
                </a:ext>
              </a:extLst>
            </p:cNvPr>
            <p:cNvSpPr>
              <a:spLocks noChangeArrowheads="1"/>
            </p:cNvSpPr>
            <p:nvPr/>
          </p:nvSpPr>
          <p:spPr bwMode="auto">
            <a:xfrm>
              <a:off x="3124200" y="3237707"/>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7" name="Line 9">
              <a:extLst>
                <a:ext uri="{FF2B5EF4-FFF2-40B4-BE49-F238E27FC236}">
                  <a16:creationId xmlns:a16="http://schemas.microsoft.com/office/drawing/2014/main" id="{337D246F-E6DA-430F-AE52-6464A3A28FE6}"/>
                </a:ext>
              </a:extLst>
            </p:cNvPr>
            <p:cNvSpPr>
              <a:spLocks noChangeShapeType="1"/>
            </p:cNvSpPr>
            <p:nvPr/>
          </p:nvSpPr>
          <p:spPr bwMode="auto">
            <a:xfrm>
              <a:off x="2438400" y="3542507"/>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B7FC50BA-9F29-4FE0-8329-631568E0CA12}"/>
                </a:ext>
              </a:extLst>
            </p:cNvPr>
            <p:cNvSpPr>
              <a:spLocks noChangeShapeType="1"/>
            </p:cNvSpPr>
            <p:nvPr/>
          </p:nvSpPr>
          <p:spPr bwMode="auto">
            <a:xfrm>
              <a:off x="4038600" y="3542507"/>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 name="Line 12">
              <a:extLst>
                <a:ext uri="{FF2B5EF4-FFF2-40B4-BE49-F238E27FC236}">
                  <a16:creationId xmlns:a16="http://schemas.microsoft.com/office/drawing/2014/main" id="{612A0369-EA12-4519-B077-41F2BA542B3C}"/>
                </a:ext>
              </a:extLst>
            </p:cNvPr>
            <p:cNvSpPr>
              <a:spLocks noChangeShapeType="1"/>
            </p:cNvSpPr>
            <p:nvPr/>
          </p:nvSpPr>
          <p:spPr bwMode="auto">
            <a:xfrm>
              <a:off x="5090613" y="3553619"/>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 name="Line 14">
              <a:extLst>
                <a:ext uri="{FF2B5EF4-FFF2-40B4-BE49-F238E27FC236}">
                  <a16:creationId xmlns:a16="http://schemas.microsoft.com/office/drawing/2014/main" id="{5C499E35-9B17-45DF-9439-18AF0E82F022}"/>
                </a:ext>
              </a:extLst>
            </p:cNvPr>
            <p:cNvSpPr>
              <a:spLocks noChangeShapeType="1"/>
            </p:cNvSpPr>
            <p:nvPr/>
          </p:nvSpPr>
          <p:spPr bwMode="auto">
            <a:xfrm>
              <a:off x="762000" y="3064669"/>
              <a:ext cx="762000" cy="549275"/>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Text Box 15">
              <a:extLst>
                <a:ext uri="{FF2B5EF4-FFF2-40B4-BE49-F238E27FC236}">
                  <a16:creationId xmlns:a16="http://schemas.microsoft.com/office/drawing/2014/main" id="{CCC932BA-E153-4DE0-A913-E6AEF9CCE207}"/>
                </a:ext>
              </a:extLst>
            </p:cNvPr>
            <p:cNvSpPr txBox="1">
              <a:spLocks noChangeArrowheads="1"/>
            </p:cNvSpPr>
            <p:nvPr/>
          </p:nvSpPr>
          <p:spPr bwMode="auto">
            <a:xfrm>
              <a:off x="152400" y="2590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head</a:t>
              </a:r>
            </a:p>
          </p:txBody>
        </p:sp>
        <p:cxnSp>
          <p:nvCxnSpPr>
            <p:cNvPr id="45" name="Straight Connector 44">
              <a:extLst>
                <a:ext uri="{FF2B5EF4-FFF2-40B4-BE49-F238E27FC236}">
                  <a16:creationId xmlns:a16="http://schemas.microsoft.com/office/drawing/2014/main" id="{060A9ECE-9E81-4C26-96D9-371B3B87DD8B}"/>
                </a:ext>
              </a:extLst>
            </p:cNvPr>
            <p:cNvCxnSpPr/>
            <p:nvPr/>
          </p:nvCxnSpPr>
          <p:spPr>
            <a:xfrm>
              <a:off x="2133600" y="3232944"/>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E1F726F-9346-4758-854E-CCF6FC0D5C65}"/>
                </a:ext>
              </a:extLst>
            </p:cNvPr>
            <p:cNvCxnSpPr/>
            <p:nvPr/>
          </p:nvCxnSpPr>
          <p:spPr>
            <a:xfrm>
              <a:off x="3733800" y="3248819"/>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A35C270-4C1C-4B9F-957C-5FB35620C301}"/>
                </a:ext>
              </a:extLst>
            </p:cNvPr>
            <p:cNvGrpSpPr/>
            <p:nvPr/>
          </p:nvGrpSpPr>
          <p:grpSpPr>
            <a:xfrm>
              <a:off x="5776414" y="3241344"/>
              <a:ext cx="914400" cy="620712"/>
              <a:chOff x="7772400" y="3352800"/>
              <a:chExt cx="914400" cy="620712"/>
            </a:xfrm>
          </p:grpSpPr>
          <p:sp>
            <p:nvSpPr>
              <p:cNvPr id="36" name="Rectangle 8">
                <a:extLst>
                  <a:ext uri="{FF2B5EF4-FFF2-40B4-BE49-F238E27FC236}">
                    <a16:creationId xmlns:a16="http://schemas.microsoft.com/office/drawing/2014/main" id="{7E61406F-80A9-426E-885C-35C1BBD6C0A8}"/>
                  </a:ext>
                </a:extLst>
              </p:cNvPr>
              <p:cNvSpPr>
                <a:spLocks noChangeArrowheads="1"/>
              </p:cNvSpPr>
              <p:nvPr/>
            </p:nvSpPr>
            <p:spPr bwMode="auto">
              <a:xfrm>
                <a:off x="7772400" y="3352800"/>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cxnSp>
            <p:nvCxnSpPr>
              <p:cNvPr id="48" name="Straight Connector 47">
                <a:extLst>
                  <a:ext uri="{FF2B5EF4-FFF2-40B4-BE49-F238E27FC236}">
                    <a16:creationId xmlns:a16="http://schemas.microsoft.com/office/drawing/2014/main" id="{73690A89-EC94-4E83-80F3-70FA30D82B4E}"/>
                  </a:ext>
                </a:extLst>
              </p:cNvPr>
              <p:cNvCxnSpPr/>
              <p:nvPr/>
            </p:nvCxnSpPr>
            <p:spPr>
              <a:xfrm>
                <a:off x="8382000" y="3363912"/>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Text Box 4">
              <a:extLst>
                <a:ext uri="{FF2B5EF4-FFF2-40B4-BE49-F238E27FC236}">
                  <a16:creationId xmlns:a16="http://schemas.microsoft.com/office/drawing/2014/main" id="{AC180CBE-C857-424B-A381-CBE7608C4970}"/>
                </a:ext>
              </a:extLst>
            </p:cNvPr>
            <p:cNvSpPr txBox="1">
              <a:spLocks noChangeArrowheads="1"/>
            </p:cNvSpPr>
            <p:nvPr/>
          </p:nvSpPr>
          <p:spPr bwMode="auto">
            <a:xfrm>
              <a:off x="4572000" y="3132138"/>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3200">
                  <a:latin typeface="Tahoma" panose="020B0604030504040204" pitchFamily="34" charset="0"/>
                  <a:cs typeface="Arial" panose="020B0604020202020204" pitchFamily="34" charset="0"/>
                </a:rPr>
                <a:t>…</a:t>
              </a:r>
            </a:p>
          </p:txBody>
        </p:sp>
        <p:cxnSp>
          <p:nvCxnSpPr>
            <p:cNvPr id="26" name="Straight Connector 25">
              <a:extLst>
                <a:ext uri="{FF2B5EF4-FFF2-40B4-BE49-F238E27FC236}">
                  <a16:creationId xmlns:a16="http://schemas.microsoft.com/office/drawing/2014/main" id="{EB68737E-3B0A-4696-AF63-EB9B3EDE7EEE}"/>
                </a:ext>
              </a:extLst>
            </p:cNvPr>
            <p:cNvCxnSpPr>
              <a:cxnSpLocks/>
            </p:cNvCxnSpPr>
            <p:nvPr/>
          </p:nvCxnSpPr>
          <p:spPr>
            <a:xfrm flipH="1">
              <a:off x="6383741" y="3289110"/>
              <a:ext cx="303662" cy="5329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BFD4805-BBBA-4FC6-9A1D-8AD7B735D0CE}"/>
                </a:ext>
              </a:extLst>
            </p:cNvPr>
            <p:cNvCxnSpPr>
              <a:cxnSpLocks/>
            </p:cNvCxnSpPr>
            <p:nvPr/>
          </p:nvCxnSpPr>
          <p:spPr>
            <a:xfrm>
              <a:off x="6392838" y="3253368"/>
              <a:ext cx="308213" cy="581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a:xfrm>
            <a:off x="3581400" y="4052560"/>
            <a:ext cx="5715000" cy="2862322"/>
          </a:xfrm>
          <a:prstGeom prst="rect">
            <a:avLst/>
          </a:prstGeom>
        </p:spPr>
        <p:txBody>
          <a:bodyPr wrap="square">
            <a:spAutoFit/>
          </a:bodyPr>
          <a:lstStyle/>
          <a:p>
            <a:pPr>
              <a:buNone/>
            </a:pPr>
            <a:r>
              <a:rPr lang="en-US" sz="1200" b="1" i="0" dirty="0">
                <a:solidFill>
                  <a:srgbClr val="C00000"/>
                </a:solidFill>
                <a:latin typeface="Courier New" pitchFamily="49" charset="0"/>
                <a:cs typeface="Courier New" pitchFamily="49" charset="0"/>
              </a:rPr>
              <a:t>node *</a:t>
            </a:r>
            <a:r>
              <a:rPr lang="en-US" sz="1200" b="1" i="0" dirty="0" err="1">
                <a:solidFill>
                  <a:srgbClr val="C00000"/>
                </a:solidFill>
                <a:latin typeface="Courier New" pitchFamily="49" charset="0"/>
                <a:cs typeface="Courier New" pitchFamily="49" charset="0"/>
              </a:rPr>
              <a:t>Insert_ToLast</a:t>
            </a:r>
            <a:r>
              <a:rPr lang="en-US" sz="1200" b="1" i="0" dirty="0">
                <a:solidFill>
                  <a:srgbClr val="C00000"/>
                </a:solidFill>
                <a:latin typeface="Courier New" pitchFamily="49" charset="0"/>
                <a:cs typeface="Courier New" pitchFamily="49" charset="0"/>
              </a:rPr>
              <a:t>(node *head, </a:t>
            </a:r>
            <a:r>
              <a:rPr lang="en-US" sz="1200" b="1" i="0" dirty="0" err="1">
                <a:solidFill>
                  <a:srgbClr val="C00000"/>
                </a:solidFill>
                <a:latin typeface="Courier New" pitchFamily="49" charset="0"/>
                <a:cs typeface="Courier New" pitchFamily="49" charset="0"/>
              </a:rPr>
              <a:t>NodeType</a:t>
            </a:r>
            <a:r>
              <a:rPr lang="en-US" sz="1200" b="1" i="0" dirty="0">
                <a:solidFill>
                  <a:srgbClr val="C00000"/>
                </a:solidFill>
                <a:latin typeface="Courier New" pitchFamily="49" charset="0"/>
                <a:cs typeface="Courier New" pitchFamily="49" charset="0"/>
              </a:rPr>
              <a:t> X)</a:t>
            </a:r>
          </a:p>
          <a:p>
            <a:r>
              <a:rPr lang="en-US" sz="1200" b="1" i="0" dirty="0">
                <a:latin typeface="Courier New" pitchFamily="49" charset="0"/>
                <a:cs typeface="Courier New" pitchFamily="49" charset="0"/>
              </a:rPr>
              <a:t>{  node *</a:t>
            </a:r>
            <a:r>
              <a:rPr lang="en-US" sz="1200" b="1" i="0" dirty="0" err="1">
                <a:latin typeface="Courier New" pitchFamily="49" charset="0"/>
                <a:cs typeface="Courier New" pitchFamily="49" charset="0"/>
              </a:rPr>
              <a:t>new_node</a:t>
            </a:r>
            <a:r>
              <a:rPr lang="en-US" sz="1200" b="1" i="0" dirty="0">
                <a:latin typeface="Courier New" pitchFamily="49" charset="0"/>
                <a:cs typeface="Courier New" pitchFamily="49" charset="0"/>
              </a:rPr>
              <a:t>; </a:t>
            </a:r>
          </a:p>
          <a:p>
            <a:r>
              <a:rPr lang="en-US" sz="1200" b="1" dirty="0">
                <a:latin typeface="Courier New" pitchFamily="49" charset="0"/>
                <a:cs typeface="Courier New" pitchFamily="49" charset="0"/>
              </a:rPr>
              <a:t>   </a:t>
            </a:r>
            <a:r>
              <a:rPr lang="en-US" sz="1200" b="1" i="0" dirty="0" err="1">
                <a:latin typeface="Courier New" pitchFamily="49" charset="0"/>
                <a:cs typeface="Courier New" pitchFamily="49" charset="0"/>
              </a:rPr>
              <a:t>new_node</a:t>
            </a:r>
            <a:r>
              <a:rPr lang="en-US" sz="1200" b="1" i="0" dirty="0">
                <a:latin typeface="Courier New" pitchFamily="49" charset="0"/>
                <a:cs typeface="Courier New" pitchFamily="49" charset="0"/>
              </a:rPr>
              <a:t> = (node *) </a:t>
            </a:r>
            <a:r>
              <a:rPr lang="en-US" sz="1200" b="1" i="0" dirty="0" err="1">
                <a:latin typeface="Courier New" pitchFamily="49" charset="0"/>
                <a:cs typeface="Courier New" pitchFamily="49" charset="0"/>
              </a:rPr>
              <a:t>malloc</a:t>
            </a:r>
            <a:r>
              <a:rPr lang="en-US" sz="1200" b="1" i="0" dirty="0">
                <a:latin typeface="Courier New" pitchFamily="49" charset="0"/>
                <a:cs typeface="Courier New" pitchFamily="49" charset="0"/>
              </a:rPr>
              <a:t>(</a:t>
            </a:r>
            <a:r>
              <a:rPr lang="en-US" sz="1200" b="1" i="0" dirty="0" err="1">
                <a:latin typeface="Courier New" pitchFamily="49" charset="0"/>
                <a:cs typeface="Courier New" pitchFamily="49" charset="0"/>
              </a:rPr>
              <a:t>sizeof</a:t>
            </a:r>
            <a:r>
              <a:rPr lang="en-US" sz="1200" b="1" i="0" dirty="0">
                <a:latin typeface="Courier New" pitchFamily="49" charset="0"/>
                <a:cs typeface="Courier New" pitchFamily="49" charset="0"/>
              </a:rPr>
              <a:t>(node));</a:t>
            </a:r>
          </a:p>
          <a:p>
            <a:pPr>
              <a:buNone/>
            </a:pPr>
            <a:r>
              <a:rPr lang="en-US" sz="1200" b="1" i="0" dirty="0">
                <a:latin typeface="Courier New" pitchFamily="49" charset="0"/>
                <a:cs typeface="Courier New" pitchFamily="49" charset="0"/>
              </a:rPr>
              <a:t>   </a:t>
            </a:r>
            <a:r>
              <a:rPr lang="en-US" sz="1200" b="1" i="0" dirty="0" err="1">
                <a:latin typeface="Courier New" pitchFamily="49" charset="0"/>
                <a:cs typeface="Courier New" pitchFamily="49" charset="0"/>
              </a:rPr>
              <a:t>new_node</a:t>
            </a:r>
            <a:r>
              <a:rPr lang="en-US" sz="1200" b="1" i="0" dirty="0">
                <a:latin typeface="Courier New" pitchFamily="49" charset="0"/>
                <a:cs typeface="Courier New" pitchFamily="49" charset="0"/>
              </a:rPr>
              <a:t>-&gt;data = X; </a:t>
            </a:r>
          </a:p>
          <a:p>
            <a:pPr>
              <a:buNone/>
            </a:pPr>
            <a:r>
              <a:rPr lang="en-US" sz="1200" b="1" dirty="0">
                <a:latin typeface="Courier New" pitchFamily="49" charset="0"/>
                <a:cs typeface="Courier New" pitchFamily="49" charset="0"/>
              </a:rPr>
              <a:t>   if (head == NULL) head = </a:t>
            </a:r>
            <a:r>
              <a:rPr lang="en-US" sz="1200" b="1" dirty="0" err="1">
                <a:latin typeface="Courier New" pitchFamily="49" charset="0"/>
                <a:cs typeface="Courier New" pitchFamily="49" charset="0"/>
              </a:rPr>
              <a:t>new_node</a:t>
            </a:r>
            <a:r>
              <a:rPr lang="en-US" sz="1200" b="1" dirty="0">
                <a:latin typeface="Courier New" pitchFamily="49" charset="0"/>
                <a:cs typeface="Courier New" pitchFamily="49" charset="0"/>
              </a:rPr>
              <a:t>;</a:t>
            </a:r>
          </a:p>
          <a:p>
            <a:pPr>
              <a:buNone/>
            </a:pPr>
            <a:r>
              <a:rPr lang="en-US" sz="1200" b="1" i="0" dirty="0">
                <a:latin typeface="Courier New" pitchFamily="49" charset="0"/>
                <a:cs typeface="Courier New" pitchFamily="49" charset="0"/>
              </a:rPr>
              <a:t>   else</a:t>
            </a:r>
          </a:p>
          <a:p>
            <a:pPr>
              <a:buNone/>
            </a:pPr>
            <a:r>
              <a:rPr lang="en-US" sz="1200" b="1" dirty="0">
                <a:latin typeface="Courier New" pitchFamily="49" charset="0"/>
                <a:cs typeface="Courier New" pitchFamily="49" charset="0"/>
              </a:rPr>
              <a:t>   {</a:t>
            </a:r>
          </a:p>
          <a:p>
            <a:r>
              <a:rPr lang="en-US" sz="1200" b="1" i="0" dirty="0">
                <a:latin typeface="Courier New" pitchFamily="49" charset="0"/>
                <a:cs typeface="Courier New" pitchFamily="49" charset="0"/>
              </a:rPr>
              <a:t> </a:t>
            </a:r>
            <a:r>
              <a:rPr lang="en-US" sz="1200" b="1" dirty="0">
                <a:latin typeface="Courier New" pitchFamily="49" charset="0"/>
                <a:cs typeface="Courier New" pitchFamily="49" charset="0"/>
              </a:rPr>
              <a:t>     node *last;</a:t>
            </a:r>
          </a:p>
          <a:p>
            <a:pPr>
              <a:buNone/>
            </a:pPr>
            <a:r>
              <a:rPr lang="en-US" sz="1200" b="1" dirty="0">
                <a:latin typeface="Courier New" pitchFamily="49" charset="0"/>
                <a:cs typeface="Courier New" pitchFamily="49" charset="0"/>
              </a:rPr>
              <a:t>      last</a:t>
            </a:r>
            <a:r>
              <a:rPr lang="en-US" sz="1200" b="1" i="0" dirty="0">
                <a:latin typeface="Courier New" pitchFamily="49" charset="0"/>
                <a:cs typeface="Courier New" pitchFamily="49" charset="0"/>
              </a:rPr>
              <a:t>=head; </a:t>
            </a:r>
          </a:p>
          <a:p>
            <a:pPr>
              <a:buNone/>
            </a:pPr>
            <a:r>
              <a:rPr lang="en-US" sz="1200" b="1" i="0" dirty="0">
                <a:latin typeface="Courier New" pitchFamily="49" charset="0"/>
                <a:cs typeface="Courier New" pitchFamily="49" charset="0"/>
              </a:rPr>
              <a:t>      while (last-&gt;next != NULL)  // move to the last node</a:t>
            </a:r>
          </a:p>
          <a:p>
            <a:pPr>
              <a:buNone/>
            </a:pPr>
            <a:r>
              <a:rPr lang="en-US" sz="1200" b="1" i="0" dirty="0">
                <a:latin typeface="Courier New" pitchFamily="49" charset="0"/>
                <a:cs typeface="Courier New" pitchFamily="49" charset="0"/>
              </a:rPr>
              <a:t>        </a:t>
            </a:r>
            <a:r>
              <a:rPr lang="en-US" sz="1200" b="1" dirty="0">
                <a:latin typeface="Courier New" pitchFamily="49" charset="0"/>
                <a:cs typeface="Courier New" pitchFamily="49" charset="0"/>
              </a:rPr>
              <a:t> last </a:t>
            </a:r>
            <a:r>
              <a:rPr lang="en-US" sz="1200" b="1" i="0" dirty="0">
                <a:latin typeface="Courier New" pitchFamily="49" charset="0"/>
                <a:cs typeface="Courier New" pitchFamily="49" charset="0"/>
              </a:rPr>
              <a:t>= last-&gt;next;</a:t>
            </a:r>
          </a:p>
          <a:p>
            <a:pPr>
              <a:buNone/>
            </a:pPr>
            <a:r>
              <a:rPr lang="en-US" sz="1200" b="1" i="0" dirty="0">
                <a:latin typeface="Courier New" pitchFamily="49" charset="0"/>
                <a:cs typeface="Courier New" pitchFamily="49" charset="0"/>
              </a:rPr>
              <a:t>      last-&gt;next = </a:t>
            </a:r>
            <a:r>
              <a:rPr lang="en-US" sz="1200" b="1" i="0" dirty="0" err="1">
                <a:latin typeface="Courier New" pitchFamily="49" charset="0"/>
                <a:cs typeface="Courier New" pitchFamily="49" charset="0"/>
              </a:rPr>
              <a:t>new_node</a:t>
            </a:r>
            <a:r>
              <a:rPr lang="en-US" sz="1200" b="1" i="0" dirty="0">
                <a:latin typeface="Courier New" pitchFamily="49" charset="0"/>
                <a:cs typeface="Courier New" pitchFamily="49" charset="0"/>
              </a:rPr>
              <a:t>;</a:t>
            </a:r>
          </a:p>
          <a:p>
            <a:pPr>
              <a:buNone/>
            </a:pPr>
            <a:r>
              <a:rPr lang="en-US" sz="1200" b="1" dirty="0">
                <a:latin typeface="Courier New" pitchFamily="49" charset="0"/>
                <a:cs typeface="Courier New" pitchFamily="49" charset="0"/>
              </a:rPr>
              <a:t>   }</a:t>
            </a:r>
            <a:r>
              <a:rPr lang="en-US" sz="1200" b="1" i="0" dirty="0">
                <a:latin typeface="Courier New" pitchFamily="49" charset="0"/>
                <a:cs typeface="Courier New" pitchFamily="49" charset="0"/>
              </a:rPr>
              <a:t> </a:t>
            </a:r>
          </a:p>
          <a:p>
            <a:pPr>
              <a:buNone/>
            </a:pPr>
            <a:r>
              <a:rPr lang="en-US" sz="1200" b="1" i="0" dirty="0">
                <a:latin typeface="Courier New" pitchFamily="49" charset="0"/>
                <a:cs typeface="Courier New" pitchFamily="49" charset="0"/>
              </a:rPr>
              <a:t>   return </a:t>
            </a:r>
            <a:r>
              <a:rPr lang="en-US" sz="1200" b="1" dirty="0">
                <a:latin typeface="Courier New" pitchFamily="49" charset="0"/>
                <a:cs typeface="Courier New" pitchFamily="49" charset="0"/>
              </a:rPr>
              <a:t>head</a:t>
            </a:r>
            <a:r>
              <a:rPr lang="en-US" sz="1200" b="1" i="0" dirty="0">
                <a:latin typeface="Courier New" pitchFamily="49" charset="0"/>
                <a:cs typeface="Courier New" pitchFamily="49" charset="0"/>
              </a:rPr>
              <a:t>;</a:t>
            </a:r>
          </a:p>
          <a:p>
            <a:pPr>
              <a:buNone/>
            </a:pPr>
            <a:r>
              <a:rPr lang="en-US" sz="1200" b="1" i="0" dirty="0">
                <a:latin typeface="Courier New" pitchFamily="49" charset="0"/>
                <a:cs typeface="Courier New" pitchFamily="49" charset="0"/>
              </a:rPr>
              <a:t>}</a:t>
            </a:r>
          </a:p>
        </p:txBody>
      </p:sp>
      <p:sp>
        <p:nvSpPr>
          <p:cNvPr id="25" name="Text Box 5"/>
          <p:cNvSpPr txBox="1">
            <a:spLocks noChangeArrowheads="1"/>
          </p:cNvSpPr>
          <p:nvPr/>
        </p:nvSpPr>
        <p:spPr bwMode="auto">
          <a:xfrm>
            <a:off x="914400" y="5257800"/>
            <a:ext cx="2519363" cy="3968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lgn="r" rtl="1" eaLnBrk="0" hangingPunct="0">
              <a:spcBef>
                <a:spcPct val="0"/>
              </a:spcBef>
              <a:defRPr>
                <a:solidFill>
                  <a:schemeClr val="tx1"/>
                </a:solidFill>
                <a:latin typeface="Arial" panose="020B0604020202020204" pitchFamily="34" charset="0"/>
                <a:cs typeface="Arial" panose="020B0604020202020204" pitchFamily="34" charset="0"/>
              </a:defRPr>
            </a:lvl1pPr>
            <a:lvl2pPr marL="742950" indent="-285750" algn="r" rtl="1" eaLnBrk="0" hangingPunct="0">
              <a:spcBef>
                <a:spcPct val="0"/>
              </a:spcBef>
              <a:defRPr>
                <a:solidFill>
                  <a:schemeClr val="tx1"/>
                </a:solidFill>
                <a:latin typeface="Arial" panose="020B0604020202020204" pitchFamily="34" charset="0"/>
                <a:cs typeface="Arial" panose="020B0604020202020204" pitchFamily="34" charset="0"/>
              </a:defRPr>
            </a:lvl2pPr>
            <a:lvl3pPr marL="1143000" indent="-228600" algn="r" rtl="1" eaLnBrk="0" hangingPunct="0">
              <a:spcBef>
                <a:spcPct val="0"/>
              </a:spcBef>
              <a:defRPr>
                <a:solidFill>
                  <a:schemeClr val="tx1"/>
                </a:solidFill>
                <a:latin typeface="Arial" panose="020B0604020202020204" pitchFamily="34" charset="0"/>
                <a:cs typeface="Arial" panose="020B0604020202020204" pitchFamily="34" charset="0"/>
              </a:defRPr>
            </a:lvl3pPr>
            <a:lvl4pPr marL="1600200" indent="-228600" algn="r" rtl="1" eaLnBrk="0" hangingPunct="0">
              <a:spcBef>
                <a:spcPct val="0"/>
              </a:spcBef>
              <a:defRPr>
                <a:solidFill>
                  <a:schemeClr val="tx1"/>
                </a:solidFill>
                <a:latin typeface="Arial" panose="020B0604020202020204" pitchFamily="34" charset="0"/>
                <a:cs typeface="Arial" panose="020B0604020202020204" pitchFamily="34" charset="0"/>
              </a:defRPr>
            </a:lvl4pPr>
            <a:lvl5pPr marL="2057400" indent="-228600" algn="r" rtl="1" eaLnBrk="0" hangingPunct="0">
              <a:spcBef>
                <a:spcPct val="0"/>
              </a:spcBef>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GB" altLang="en-US" sz="2000" b="1" dirty="0"/>
              <a:t>Complexity is ….</a:t>
            </a:r>
            <a:endParaRPr lang="en-US" altLang="en-US" sz="2000" b="1" dirty="0"/>
          </a:p>
        </p:txBody>
      </p:sp>
    </p:spTree>
    <p:extLst>
      <p:ext uri="{BB962C8B-B14F-4D97-AF65-F5344CB8AC3E}">
        <p14:creationId xmlns:p14="http://schemas.microsoft.com/office/powerpoint/2010/main" val="193269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anim calcmode="lin" valueType="num">
                                      <p:cBhvr additive="base">
                                        <p:cTn id="11"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anim calcmode="lin" valueType="num">
                                      <p:cBhvr additive="base">
                                        <p:cTn id="15" dur="500" fill="hold"/>
                                        <p:tgtEl>
                                          <p:spTgt spid="24">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4">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4">
                                            <p:txEl>
                                              <p:pRg st="4" end="4"/>
                                            </p:txEl>
                                          </p:spTgt>
                                        </p:tgtEl>
                                        <p:attrNameLst>
                                          <p:attrName>style.visibility</p:attrName>
                                        </p:attrNameLst>
                                      </p:cBhvr>
                                      <p:to>
                                        <p:strVal val="visible"/>
                                      </p:to>
                                    </p:set>
                                    <p:anim calcmode="lin" valueType="num">
                                      <p:cBhvr additive="base">
                                        <p:cTn id="19" dur="500" fill="hold"/>
                                        <p:tgtEl>
                                          <p:spTgt spid="2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xEl>
                                              <p:pRg st="10" end="10"/>
                                            </p:txEl>
                                          </p:spTgt>
                                        </p:tgtEl>
                                        <p:attrNameLst>
                                          <p:attrName>style.visibility</p:attrName>
                                        </p:attrNameLst>
                                      </p:cBhvr>
                                      <p:to>
                                        <p:strVal val="visible"/>
                                      </p:to>
                                    </p:set>
                                    <p:anim calcmode="lin" valueType="num">
                                      <p:cBhvr additive="base">
                                        <p:cTn id="23" dur="500" fill="hold"/>
                                        <p:tgtEl>
                                          <p:spTgt spid="24">
                                            <p:txEl>
                                              <p:pRg st="10" end="1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xEl>
                                              <p:pRg st="2" end="2"/>
                                            </p:txEl>
                                          </p:spTgt>
                                        </p:tgtEl>
                                        <p:attrNameLst>
                                          <p:attrName>style.visibility</p:attrName>
                                        </p:attrNameLst>
                                      </p:cBhvr>
                                      <p:to>
                                        <p:strVal val="visible"/>
                                      </p:to>
                                    </p:set>
                                    <p:anim calcmode="lin" valueType="num">
                                      <p:cBhvr additive="base">
                                        <p:cTn id="29" dur="500" fill="hold"/>
                                        <p:tgtEl>
                                          <p:spTgt spid="24">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4">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4">
                                            <p:txEl>
                                              <p:pRg st="5" end="5"/>
                                            </p:txEl>
                                          </p:spTgt>
                                        </p:tgtEl>
                                        <p:attrNameLst>
                                          <p:attrName>style.visibility</p:attrName>
                                        </p:attrNameLst>
                                      </p:cBhvr>
                                      <p:to>
                                        <p:strVal val="visible"/>
                                      </p:to>
                                    </p:set>
                                    <p:anim calcmode="lin" valueType="num">
                                      <p:cBhvr additive="base">
                                        <p:cTn id="33" dur="500" fill="hold"/>
                                        <p:tgtEl>
                                          <p:spTgt spid="24">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4">
                                            <p:txEl>
                                              <p:pRg st="6" end="6"/>
                                            </p:txEl>
                                          </p:spTgt>
                                        </p:tgtEl>
                                        <p:attrNameLst>
                                          <p:attrName>style.visibility</p:attrName>
                                        </p:attrNameLst>
                                      </p:cBhvr>
                                      <p:to>
                                        <p:strVal val="visible"/>
                                      </p:to>
                                    </p:set>
                                    <p:anim calcmode="lin" valueType="num">
                                      <p:cBhvr additive="base">
                                        <p:cTn id="39" dur="500" fill="hold"/>
                                        <p:tgtEl>
                                          <p:spTgt spid="24">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4">
                                            <p:txEl>
                                              <p:pRg st="7" end="7"/>
                                            </p:txEl>
                                          </p:spTgt>
                                        </p:tgtEl>
                                        <p:attrNameLst>
                                          <p:attrName>style.visibility</p:attrName>
                                        </p:attrNameLst>
                                      </p:cBhvr>
                                      <p:to>
                                        <p:strVal val="visible"/>
                                      </p:to>
                                    </p:set>
                                    <p:anim calcmode="lin" valueType="num">
                                      <p:cBhvr additive="base">
                                        <p:cTn id="45" dur="500" fill="hold"/>
                                        <p:tgtEl>
                                          <p:spTgt spid="24">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4">
                                            <p:txEl>
                                              <p:pRg st="8" end="8"/>
                                            </p:txEl>
                                          </p:spTgt>
                                        </p:tgtEl>
                                        <p:attrNameLst>
                                          <p:attrName>style.visibility</p:attrName>
                                        </p:attrNameLst>
                                      </p:cBhvr>
                                      <p:to>
                                        <p:strVal val="visible"/>
                                      </p:to>
                                    </p:set>
                                    <p:anim calcmode="lin" valueType="num">
                                      <p:cBhvr additive="base">
                                        <p:cTn id="51" dur="500" fill="hold"/>
                                        <p:tgtEl>
                                          <p:spTgt spid="24">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4">
                                            <p:txEl>
                                              <p:pRg st="9" end="9"/>
                                            </p:txEl>
                                          </p:spTgt>
                                        </p:tgtEl>
                                        <p:attrNameLst>
                                          <p:attrName>style.visibility</p:attrName>
                                        </p:attrNameLst>
                                      </p:cBhvr>
                                      <p:to>
                                        <p:strVal val="visible"/>
                                      </p:to>
                                    </p:set>
                                    <p:anim calcmode="lin" valueType="num">
                                      <p:cBhvr additive="base">
                                        <p:cTn id="57" dur="500" fill="hold"/>
                                        <p:tgtEl>
                                          <p:spTgt spid="24">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500" fill="hold"/>
                                        <p:tgtEl>
                                          <p:spTgt spid="23"/>
                                        </p:tgtEl>
                                        <p:attrNameLst>
                                          <p:attrName>ppt_x</p:attrName>
                                        </p:attrNameLst>
                                      </p:cBhvr>
                                      <p:tavLst>
                                        <p:tav tm="0">
                                          <p:val>
                                            <p:strVal val="#ppt_x"/>
                                          </p:val>
                                        </p:tav>
                                        <p:tav tm="100000">
                                          <p:val>
                                            <p:strVal val="#ppt_x"/>
                                          </p:val>
                                        </p:tav>
                                      </p:tavLst>
                                    </p:anim>
                                    <p:anim calcmode="lin" valueType="num">
                                      <p:cBhvr additive="base">
                                        <p:cTn id="6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ppt_x"/>
                                          </p:val>
                                        </p:tav>
                                        <p:tav tm="100000">
                                          <p:val>
                                            <p:strVal val="#ppt_x"/>
                                          </p:val>
                                        </p:tav>
                                      </p:tavLst>
                                    </p:anim>
                                    <p:anim calcmode="lin" valueType="num">
                                      <p:cBhvr additive="base">
                                        <p:cTn id="7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838200"/>
          </a:xfrm>
        </p:spPr>
        <p:txBody>
          <a:bodyPr/>
          <a:lstStyle/>
          <a:p>
            <a:r>
              <a:rPr lang="en-US" altLang="en-US" dirty="0"/>
              <a:t>Operations on singly linked Lists</a:t>
            </a:r>
          </a:p>
        </p:txBody>
      </p:sp>
      <p:sp>
        <p:nvSpPr>
          <p:cNvPr id="19459" name="Rectangle 3"/>
          <p:cNvSpPr>
            <a:spLocks noGrp="1" noChangeArrowheads="1"/>
          </p:cNvSpPr>
          <p:nvPr>
            <p:ph type="body" idx="1"/>
          </p:nvPr>
        </p:nvSpPr>
        <p:spPr>
          <a:xfrm>
            <a:off x="0" y="914400"/>
            <a:ext cx="9144000" cy="5334000"/>
          </a:xfrm>
        </p:spPr>
        <p:txBody>
          <a:bodyPr/>
          <a:lstStyle/>
          <a:p>
            <a:pPr>
              <a:lnSpc>
                <a:spcPct val="80000"/>
              </a:lnSpc>
            </a:pPr>
            <a:r>
              <a:rPr lang="en-US" altLang="en-US" sz="2300" dirty="0">
                <a:solidFill>
                  <a:schemeClr val="bg1">
                    <a:lumMod val="50000"/>
                  </a:schemeClr>
                </a:solidFill>
                <a:latin typeface="Times" panose="02020603050405020304" pitchFamily="18" charset="0"/>
                <a:cs typeface="Times" panose="02020603050405020304" pitchFamily="18" charset="0"/>
              </a:rPr>
              <a:t>Traverse the singly linked list</a:t>
            </a:r>
          </a:p>
          <a:p>
            <a:pPr>
              <a:lnSpc>
                <a:spcPct val="80000"/>
              </a:lnSpc>
            </a:pPr>
            <a:r>
              <a:rPr lang="en-US" altLang="en-US" sz="2300" dirty="0">
                <a:solidFill>
                  <a:schemeClr val="bg1">
                    <a:lumMod val="50000"/>
                  </a:schemeClr>
                </a:solidFill>
                <a:latin typeface="Times" panose="02020603050405020304" pitchFamily="18" charset="0"/>
                <a:cs typeface="Times" panose="02020603050405020304" pitchFamily="18" charset="0"/>
              </a:rPr>
              <a:t>Insert a node into the singly linked list</a:t>
            </a:r>
          </a:p>
          <a:p>
            <a:pPr>
              <a:lnSpc>
                <a:spcPct val="80000"/>
              </a:lnSpc>
            </a:pPr>
            <a:r>
              <a:rPr lang="en-US" altLang="en-US" sz="2300" b="1" dirty="0">
                <a:solidFill>
                  <a:srgbClr val="FF0000"/>
                </a:solidFill>
                <a:latin typeface="Times" panose="02020603050405020304" pitchFamily="18" charset="0"/>
                <a:cs typeface="Times" panose="02020603050405020304" pitchFamily="18" charset="0"/>
              </a:rPr>
              <a:t>Delete a node from the singly linked list</a:t>
            </a:r>
          </a:p>
          <a:p>
            <a:pPr>
              <a:lnSpc>
                <a:spcPct val="80000"/>
              </a:lnSpc>
            </a:pPr>
            <a:r>
              <a:rPr lang="en-US" altLang="en-US" sz="2300" dirty="0">
                <a:latin typeface="Times" panose="02020603050405020304" pitchFamily="18" charset="0"/>
                <a:cs typeface="Times" panose="02020603050405020304" pitchFamily="18" charset="0"/>
              </a:rPr>
              <a:t>Search data in the singly linked list</a:t>
            </a:r>
            <a:endParaRPr lang="en-US" altLang="en-US" sz="2300"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658011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838200"/>
          </a:xfrm>
        </p:spPr>
        <p:txBody>
          <a:bodyPr/>
          <a:lstStyle/>
          <a:p>
            <a:r>
              <a:rPr lang="en-US" altLang="en-US" dirty="0"/>
              <a:t>Operations on singly linked lists: Deletion</a:t>
            </a:r>
          </a:p>
        </p:txBody>
      </p:sp>
      <p:sp>
        <p:nvSpPr>
          <p:cNvPr id="19459" name="Rectangle 3"/>
          <p:cNvSpPr>
            <a:spLocks noGrp="1" noChangeArrowheads="1"/>
          </p:cNvSpPr>
          <p:nvPr>
            <p:ph type="body" idx="1"/>
          </p:nvPr>
        </p:nvSpPr>
        <p:spPr>
          <a:xfrm>
            <a:off x="0" y="914400"/>
            <a:ext cx="9144000" cy="5334000"/>
          </a:xfrm>
        </p:spPr>
        <p:txBody>
          <a:bodyPr/>
          <a:lstStyle/>
          <a:p>
            <a:pPr>
              <a:lnSpc>
                <a:spcPct val="80000"/>
              </a:lnSpc>
            </a:pPr>
            <a:r>
              <a:rPr lang="en-US" altLang="en-US" sz="2300" b="1" dirty="0">
                <a:solidFill>
                  <a:srgbClr val="FF0000"/>
                </a:solidFill>
                <a:latin typeface="Times" panose="02020603050405020304" pitchFamily="18" charset="0"/>
                <a:cs typeface="Times" panose="02020603050405020304" pitchFamily="18" charset="0"/>
              </a:rPr>
              <a:t>Delete a node</a:t>
            </a:r>
          </a:p>
          <a:p>
            <a:pPr>
              <a:lnSpc>
                <a:spcPct val="80000"/>
              </a:lnSpc>
            </a:pPr>
            <a:r>
              <a:rPr lang="en-US" altLang="en-US" sz="2300" dirty="0">
                <a:solidFill>
                  <a:srgbClr val="000099"/>
                </a:solidFill>
                <a:latin typeface="Times" panose="02020603050405020304" pitchFamily="18" charset="0"/>
                <a:cs typeface="Times" panose="02020603050405020304" pitchFamily="18" charset="0"/>
              </a:rPr>
              <a:t>Delete all nodes of the list</a:t>
            </a:r>
            <a:endParaRPr lang="en-US" altLang="en-US" sz="2300" dirty="0">
              <a:solidFill>
                <a:srgbClr val="000099"/>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049950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B912FE8D-5833-4EDB-8175-338EACE4FE4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8AB13CE-5D13-446A-B703-E91CB9D2E914}" type="slidenum">
              <a:rPr lang="en-US" altLang="en-US"/>
              <a:pPr/>
              <a:t>95</a:t>
            </a:fld>
            <a:endParaRPr lang="en-US" altLang="en-US"/>
          </a:p>
        </p:txBody>
      </p:sp>
      <p:sp>
        <p:nvSpPr>
          <p:cNvPr id="214018" name="Rectangle 2">
            <a:extLst>
              <a:ext uri="{FF2B5EF4-FFF2-40B4-BE49-F238E27FC236}">
                <a16:creationId xmlns:a16="http://schemas.microsoft.com/office/drawing/2014/main" id="{4A1442D8-E05F-4DA3-9615-2FF97B8D2ED8}"/>
              </a:ext>
            </a:extLst>
          </p:cNvPr>
          <p:cNvSpPr>
            <a:spLocks noGrp="1" noChangeArrowheads="1"/>
          </p:cNvSpPr>
          <p:nvPr>
            <p:ph type="title"/>
          </p:nvPr>
        </p:nvSpPr>
        <p:spPr>
          <a:xfrm>
            <a:off x="0" y="0"/>
            <a:ext cx="9144000" cy="838200"/>
          </a:xfrm>
        </p:spPr>
        <p:txBody>
          <a:bodyPr/>
          <a:lstStyle/>
          <a:p>
            <a:pPr eaLnBrk="1" hangingPunct="1">
              <a:defRPr/>
            </a:pPr>
            <a:r>
              <a:rPr lang="en-US" altLang="en-US" dirty="0"/>
              <a:t>Operations on singly linked lists: Deletion</a:t>
            </a:r>
            <a:endParaRPr lang="fr-FR" dirty="0"/>
          </a:p>
        </p:txBody>
      </p:sp>
      <p:sp>
        <p:nvSpPr>
          <p:cNvPr id="214019" name="Rectangle 3">
            <a:extLst>
              <a:ext uri="{FF2B5EF4-FFF2-40B4-BE49-F238E27FC236}">
                <a16:creationId xmlns:a16="http://schemas.microsoft.com/office/drawing/2014/main" id="{9E3DF18D-68E2-446F-9A96-A8266CD881EB}"/>
              </a:ext>
            </a:extLst>
          </p:cNvPr>
          <p:cNvSpPr>
            <a:spLocks noGrp="1" noChangeArrowheads="1"/>
          </p:cNvSpPr>
          <p:nvPr>
            <p:ph type="body" idx="1"/>
          </p:nvPr>
        </p:nvSpPr>
        <p:spPr>
          <a:xfrm>
            <a:off x="0" y="904875"/>
            <a:ext cx="9067800" cy="1533525"/>
          </a:xfrm>
        </p:spPr>
        <p:txBody>
          <a:bodyPr/>
          <a:lstStyle/>
          <a:p>
            <a:pPr marL="0" indent="0" eaLnBrk="1" hangingPunct="1">
              <a:lnSpc>
                <a:spcPct val="90000"/>
              </a:lnSpc>
              <a:buNone/>
            </a:pPr>
            <a:r>
              <a:rPr lang="en-US" altLang="en-US" dirty="0">
                <a:latin typeface="Times New Roman" panose="02020603050405020304" pitchFamily="18" charset="0"/>
                <a:cs typeface="Times New Roman" panose="02020603050405020304" pitchFamily="18" charset="0"/>
              </a:rPr>
              <a:t>Delete a node: </a:t>
            </a:r>
          </a:p>
          <a:p>
            <a:pPr eaLnBrk="1" hangingPunct="1">
              <a:lnSpc>
                <a:spcPct val="90000"/>
              </a:lnSpc>
            </a:pPr>
            <a:r>
              <a:rPr lang="en-US" altLang="en-US" dirty="0">
                <a:latin typeface="Times New Roman" panose="02020603050405020304" pitchFamily="18" charset="0"/>
                <a:cs typeface="Times New Roman" panose="02020603050405020304" pitchFamily="18" charset="0"/>
              </a:rPr>
              <a:t>The first node of the list</a:t>
            </a:r>
          </a:p>
          <a:p>
            <a:pPr eaLnBrk="1" hangingPunct="1">
              <a:lnSpc>
                <a:spcPct val="90000"/>
              </a:lnSpc>
            </a:pPr>
            <a:endParaRPr lang="en-US" altLang="en-US" dirty="0">
              <a:latin typeface="Times New Roman" panose="02020603050405020304" pitchFamily="18" charset="0"/>
              <a:cs typeface="Times New Roman" panose="02020603050405020304" pitchFamily="18" charset="0"/>
            </a:endParaRPr>
          </a:p>
          <a:p>
            <a:pPr eaLnBrk="1" hangingPunct="1">
              <a:lnSpc>
                <a:spcPct val="90000"/>
              </a:lnSpc>
            </a:pPr>
            <a:endParaRPr lang="en-US" altLang="en-US" dirty="0">
              <a:latin typeface="Times New Roman" panose="02020603050405020304" pitchFamily="18" charset="0"/>
              <a:cs typeface="Times New Roman" panose="02020603050405020304" pitchFamily="18" charset="0"/>
            </a:endParaRPr>
          </a:p>
          <a:p>
            <a:pPr eaLnBrk="1" hangingPunct="1">
              <a:lnSpc>
                <a:spcPct val="90000"/>
              </a:lnSpc>
            </a:pPr>
            <a:endParaRPr lang="en-US" altLang="en-US" dirty="0">
              <a:latin typeface="Times New Roman" panose="02020603050405020304" pitchFamily="18" charset="0"/>
              <a:cs typeface="Times New Roman" panose="02020603050405020304" pitchFamily="18" charset="0"/>
            </a:endParaRPr>
          </a:p>
          <a:p>
            <a:pPr eaLnBrk="1" hangingPunct="1">
              <a:lnSpc>
                <a:spcPct val="90000"/>
              </a:lnSpc>
            </a:pPr>
            <a:endParaRPr lang="en-US" altLang="en-US" dirty="0">
              <a:latin typeface="Times New Roman" panose="02020603050405020304" pitchFamily="18" charset="0"/>
              <a:cs typeface="Times New Roman" panose="02020603050405020304" pitchFamily="18" charset="0"/>
            </a:endParaRPr>
          </a:p>
          <a:p>
            <a:pPr eaLnBrk="1" hangingPunct="1">
              <a:lnSpc>
                <a:spcPct val="90000"/>
              </a:lnSpc>
            </a:pPr>
            <a:r>
              <a:rPr lang="en-US" altLang="en-US" dirty="0">
                <a:latin typeface="Times New Roman" panose="02020603050405020304" pitchFamily="18" charset="0"/>
                <a:cs typeface="Times New Roman" panose="02020603050405020304" pitchFamily="18" charset="0"/>
              </a:rPr>
              <a:t>Middle/last node of the list</a:t>
            </a:r>
          </a:p>
        </p:txBody>
      </p:sp>
      <p:sp>
        <p:nvSpPr>
          <p:cNvPr id="13326" name="Text Box 13">
            <a:extLst>
              <a:ext uri="{FF2B5EF4-FFF2-40B4-BE49-F238E27FC236}">
                <a16:creationId xmlns:a16="http://schemas.microsoft.com/office/drawing/2014/main" id="{46FDEDA1-428F-436B-A90C-1FC741E40548}"/>
              </a:ext>
            </a:extLst>
          </p:cNvPr>
          <p:cNvSpPr txBox="1">
            <a:spLocks noChangeArrowheads="1"/>
          </p:cNvSpPr>
          <p:nvPr/>
        </p:nvSpPr>
        <p:spPr bwMode="auto">
          <a:xfrm>
            <a:off x="8382000" y="5653088"/>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endParaRPr lang="fr-FR" altLang="en-US">
              <a:latin typeface="Tahoma" panose="020B0604030504040204" pitchFamily="34" charset="0"/>
              <a:cs typeface="Arial" panose="020B0604020202020204" pitchFamily="34" charset="0"/>
            </a:endParaRPr>
          </a:p>
        </p:txBody>
      </p:sp>
      <p:sp>
        <p:nvSpPr>
          <p:cNvPr id="33" name="Rectangle 5">
            <a:extLst>
              <a:ext uri="{FF2B5EF4-FFF2-40B4-BE49-F238E27FC236}">
                <a16:creationId xmlns:a16="http://schemas.microsoft.com/office/drawing/2014/main" id="{759CA895-ABF1-4ADD-98B4-5B540D68EFF5}"/>
              </a:ext>
            </a:extLst>
          </p:cNvPr>
          <p:cNvSpPr>
            <a:spLocks noChangeArrowheads="1"/>
          </p:cNvSpPr>
          <p:nvPr/>
        </p:nvSpPr>
        <p:spPr bwMode="auto">
          <a:xfrm>
            <a:off x="1524000" y="5175250"/>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4" name="Rectangle 6">
            <a:extLst>
              <a:ext uri="{FF2B5EF4-FFF2-40B4-BE49-F238E27FC236}">
                <a16:creationId xmlns:a16="http://schemas.microsoft.com/office/drawing/2014/main" id="{093E0737-D95B-4920-B919-20E50A787EED}"/>
              </a:ext>
            </a:extLst>
          </p:cNvPr>
          <p:cNvSpPr>
            <a:spLocks noChangeArrowheads="1"/>
          </p:cNvSpPr>
          <p:nvPr/>
        </p:nvSpPr>
        <p:spPr bwMode="auto">
          <a:xfrm>
            <a:off x="3124200" y="51800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5" name="Rectangle 7">
            <a:extLst>
              <a:ext uri="{FF2B5EF4-FFF2-40B4-BE49-F238E27FC236}">
                <a16:creationId xmlns:a16="http://schemas.microsoft.com/office/drawing/2014/main" id="{4D67468D-960E-44ED-9B2F-6363A2A6C459}"/>
              </a:ext>
            </a:extLst>
          </p:cNvPr>
          <p:cNvSpPr>
            <a:spLocks noChangeArrowheads="1"/>
          </p:cNvSpPr>
          <p:nvPr/>
        </p:nvSpPr>
        <p:spPr bwMode="auto">
          <a:xfrm>
            <a:off x="4724400" y="51800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6" name="Rectangle 8">
            <a:extLst>
              <a:ext uri="{FF2B5EF4-FFF2-40B4-BE49-F238E27FC236}">
                <a16:creationId xmlns:a16="http://schemas.microsoft.com/office/drawing/2014/main" id="{7E61406F-80A9-426E-885C-35C1BBD6C0A8}"/>
              </a:ext>
            </a:extLst>
          </p:cNvPr>
          <p:cNvSpPr>
            <a:spLocks noChangeArrowheads="1"/>
          </p:cNvSpPr>
          <p:nvPr/>
        </p:nvSpPr>
        <p:spPr bwMode="auto">
          <a:xfrm>
            <a:off x="6324600" y="51800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7" name="Line 9">
            <a:extLst>
              <a:ext uri="{FF2B5EF4-FFF2-40B4-BE49-F238E27FC236}">
                <a16:creationId xmlns:a16="http://schemas.microsoft.com/office/drawing/2014/main" id="{337D246F-E6DA-430F-AE52-6464A3A28FE6}"/>
              </a:ext>
            </a:extLst>
          </p:cNvPr>
          <p:cNvSpPr>
            <a:spLocks noChangeShapeType="1"/>
          </p:cNvSpPr>
          <p:nvPr/>
        </p:nvSpPr>
        <p:spPr bwMode="auto">
          <a:xfrm>
            <a:off x="2438400" y="54848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B7FC50BA-9F29-4FE0-8329-631568E0CA12}"/>
              </a:ext>
            </a:extLst>
          </p:cNvPr>
          <p:cNvSpPr>
            <a:spLocks noChangeShapeType="1"/>
          </p:cNvSpPr>
          <p:nvPr/>
        </p:nvSpPr>
        <p:spPr bwMode="auto">
          <a:xfrm>
            <a:off x="4038600" y="54848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888D7727-B983-4E20-A493-E506F4A9A0A9}"/>
              </a:ext>
            </a:extLst>
          </p:cNvPr>
          <p:cNvSpPr>
            <a:spLocks noChangeShapeType="1"/>
          </p:cNvSpPr>
          <p:nvPr/>
        </p:nvSpPr>
        <p:spPr bwMode="auto">
          <a:xfrm>
            <a:off x="5638800" y="54848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 name="Line 12">
            <a:extLst>
              <a:ext uri="{FF2B5EF4-FFF2-40B4-BE49-F238E27FC236}">
                <a16:creationId xmlns:a16="http://schemas.microsoft.com/office/drawing/2014/main" id="{612A0369-EA12-4519-B077-41F2BA542B3C}"/>
              </a:ext>
            </a:extLst>
          </p:cNvPr>
          <p:cNvSpPr>
            <a:spLocks noChangeShapeType="1"/>
          </p:cNvSpPr>
          <p:nvPr/>
        </p:nvSpPr>
        <p:spPr bwMode="auto">
          <a:xfrm>
            <a:off x="7239000" y="54848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 name="Line 14">
            <a:extLst>
              <a:ext uri="{FF2B5EF4-FFF2-40B4-BE49-F238E27FC236}">
                <a16:creationId xmlns:a16="http://schemas.microsoft.com/office/drawing/2014/main" id="{5C499E35-9B17-45DF-9439-18AF0E82F022}"/>
              </a:ext>
            </a:extLst>
          </p:cNvPr>
          <p:cNvSpPr>
            <a:spLocks noChangeShapeType="1"/>
          </p:cNvSpPr>
          <p:nvPr/>
        </p:nvSpPr>
        <p:spPr bwMode="auto">
          <a:xfrm>
            <a:off x="762000" y="5006975"/>
            <a:ext cx="762000" cy="549275"/>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Text Box 15">
            <a:extLst>
              <a:ext uri="{FF2B5EF4-FFF2-40B4-BE49-F238E27FC236}">
                <a16:creationId xmlns:a16="http://schemas.microsoft.com/office/drawing/2014/main" id="{CCC932BA-E153-4DE0-A913-E6AEF9CCE207}"/>
              </a:ext>
            </a:extLst>
          </p:cNvPr>
          <p:cNvSpPr txBox="1">
            <a:spLocks noChangeArrowheads="1"/>
          </p:cNvSpPr>
          <p:nvPr/>
        </p:nvSpPr>
        <p:spPr bwMode="auto">
          <a:xfrm>
            <a:off x="152400" y="4533106"/>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head</a:t>
            </a:r>
          </a:p>
        </p:txBody>
      </p:sp>
      <p:sp>
        <p:nvSpPr>
          <p:cNvPr id="43" name="Line 18">
            <a:extLst>
              <a:ext uri="{FF2B5EF4-FFF2-40B4-BE49-F238E27FC236}">
                <a16:creationId xmlns:a16="http://schemas.microsoft.com/office/drawing/2014/main" id="{61B00529-A0F7-42A0-950C-300493B0CBB8}"/>
              </a:ext>
            </a:extLst>
          </p:cNvPr>
          <p:cNvSpPr>
            <a:spLocks noChangeShapeType="1"/>
          </p:cNvSpPr>
          <p:nvPr/>
        </p:nvSpPr>
        <p:spPr bwMode="auto">
          <a:xfrm>
            <a:off x="4495800" y="4577556"/>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 name="Text Box 19">
            <a:extLst>
              <a:ext uri="{FF2B5EF4-FFF2-40B4-BE49-F238E27FC236}">
                <a16:creationId xmlns:a16="http://schemas.microsoft.com/office/drawing/2014/main" id="{F44D908A-C62C-4D98-A604-382F6B30A5A7}"/>
              </a:ext>
            </a:extLst>
          </p:cNvPr>
          <p:cNvSpPr txBox="1">
            <a:spLocks noChangeArrowheads="1"/>
          </p:cNvSpPr>
          <p:nvPr/>
        </p:nvSpPr>
        <p:spPr bwMode="auto">
          <a:xfrm>
            <a:off x="4076700" y="4080669"/>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del</a:t>
            </a:r>
          </a:p>
        </p:txBody>
      </p:sp>
      <p:cxnSp>
        <p:nvCxnSpPr>
          <p:cNvPr id="45" name="Straight Connector 44">
            <a:extLst>
              <a:ext uri="{FF2B5EF4-FFF2-40B4-BE49-F238E27FC236}">
                <a16:creationId xmlns:a16="http://schemas.microsoft.com/office/drawing/2014/main" id="{060A9ECE-9E81-4C26-96D9-371B3B87DD8B}"/>
              </a:ext>
            </a:extLst>
          </p:cNvPr>
          <p:cNvCxnSpPr/>
          <p:nvPr/>
        </p:nvCxnSpPr>
        <p:spPr>
          <a:xfrm>
            <a:off x="2133600" y="517525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E1F726F-9346-4758-854E-CCF6FC0D5C65}"/>
              </a:ext>
            </a:extLst>
          </p:cNvPr>
          <p:cNvCxnSpPr/>
          <p:nvPr/>
        </p:nvCxnSpPr>
        <p:spPr>
          <a:xfrm>
            <a:off x="3733800" y="51911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D573BC1-4F72-4C42-8FD2-B3CAE2E1EEE7}"/>
              </a:ext>
            </a:extLst>
          </p:cNvPr>
          <p:cNvCxnSpPr/>
          <p:nvPr/>
        </p:nvCxnSpPr>
        <p:spPr>
          <a:xfrm>
            <a:off x="5334000" y="51911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690A89-EC94-4E83-80F3-70FA30D82B4E}"/>
              </a:ext>
            </a:extLst>
          </p:cNvPr>
          <p:cNvCxnSpPr/>
          <p:nvPr/>
        </p:nvCxnSpPr>
        <p:spPr>
          <a:xfrm>
            <a:off x="6934200" y="51911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 Box 4">
            <a:extLst>
              <a:ext uri="{FF2B5EF4-FFF2-40B4-BE49-F238E27FC236}">
                <a16:creationId xmlns:a16="http://schemas.microsoft.com/office/drawing/2014/main" id="{AC180CBE-C857-424B-A381-CBE7608C4970}"/>
              </a:ext>
            </a:extLst>
          </p:cNvPr>
          <p:cNvSpPr txBox="1">
            <a:spLocks noChangeArrowheads="1"/>
          </p:cNvSpPr>
          <p:nvPr/>
        </p:nvSpPr>
        <p:spPr bwMode="auto">
          <a:xfrm>
            <a:off x="7934739" y="5117794"/>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3200">
                <a:latin typeface="Tahoma" panose="020B0604030504040204" pitchFamily="34" charset="0"/>
                <a:cs typeface="Arial" panose="020B0604020202020204" pitchFamily="34" charset="0"/>
              </a:rPr>
              <a:t>…</a:t>
            </a:r>
          </a:p>
        </p:txBody>
      </p:sp>
      <p:sp>
        <p:nvSpPr>
          <p:cNvPr id="23" name="Rectangle 5">
            <a:extLst>
              <a:ext uri="{FF2B5EF4-FFF2-40B4-BE49-F238E27FC236}">
                <a16:creationId xmlns:a16="http://schemas.microsoft.com/office/drawing/2014/main" id="{072AF33F-B1D0-41D1-BD02-E9C765FC4F8A}"/>
              </a:ext>
            </a:extLst>
          </p:cNvPr>
          <p:cNvSpPr>
            <a:spLocks noChangeArrowheads="1"/>
          </p:cNvSpPr>
          <p:nvPr/>
        </p:nvSpPr>
        <p:spPr bwMode="auto">
          <a:xfrm>
            <a:off x="1676400" y="2694781"/>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 name="Rectangle 6">
            <a:extLst>
              <a:ext uri="{FF2B5EF4-FFF2-40B4-BE49-F238E27FC236}">
                <a16:creationId xmlns:a16="http://schemas.microsoft.com/office/drawing/2014/main" id="{ACAD3723-1526-4B02-8ED0-2733A93B6A9A}"/>
              </a:ext>
            </a:extLst>
          </p:cNvPr>
          <p:cNvSpPr>
            <a:spLocks noChangeArrowheads="1"/>
          </p:cNvSpPr>
          <p:nvPr/>
        </p:nvSpPr>
        <p:spPr bwMode="auto">
          <a:xfrm>
            <a:off x="3276600" y="2699544"/>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5" name="Rectangle 7">
            <a:extLst>
              <a:ext uri="{FF2B5EF4-FFF2-40B4-BE49-F238E27FC236}">
                <a16:creationId xmlns:a16="http://schemas.microsoft.com/office/drawing/2014/main" id="{FBF43088-B144-4836-9BC5-908F3F3A0AB0}"/>
              </a:ext>
            </a:extLst>
          </p:cNvPr>
          <p:cNvSpPr>
            <a:spLocks noChangeArrowheads="1"/>
          </p:cNvSpPr>
          <p:nvPr/>
        </p:nvSpPr>
        <p:spPr bwMode="auto">
          <a:xfrm>
            <a:off x="4876800" y="2699544"/>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6" name="Rectangle 8">
            <a:extLst>
              <a:ext uri="{FF2B5EF4-FFF2-40B4-BE49-F238E27FC236}">
                <a16:creationId xmlns:a16="http://schemas.microsoft.com/office/drawing/2014/main" id="{EC98A9D6-FE72-4A39-A2F8-7CFFBA2D4532}"/>
              </a:ext>
            </a:extLst>
          </p:cNvPr>
          <p:cNvSpPr>
            <a:spLocks noChangeArrowheads="1"/>
          </p:cNvSpPr>
          <p:nvPr/>
        </p:nvSpPr>
        <p:spPr bwMode="auto">
          <a:xfrm>
            <a:off x="6477000" y="2699544"/>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7" name="Line 9">
            <a:extLst>
              <a:ext uri="{FF2B5EF4-FFF2-40B4-BE49-F238E27FC236}">
                <a16:creationId xmlns:a16="http://schemas.microsoft.com/office/drawing/2014/main" id="{A21E9E5C-4F74-49D2-B581-CBE3684FC29F}"/>
              </a:ext>
            </a:extLst>
          </p:cNvPr>
          <p:cNvSpPr>
            <a:spLocks noChangeShapeType="1"/>
          </p:cNvSpPr>
          <p:nvPr/>
        </p:nvSpPr>
        <p:spPr bwMode="auto">
          <a:xfrm>
            <a:off x="2590800" y="3004344"/>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Line 10">
            <a:extLst>
              <a:ext uri="{FF2B5EF4-FFF2-40B4-BE49-F238E27FC236}">
                <a16:creationId xmlns:a16="http://schemas.microsoft.com/office/drawing/2014/main" id="{E3A666BC-A7A4-4404-949E-A4C727287A51}"/>
              </a:ext>
            </a:extLst>
          </p:cNvPr>
          <p:cNvSpPr>
            <a:spLocks noChangeShapeType="1"/>
          </p:cNvSpPr>
          <p:nvPr/>
        </p:nvSpPr>
        <p:spPr bwMode="auto">
          <a:xfrm>
            <a:off x="4191000" y="3004344"/>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 name="Line 11">
            <a:extLst>
              <a:ext uri="{FF2B5EF4-FFF2-40B4-BE49-F238E27FC236}">
                <a16:creationId xmlns:a16="http://schemas.microsoft.com/office/drawing/2014/main" id="{D1F6E697-FE34-425C-B3F3-104DA45A45C6}"/>
              </a:ext>
            </a:extLst>
          </p:cNvPr>
          <p:cNvSpPr>
            <a:spLocks noChangeShapeType="1"/>
          </p:cNvSpPr>
          <p:nvPr/>
        </p:nvSpPr>
        <p:spPr bwMode="auto">
          <a:xfrm>
            <a:off x="5791200" y="3004344"/>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 name="Line 12">
            <a:extLst>
              <a:ext uri="{FF2B5EF4-FFF2-40B4-BE49-F238E27FC236}">
                <a16:creationId xmlns:a16="http://schemas.microsoft.com/office/drawing/2014/main" id="{A43BE9AB-6205-4D9B-B788-426A5321DF01}"/>
              </a:ext>
            </a:extLst>
          </p:cNvPr>
          <p:cNvSpPr>
            <a:spLocks noChangeShapeType="1"/>
          </p:cNvSpPr>
          <p:nvPr/>
        </p:nvSpPr>
        <p:spPr bwMode="auto">
          <a:xfrm>
            <a:off x="7391400" y="3004344"/>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 name="Line 14">
            <a:extLst>
              <a:ext uri="{FF2B5EF4-FFF2-40B4-BE49-F238E27FC236}">
                <a16:creationId xmlns:a16="http://schemas.microsoft.com/office/drawing/2014/main" id="{8E52CC76-0287-47E5-ADEF-3A3B2AD7862B}"/>
              </a:ext>
            </a:extLst>
          </p:cNvPr>
          <p:cNvSpPr>
            <a:spLocks noChangeShapeType="1"/>
          </p:cNvSpPr>
          <p:nvPr/>
        </p:nvSpPr>
        <p:spPr bwMode="auto">
          <a:xfrm>
            <a:off x="914400" y="2526506"/>
            <a:ext cx="762000" cy="549275"/>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 name="Text Box 15">
            <a:extLst>
              <a:ext uri="{FF2B5EF4-FFF2-40B4-BE49-F238E27FC236}">
                <a16:creationId xmlns:a16="http://schemas.microsoft.com/office/drawing/2014/main" id="{8D414EF5-85CB-4D00-9B4D-C9C260AD0A76}"/>
              </a:ext>
            </a:extLst>
          </p:cNvPr>
          <p:cNvSpPr txBox="1">
            <a:spLocks noChangeArrowheads="1"/>
          </p:cNvSpPr>
          <p:nvPr/>
        </p:nvSpPr>
        <p:spPr bwMode="auto">
          <a:xfrm>
            <a:off x="304800" y="2052637"/>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head</a:t>
            </a:r>
          </a:p>
        </p:txBody>
      </p:sp>
      <p:sp>
        <p:nvSpPr>
          <p:cNvPr id="51" name="Text Box 19">
            <a:extLst>
              <a:ext uri="{FF2B5EF4-FFF2-40B4-BE49-F238E27FC236}">
                <a16:creationId xmlns:a16="http://schemas.microsoft.com/office/drawing/2014/main" id="{0B21CC79-C4CE-4FE4-B5D2-3F51888C75CF}"/>
              </a:ext>
            </a:extLst>
          </p:cNvPr>
          <p:cNvSpPr txBox="1">
            <a:spLocks noChangeArrowheads="1"/>
          </p:cNvSpPr>
          <p:nvPr/>
        </p:nvSpPr>
        <p:spPr bwMode="auto">
          <a:xfrm>
            <a:off x="114300" y="2508284"/>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≡del</a:t>
            </a:r>
          </a:p>
        </p:txBody>
      </p:sp>
      <p:cxnSp>
        <p:nvCxnSpPr>
          <p:cNvPr id="52" name="Straight Connector 51">
            <a:extLst>
              <a:ext uri="{FF2B5EF4-FFF2-40B4-BE49-F238E27FC236}">
                <a16:creationId xmlns:a16="http://schemas.microsoft.com/office/drawing/2014/main" id="{B7E130B3-98C2-45DF-A56D-5B8FDD5D63A0}"/>
              </a:ext>
            </a:extLst>
          </p:cNvPr>
          <p:cNvCxnSpPr/>
          <p:nvPr/>
        </p:nvCxnSpPr>
        <p:spPr>
          <a:xfrm>
            <a:off x="2286000" y="2694781"/>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97F1744-0D57-4C86-A4C8-EE906C207FEC}"/>
              </a:ext>
            </a:extLst>
          </p:cNvPr>
          <p:cNvCxnSpPr/>
          <p:nvPr/>
        </p:nvCxnSpPr>
        <p:spPr>
          <a:xfrm>
            <a:off x="3886200" y="2710656"/>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DF8BC1B-FF76-4685-9A29-8A08D5805BFD}"/>
              </a:ext>
            </a:extLst>
          </p:cNvPr>
          <p:cNvCxnSpPr/>
          <p:nvPr/>
        </p:nvCxnSpPr>
        <p:spPr>
          <a:xfrm>
            <a:off x="5486400" y="2710656"/>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6481CD4-8AB0-4207-AF90-F4347037E650}"/>
              </a:ext>
            </a:extLst>
          </p:cNvPr>
          <p:cNvCxnSpPr/>
          <p:nvPr/>
        </p:nvCxnSpPr>
        <p:spPr>
          <a:xfrm>
            <a:off x="7086600" y="2710656"/>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2648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a:extLst>
              <a:ext uri="{FF2B5EF4-FFF2-40B4-BE49-F238E27FC236}">
                <a16:creationId xmlns:a16="http://schemas.microsoft.com/office/drawing/2014/main" id="{B2AD05E8-D8E5-45E7-9F7B-635C70F765B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5DBBE99-11A4-4646-9BBE-5FAD2B3EB07E}" type="slidenum">
              <a:rPr lang="en-US" altLang="en-US"/>
              <a:pPr/>
              <a:t>96</a:t>
            </a:fld>
            <a:endParaRPr lang="en-US" altLang="en-US"/>
          </a:p>
        </p:txBody>
      </p:sp>
      <p:sp>
        <p:nvSpPr>
          <p:cNvPr id="218114" name="Rectangle 2">
            <a:extLst>
              <a:ext uri="{FF2B5EF4-FFF2-40B4-BE49-F238E27FC236}">
                <a16:creationId xmlns:a16="http://schemas.microsoft.com/office/drawing/2014/main" id="{7F1D5742-B47D-481D-BADA-CEB074759A79}"/>
              </a:ext>
            </a:extLst>
          </p:cNvPr>
          <p:cNvSpPr>
            <a:spLocks noGrp="1" noChangeArrowheads="1"/>
          </p:cNvSpPr>
          <p:nvPr>
            <p:ph type="title"/>
          </p:nvPr>
        </p:nvSpPr>
        <p:spPr>
          <a:xfrm>
            <a:off x="0" y="0"/>
            <a:ext cx="9144000" cy="838200"/>
          </a:xfrm>
        </p:spPr>
        <p:txBody>
          <a:bodyPr/>
          <a:lstStyle/>
          <a:p>
            <a:pPr eaLnBrk="1" hangingPunct="1">
              <a:defRPr/>
            </a:pPr>
            <a:r>
              <a:rPr lang="fr-FR" dirty="0" err="1"/>
              <a:t>Delete</a:t>
            </a:r>
            <a:r>
              <a:rPr lang="fr-FR" dirty="0"/>
              <a:t> the first </a:t>
            </a:r>
            <a:r>
              <a:rPr lang="fr-FR" dirty="0" err="1"/>
              <a:t>node</a:t>
            </a:r>
            <a:r>
              <a:rPr lang="fr-FR" dirty="0"/>
              <a:t> of the </a:t>
            </a:r>
            <a:r>
              <a:rPr lang="fr-FR" dirty="0" err="1"/>
              <a:t>list</a:t>
            </a:r>
            <a:endParaRPr lang="fr-FR" dirty="0"/>
          </a:p>
        </p:txBody>
      </p:sp>
      <p:sp>
        <p:nvSpPr>
          <p:cNvPr id="18436" name="Rectangle 3">
            <a:extLst>
              <a:ext uri="{FF2B5EF4-FFF2-40B4-BE49-F238E27FC236}">
                <a16:creationId xmlns:a16="http://schemas.microsoft.com/office/drawing/2014/main" id="{41D5EB5A-6385-412A-99EF-38CB20447A03}"/>
              </a:ext>
            </a:extLst>
          </p:cNvPr>
          <p:cNvSpPr>
            <a:spLocks noGrp="1" noChangeArrowheads="1"/>
          </p:cNvSpPr>
          <p:nvPr>
            <p:ph type="body" idx="1"/>
          </p:nvPr>
        </p:nvSpPr>
        <p:spPr>
          <a:xfrm>
            <a:off x="67916" y="908050"/>
            <a:ext cx="8999883" cy="2895600"/>
          </a:xfrm>
        </p:spPr>
        <p:txBody>
          <a:bodyPr/>
          <a:lstStyle/>
          <a:p>
            <a:pPr eaLnBrk="1" hangingPunct="1"/>
            <a:r>
              <a:rPr lang="fr-FR" altLang="en-US" sz="2500" dirty="0" err="1">
                <a:latin typeface="Times New Roman" panose="02020603050405020304" pitchFamily="18" charset="0"/>
                <a:cs typeface="Times New Roman" panose="02020603050405020304" pitchFamily="18" charset="0"/>
              </a:rPr>
              <a:t>Delete</a:t>
            </a:r>
            <a:r>
              <a:rPr lang="fr-FR" altLang="en-US" sz="2500" dirty="0">
                <a:latin typeface="Times New Roman" panose="02020603050405020304" pitchFamily="18" charset="0"/>
                <a:cs typeface="Times New Roman" panose="02020603050405020304" pitchFamily="18" charset="0"/>
              </a:rPr>
              <a:t> the </a:t>
            </a:r>
            <a:r>
              <a:rPr lang="fr-FR" altLang="en-US" sz="2500" dirty="0" err="1">
                <a:latin typeface="Times New Roman" panose="02020603050405020304" pitchFamily="18" charset="0"/>
                <a:cs typeface="Times New Roman" panose="02020603050405020304" pitchFamily="18" charset="0"/>
              </a:rPr>
              <a:t>node</a:t>
            </a:r>
            <a:r>
              <a:rPr lang="en-US" altLang="en-US" sz="2500" dirty="0">
                <a:latin typeface="Times New Roman" panose="02020603050405020304" pitchFamily="18" charset="0"/>
                <a:cs typeface="Times New Roman" panose="02020603050405020304" pitchFamily="18" charset="0"/>
              </a:rPr>
              <a:t> </a:t>
            </a:r>
            <a:r>
              <a:rPr lang="en-US" altLang="en-US" sz="2500" dirty="0">
                <a:solidFill>
                  <a:srgbClr val="FF0000"/>
                </a:solidFill>
                <a:latin typeface="Courier New" panose="02070309020205020404" pitchFamily="49" charset="0"/>
                <a:cs typeface="Courier New" panose="02070309020205020404" pitchFamily="49" charset="0"/>
              </a:rPr>
              <a:t>del</a:t>
            </a:r>
            <a:r>
              <a:rPr lang="en-US" altLang="en-US" sz="2500" dirty="0">
                <a:latin typeface="Times New Roman" panose="02020603050405020304" pitchFamily="18" charset="0"/>
                <a:cs typeface="Times New Roman" panose="02020603050405020304" pitchFamily="18" charset="0"/>
              </a:rPr>
              <a:t> that is currently the first node of the list:</a:t>
            </a:r>
            <a:endParaRPr lang="fr-FR" altLang="en-US" sz="2500" dirty="0">
              <a:latin typeface="Times New Roman" panose="02020603050405020304" pitchFamily="18" charset="0"/>
              <a:cs typeface="Times New Roman" panose="02020603050405020304" pitchFamily="18" charset="0"/>
            </a:endParaRPr>
          </a:p>
          <a:p>
            <a:pPr eaLnBrk="1" hangingPunct="1">
              <a:buFontTx/>
              <a:buNone/>
            </a:pPr>
            <a:r>
              <a:rPr lang="fr-FR" altLang="en-US" sz="2500" dirty="0">
                <a:latin typeface="Times New Roman" panose="02020603050405020304" pitchFamily="18" charset="0"/>
                <a:cs typeface="Times New Roman" panose="02020603050405020304" pitchFamily="18" charset="0"/>
              </a:rPr>
              <a:t>	                 </a:t>
            </a:r>
            <a:r>
              <a:rPr lang="fr-FR" altLang="en-US" sz="2500" dirty="0" err="1">
                <a:latin typeface="Courier New" panose="02070309020205020404" pitchFamily="49" charset="0"/>
                <a:cs typeface="Courier New" panose="02070309020205020404" pitchFamily="49" charset="0"/>
              </a:rPr>
              <a:t>head</a:t>
            </a:r>
            <a:r>
              <a:rPr lang="fr-FR" altLang="en-US" sz="2500" dirty="0">
                <a:latin typeface="Courier New" panose="02070309020205020404" pitchFamily="49" charset="0"/>
                <a:cs typeface="Courier New" panose="02070309020205020404" pitchFamily="49" charset="0"/>
              </a:rPr>
              <a:t> = </a:t>
            </a:r>
            <a:r>
              <a:rPr lang="fr-FR" altLang="en-US" sz="2500" dirty="0" err="1">
                <a:latin typeface="Courier New" panose="02070309020205020404" pitchFamily="49" charset="0"/>
                <a:cs typeface="Courier New" panose="02070309020205020404" pitchFamily="49" charset="0"/>
              </a:rPr>
              <a:t>del</a:t>
            </a:r>
            <a:r>
              <a:rPr lang="fr-FR" altLang="en-US" sz="2500" dirty="0">
                <a:latin typeface="Courier New" panose="02070309020205020404" pitchFamily="49" charset="0"/>
                <a:cs typeface="Courier New" panose="02070309020205020404" pitchFamily="49" charset="0"/>
              </a:rPr>
              <a:t>-&gt;</a:t>
            </a:r>
            <a:r>
              <a:rPr lang="fr-FR" altLang="en-US" sz="2500" dirty="0" err="1">
                <a:latin typeface="Courier New" panose="02070309020205020404" pitchFamily="49" charset="0"/>
                <a:cs typeface="Courier New" panose="02070309020205020404" pitchFamily="49" charset="0"/>
              </a:rPr>
              <a:t>next</a:t>
            </a:r>
            <a:r>
              <a:rPr lang="fr-FR" altLang="en-US" sz="2500" dirty="0">
                <a:latin typeface="Courier New" panose="02070309020205020404" pitchFamily="49" charset="0"/>
                <a:cs typeface="Courier New" panose="02070309020205020404" pitchFamily="49" charset="0"/>
              </a:rPr>
              <a:t>; </a:t>
            </a:r>
          </a:p>
          <a:p>
            <a:pPr eaLnBrk="1" hangingPunct="1">
              <a:buFontTx/>
              <a:buNone/>
            </a:pPr>
            <a:r>
              <a:rPr lang="fr-FR" altLang="en-US" sz="2500" dirty="0">
                <a:latin typeface="Courier New" panose="02070309020205020404" pitchFamily="49" charset="0"/>
                <a:cs typeface="Courier New" panose="02070309020205020404" pitchFamily="49" charset="0"/>
              </a:rPr>
              <a:t>         free(</a:t>
            </a:r>
            <a:r>
              <a:rPr lang="fr-FR" altLang="en-US" sz="2500" dirty="0" err="1">
                <a:latin typeface="Courier New" panose="02070309020205020404" pitchFamily="49" charset="0"/>
                <a:cs typeface="Courier New" panose="02070309020205020404" pitchFamily="49" charset="0"/>
              </a:rPr>
              <a:t>del</a:t>
            </a:r>
            <a:r>
              <a:rPr lang="fr-FR" altLang="en-US" sz="2500" dirty="0">
                <a:latin typeface="Courier New" panose="02070309020205020404" pitchFamily="49" charset="0"/>
                <a:cs typeface="Courier New" panose="02070309020205020404" pitchFamily="49" charset="0"/>
              </a:rPr>
              <a:t>);</a:t>
            </a:r>
          </a:p>
          <a:p>
            <a:pPr eaLnBrk="1" hangingPunct="1"/>
            <a:endParaRPr lang="fr-FR" altLang="en-US" sz="2800" dirty="0">
              <a:latin typeface="Times New Roman" panose="02020603050405020304" pitchFamily="18" charset="0"/>
              <a:cs typeface="Times New Roman" panose="02020603050405020304" pitchFamily="18" charset="0"/>
            </a:endParaRPr>
          </a:p>
        </p:txBody>
      </p:sp>
      <p:sp>
        <p:nvSpPr>
          <p:cNvPr id="18437" name="Rectangle 4">
            <a:extLst>
              <a:ext uri="{FF2B5EF4-FFF2-40B4-BE49-F238E27FC236}">
                <a16:creationId xmlns:a16="http://schemas.microsoft.com/office/drawing/2014/main" id="{6C7841F1-B896-4AC4-A829-18042B852FD5}"/>
              </a:ext>
            </a:extLst>
          </p:cNvPr>
          <p:cNvSpPr>
            <a:spLocks noChangeArrowheads="1"/>
          </p:cNvSpPr>
          <p:nvPr/>
        </p:nvSpPr>
        <p:spPr bwMode="auto">
          <a:xfrm>
            <a:off x="1828800" y="3429000"/>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8438" name="Rectangle 5">
            <a:extLst>
              <a:ext uri="{FF2B5EF4-FFF2-40B4-BE49-F238E27FC236}">
                <a16:creationId xmlns:a16="http://schemas.microsoft.com/office/drawing/2014/main" id="{1C493D69-D8D9-426B-AD41-A7EBBA1A368F}"/>
              </a:ext>
            </a:extLst>
          </p:cNvPr>
          <p:cNvSpPr>
            <a:spLocks noChangeArrowheads="1"/>
          </p:cNvSpPr>
          <p:nvPr/>
        </p:nvSpPr>
        <p:spPr bwMode="auto">
          <a:xfrm>
            <a:off x="3200400" y="3429000"/>
            <a:ext cx="4572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8439" name="Rectangle 6">
            <a:extLst>
              <a:ext uri="{FF2B5EF4-FFF2-40B4-BE49-F238E27FC236}">
                <a16:creationId xmlns:a16="http://schemas.microsoft.com/office/drawing/2014/main" id="{0FC694AB-9DA6-4912-BC42-F553B70A8D7B}"/>
              </a:ext>
            </a:extLst>
          </p:cNvPr>
          <p:cNvSpPr>
            <a:spLocks noChangeArrowheads="1"/>
          </p:cNvSpPr>
          <p:nvPr/>
        </p:nvSpPr>
        <p:spPr bwMode="auto">
          <a:xfrm>
            <a:off x="4191000" y="3429000"/>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8440" name="Rectangle 7">
            <a:extLst>
              <a:ext uri="{FF2B5EF4-FFF2-40B4-BE49-F238E27FC236}">
                <a16:creationId xmlns:a16="http://schemas.microsoft.com/office/drawing/2014/main" id="{CF56C1BA-4B9D-44A2-9C2D-46D253E0F67B}"/>
              </a:ext>
            </a:extLst>
          </p:cNvPr>
          <p:cNvSpPr>
            <a:spLocks noChangeArrowheads="1"/>
          </p:cNvSpPr>
          <p:nvPr/>
        </p:nvSpPr>
        <p:spPr bwMode="auto">
          <a:xfrm>
            <a:off x="5562600" y="3429000"/>
            <a:ext cx="4572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8441" name="Rectangle 8">
            <a:extLst>
              <a:ext uri="{FF2B5EF4-FFF2-40B4-BE49-F238E27FC236}">
                <a16:creationId xmlns:a16="http://schemas.microsoft.com/office/drawing/2014/main" id="{6015D2D8-43FB-4709-A4CB-AA779E7A550E}"/>
              </a:ext>
            </a:extLst>
          </p:cNvPr>
          <p:cNvSpPr>
            <a:spLocks noChangeArrowheads="1"/>
          </p:cNvSpPr>
          <p:nvPr/>
        </p:nvSpPr>
        <p:spPr bwMode="auto">
          <a:xfrm>
            <a:off x="6629400" y="3429000"/>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8442" name="Rectangle 9">
            <a:extLst>
              <a:ext uri="{FF2B5EF4-FFF2-40B4-BE49-F238E27FC236}">
                <a16:creationId xmlns:a16="http://schemas.microsoft.com/office/drawing/2014/main" id="{C94807C8-47FC-427D-BFBA-DDFE9D96C988}"/>
              </a:ext>
            </a:extLst>
          </p:cNvPr>
          <p:cNvSpPr>
            <a:spLocks noChangeArrowheads="1"/>
          </p:cNvSpPr>
          <p:nvPr/>
        </p:nvSpPr>
        <p:spPr bwMode="auto">
          <a:xfrm>
            <a:off x="8001000" y="3429000"/>
            <a:ext cx="4572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8443" name="Line 10">
            <a:extLst>
              <a:ext uri="{FF2B5EF4-FFF2-40B4-BE49-F238E27FC236}">
                <a16:creationId xmlns:a16="http://schemas.microsoft.com/office/drawing/2014/main" id="{A6A15A4B-C424-4FF6-9F54-2F184CB42A44}"/>
              </a:ext>
            </a:extLst>
          </p:cNvPr>
          <p:cNvSpPr>
            <a:spLocks noChangeShapeType="1"/>
          </p:cNvSpPr>
          <p:nvPr/>
        </p:nvSpPr>
        <p:spPr bwMode="auto">
          <a:xfrm>
            <a:off x="3429000" y="37338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44" name="Line 11">
            <a:extLst>
              <a:ext uri="{FF2B5EF4-FFF2-40B4-BE49-F238E27FC236}">
                <a16:creationId xmlns:a16="http://schemas.microsoft.com/office/drawing/2014/main" id="{5345E54A-E76A-4266-93B7-B4848DF82505}"/>
              </a:ext>
            </a:extLst>
          </p:cNvPr>
          <p:cNvSpPr>
            <a:spLocks noChangeShapeType="1"/>
          </p:cNvSpPr>
          <p:nvPr/>
        </p:nvSpPr>
        <p:spPr bwMode="auto">
          <a:xfrm>
            <a:off x="5791200" y="3733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45" name="Line 12">
            <a:extLst>
              <a:ext uri="{FF2B5EF4-FFF2-40B4-BE49-F238E27FC236}">
                <a16:creationId xmlns:a16="http://schemas.microsoft.com/office/drawing/2014/main" id="{DAD15E56-A8B6-45B6-868C-53964101C899}"/>
              </a:ext>
            </a:extLst>
          </p:cNvPr>
          <p:cNvSpPr>
            <a:spLocks noChangeShapeType="1"/>
          </p:cNvSpPr>
          <p:nvPr/>
        </p:nvSpPr>
        <p:spPr bwMode="auto">
          <a:xfrm>
            <a:off x="8001000" y="3429000"/>
            <a:ext cx="4572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6" name="Line 13">
            <a:extLst>
              <a:ext uri="{FF2B5EF4-FFF2-40B4-BE49-F238E27FC236}">
                <a16:creationId xmlns:a16="http://schemas.microsoft.com/office/drawing/2014/main" id="{D9E0E5C2-B5F2-49E9-B54A-5A16349B16DC}"/>
              </a:ext>
            </a:extLst>
          </p:cNvPr>
          <p:cNvSpPr>
            <a:spLocks noChangeShapeType="1"/>
          </p:cNvSpPr>
          <p:nvPr/>
        </p:nvSpPr>
        <p:spPr bwMode="auto">
          <a:xfrm flipH="1">
            <a:off x="8001000" y="3429000"/>
            <a:ext cx="4572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7" name="Text Box 14">
            <a:extLst>
              <a:ext uri="{FF2B5EF4-FFF2-40B4-BE49-F238E27FC236}">
                <a16:creationId xmlns:a16="http://schemas.microsoft.com/office/drawing/2014/main" id="{8DC8849B-134C-418D-9714-2B70B12D49C9}"/>
              </a:ext>
            </a:extLst>
          </p:cNvPr>
          <p:cNvSpPr txBox="1">
            <a:spLocks noChangeArrowheads="1"/>
          </p:cNvSpPr>
          <p:nvPr/>
        </p:nvSpPr>
        <p:spPr bwMode="auto">
          <a:xfrm>
            <a:off x="7696200" y="4191000"/>
            <a:ext cx="1066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NULL</a:t>
            </a:r>
          </a:p>
        </p:txBody>
      </p:sp>
      <p:sp>
        <p:nvSpPr>
          <p:cNvPr id="18448" name="Rectangle 15">
            <a:extLst>
              <a:ext uri="{FF2B5EF4-FFF2-40B4-BE49-F238E27FC236}">
                <a16:creationId xmlns:a16="http://schemas.microsoft.com/office/drawing/2014/main" id="{2B4C9BD1-E46E-42DE-AEFC-996C31DEE1A7}"/>
              </a:ext>
            </a:extLst>
          </p:cNvPr>
          <p:cNvSpPr>
            <a:spLocks noChangeArrowheads="1"/>
          </p:cNvSpPr>
          <p:nvPr/>
        </p:nvSpPr>
        <p:spPr bwMode="auto">
          <a:xfrm>
            <a:off x="838200" y="3429000"/>
            <a:ext cx="4572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8449" name="Line 16">
            <a:extLst>
              <a:ext uri="{FF2B5EF4-FFF2-40B4-BE49-F238E27FC236}">
                <a16:creationId xmlns:a16="http://schemas.microsoft.com/office/drawing/2014/main" id="{D42EEFAC-CFCF-4403-8A61-7F7EEBE7BED6}"/>
              </a:ext>
            </a:extLst>
          </p:cNvPr>
          <p:cNvSpPr>
            <a:spLocks noChangeShapeType="1"/>
          </p:cNvSpPr>
          <p:nvPr/>
        </p:nvSpPr>
        <p:spPr bwMode="auto">
          <a:xfrm>
            <a:off x="1066800" y="3733800"/>
            <a:ext cx="7620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50" name="Text Box 17">
            <a:extLst>
              <a:ext uri="{FF2B5EF4-FFF2-40B4-BE49-F238E27FC236}">
                <a16:creationId xmlns:a16="http://schemas.microsoft.com/office/drawing/2014/main" id="{70BBA64E-28D7-4815-99A3-9F9D25D034BD}"/>
              </a:ext>
            </a:extLst>
          </p:cNvPr>
          <p:cNvSpPr txBox="1">
            <a:spLocks noChangeArrowheads="1"/>
          </p:cNvSpPr>
          <p:nvPr/>
        </p:nvSpPr>
        <p:spPr bwMode="auto">
          <a:xfrm>
            <a:off x="152400" y="4191000"/>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head</a:t>
            </a:r>
          </a:p>
        </p:txBody>
      </p:sp>
      <p:sp>
        <p:nvSpPr>
          <p:cNvPr id="18451" name="Rectangle 18">
            <a:extLst>
              <a:ext uri="{FF2B5EF4-FFF2-40B4-BE49-F238E27FC236}">
                <a16:creationId xmlns:a16="http://schemas.microsoft.com/office/drawing/2014/main" id="{0D558782-1EE5-48CC-8669-6340EEA71099}"/>
              </a:ext>
            </a:extLst>
          </p:cNvPr>
          <p:cNvSpPr>
            <a:spLocks noChangeArrowheads="1"/>
          </p:cNvSpPr>
          <p:nvPr/>
        </p:nvSpPr>
        <p:spPr bwMode="auto">
          <a:xfrm>
            <a:off x="762000" y="2590800"/>
            <a:ext cx="4572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8452" name="Freeform 19">
            <a:extLst>
              <a:ext uri="{FF2B5EF4-FFF2-40B4-BE49-F238E27FC236}">
                <a16:creationId xmlns:a16="http://schemas.microsoft.com/office/drawing/2014/main" id="{42458DF0-A9C3-4B68-BBB7-4A4A8D13BC96}"/>
              </a:ext>
            </a:extLst>
          </p:cNvPr>
          <p:cNvSpPr>
            <a:spLocks/>
          </p:cNvSpPr>
          <p:nvPr/>
        </p:nvSpPr>
        <p:spPr bwMode="auto">
          <a:xfrm>
            <a:off x="1219200" y="2806700"/>
            <a:ext cx="1219200" cy="622300"/>
          </a:xfrm>
          <a:custGeom>
            <a:avLst/>
            <a:gdLst>
              <a:gd name="T0" fmla="*/ 0 w 768"/>
              <a:gd name="T1" fmla="*/ 56 h 392"/>
              <a:gd name="T2" fmla="*/ 96 w 768"/>
              <a:gd name="T3" fmla="*/ 56 h 392"/>
              <a:gd name="T4" fmla="*/ 480 w 768"/>
              <a:gd name="T5" fmla="*/ 56 h 392"/>
              <a:gd name="T6" fmla="*/ 768 w 768"/>
              <a:gd name="T7" fmla="*/ 392 h 392"/>
              <a:gd name="T8" fmla="*/ 0 60000 65536"/>
              <a:gd name="T9" fmla="*/ 0 60000 65536"/>
              <a:gd name="T10" fmla="*/ 0 60000 65536"/>
              <a:gd name="T11" fmla="*/ 0 60000 65536"/>
              <a:gd name="T12" fmla="*/ 0 w 768"/>
              <a:gd name="T13" fmla="*/ 0 h 392"/>
              <a:gd name="T14" fmla="*/ 768 w 768"/>
              <a:gd name="T15" fmla="*/ 392 h 392"/>
            </a:gdLst>
            <a:ahLst/>
            <a:cxnLst>
              <a:cxn ang="T8">
                <a:pos x="T0" y="T1"/>
              </a:cxn>
              <a:cxn ang="T9">
                <a:pos x="T2" y="T3"/>
              </a:cxn>
              <a:cxn ang="T10">
                <a:pos x="T4" y="T5"/>
              </a:cxn>
              <a:cxn ang="T11">
                <a:pos x="T6" y="T7"/>
              </a:cxn>
            </a:cxnLst>
            <a:rect l="T12" t="T13" r="T14" b="T15"/>
            <a:pathLst>
              <a:path w="768" h="392">
                <a:moveTo>
                  <a:pt x="0" y="56"/>
                </a:moveTo>
                <a:cubicBezTo>
                  <a:pt x="8" y="56"/>
                  <a:pt x="16" y="56"/>
                  <a:pt x="96" y="56"/>
                </a:cubicBezTo>
                <a:cubicBezTo>
                  <a:pt x="176" y="56"/>
                  <a:pt x="368" y="0"/>
                  <a:pt x="480" y="56"/>
                </a:cubicBezTo>
                <a:cubicBezTo>
                  <a:pt x="592" y="112"/>
                  <a:pt x="680" y="252"/>
                  <a:pt x="768" y="392"/>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8453" name="Text Box 20">
            <a:extLst>
              <a:ext uri="{FF2B5EF4-FFF2-40B4-BE49-F238E27FC236}">
                <a16:creationId xmlns:a16="http://schemas.microsoft.com/office/drawing/2014/main" id="{D4C4E3B9-44D7-4DD5-B18C-2CFBC62B859D}"/>
              </a:ext>
            </a:extLst>
          </p:cNvPr>
          <p:cNvSpPr txBox="1">
            <a:spLocks noChangeArrowheads="1"/>
          </p:cNvSpPr>
          <p:nvPr/>
        </p:nvSpPr>
        <p:spPr bwMode="auto">
          <a:xfrm>
            <a:off x="152400" y="2833688"/>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del</a:t>
            </a:r>
          </a:p>
        </p:txBody>
      </p:sp>
      <p:grpSp>
        <p:nvGrpSpPr>
          <p:cNvPr id="2" name="Group 1">
            <a:extLst>
              <a:ext uri="{FF2B5EF4-FFF2-40B4-BE49-F238E27FC236}">
                <a16:creationId xmlns:a16="http://schemas.microsoft.com/office/drawing/2014/main" id="{A2E3256C-7250-43EC-AB87-A08D6805D676}"/>
              </a:ext>
            </a:extLst>
          </p:cNvPr>
          <p:cNvGrpSpPr/>
          <p:nvPr/>
        </p:nvGrpSpPr>
        <p:grpSpPr>
          <a:xfrm>
            <a:off x="1447800" y="3505200"/>
            <a:ext cx="228600" cy="457200"/>
            <a:chOff x="1447800" y="3505200"/>
            <a:chExt cx="228600" cy="457200"/>
          </a:xfrm>
        </p:grpSpPr>
        <p:sp>
          <p:nvSpPr>
            <p:cNvPr id="18454" name="Line 21">
              <a:extLst>
                <a:ext uri="{FF2B5EF4-FFF2-40B4-BE49-F238E27FC236}">
                  <a16:creationId xmlns:a16="http://schemas.microsoft.com/office/drawing/2014/main" id="{5D3BC07A-B7E8-45C7-9215-33B65AB99E9E}"/>
                </a:ext>
              </a:extLst>
            </p:cNvPr>
            <p:cNvSpPr>
              <a:spLocks noChangeShapeType="1"/>
            </p:cNvSpPr>
            <p:nvPr/>
          </p:nvSpPr>
          <p:spPr bwMode="auto">
            <a:xfrm>
              <a:off x="1447800" y="3505200"/>
              <a:ext cx="2286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55" name="Line 22">
              <a:extLst>
                <a:ext uri="{FF2B5EF4-FFF2-40B4-BE49-F238E27FC236}">
                  <a16:creationId xmlns:a16="http://schemas.microsoft.com/office/drawing/2014/main" id="{3D96A8AA-F6BF-44C2-8EC7-575DE3CCD4B0}"/>
                </a:ext>
              </a:extLst>
            </p:cNvPr>
            <p:cNvSpPr>
              <a:spLocks noChangeShapeType="1"/>
            </p:cNvSpPr>
            <p:nvPr/>
          </p:nvSpPr>
          <p:spPr bwMode="auto">
            <a:xfrm flipH="1">
              <a:off x="1447800" y="3505200"/>
              <a:ext cx="228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456" name="Freeform 23">
            <a:extLst>
              <a:ext uri="{FF2B5EF4-FFF2-40B4-BE49-F238E27FC236}">
                <a16:creationId xmlns:a16="http://schemas.microsoft.com/office/drawing/2014/main" id="{A6922878-86B8-4E21-A640-D7B3D92BA503}"/>
              </a:ext>
            </a:extLst>
          </p:cNvPr>
          <p:cNvSpPr>
            <a:spLocks/>
          </p:cNvSpPr>
          <p:nvPr/>
        </p:nvSpPr>
        <p:spPr bwMode="auto">
          <a:xfrm>
            <a:off x="1066800" y="3733800"/>
            <a:ext cx="3352800" cy="1117600"/>
          </a:xfrm>
          <a:custGeom>
            <a:avLst/>
            <a:gdLst>
              <a:gd name="T0" fmla="*/ 0 w 2112"/>
              <a:gd name="T1" fmla="*/ 0 h 704"/>
              <a:gd name="T2" fmla="*/ 144 w 2112"/>
              <a:gd name="T3" fmla="*/ 336 h 704"/>
              <a:gd name="T4" fmla="*/ 192 w 2112"/>
              <a:gd name="T5" fmla="*/ 528 h 704"/>
              <a:gd name="T6" fmla="*/ 816 w 2112"/>
              <a:gd name="T7" fmla="*/ 672 h 704"/>
              <a:gd name="T8" fmla="*/ 1536 w 2112"/>
              <a:gd name="T9" fmla="*/ 624 h 704"/>
              <a:gd name="T10" fmla="*/ 2112 w 2112"/>
              <a:gd name="T11" fmla="*/ 192 h 704"/>
              <a:gd name="T12" fmla="*/ 0 60000 65536"/>
              <a:gd name="T13" fmla="*/ 0 60000 65536"/>
              <a:gd name="T14" fmla="*/ 0 60000 65536"/>
              <a:gd name="T15" fmla="*/ 0 60000 65536"/>
              <a:gd name="T16" fmla="*/ 0 60000 65536"/>
              <a:gd name="T17" fmla="*/ 0 60000 65536"/>
              <a:gd name="T18" fmla="*/ 0 w 2112"/>
              <a:gd name="T19" fmla="*/ 0 h 704"/>
              <a:gd name="T20" fmla="*/ 2112 w 2112"/>
              <a:gd name="T21" fmla="*/ 704 h 704"/>
            </a:gdLst>
            <a:ahLst/>
            <a:cxnLst>
              <a:cxn ang="T12">
                <a:pos x="T0" y="T1"/>
              </a:cxn>
              <a:cxn ang="T13">
                <a:pos x="T2" y="T3"/>
              </a:cxn>
              <a:cxn ang="T14">
                <a:pos x="T4" y="T5"/>
              </a:cxn>
              <a:cxn ang="T15">
                <a:pos x="T6" y="T7"/>
              </a:cxn>
              <a:cxn ang="T16">
                <a:pos x="T8" y="T9"/>
              </a:cxn>
              <a:cxn ang="T17">
                <a:pos x="T10" y="T11"/>
              </a:cxn>
            </a:cxnLst>
            <a:rect l="T18" t="T19" r="T20" b="T21"/>
            <a:pathLst>
              <a:path w="2112" h="704">
                <a:moveTo>
                  <a:pt x="0" y="0"/>
                </a:moveTo>
                <a:cubicBezTo>
                  <a:pt x="56" y="124"/>
                  <a:pt x="112" y="248"/>
                  <a:pt x="144" y="336"/>
                </a:cubicBezTo>
                <a:cubicBezTo>
                  <a:pt x="176" y="424"/>
                  <a:pt x="80" y="472"/>
                  <a:pt x="192" y="528"/>
                </a:cubicBezTo>
                <a:cubicBezTo>
                  <a:pt x="304" y="584"/>
                  <a:pt x="592" y="656"/>
                  <a:pt x="816" y="672"/>
                </a:cubicBezTo>
                <a:cubicBezTo>
                  <a:pt x="1040" y="688"/>
                  <a:pt x="1320" y="704"/>
                  <a:pt x="1536" y="624"/>
                </a:cubicBezTo>
                <a:cubicBezTo>
                  <a:pt x="1752" y="544"/>
                  <a:pt x="2008" y="256"/>
                  <a:pt x="2112" y="192"/>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6" name="AutoShape 19">
            <a:extLst>
              <a:ext uri="{FF2B5EF4-FFF2-40B4-BE49-F238E27FC236}">
                <a16:creationId xmlns:a16="http://schemas.microsoft.com/office/drawing/2014/main" id="{4BDB8185-CCA3-44DC-B840-4AC6866F3590}"/>
              </a:ext>
            </a:extLst>
          </p:cNvPr>
          <p:cNvSpPr>
            <a:spLocks noChangeArrowheads="1"/>
          </p:cNvSpPr>
          <p:nvPr/>
        </p:nvSpPr>
        <p:spPr bwMode="auto">
          <a:xfrm>
            <a:off x="1223356" y="1466850"/>
            <a:ext cx="558684" cy="282575"/>
          </a:xfrm>
          <a:prstGeom prst="rightArrow">
            <a:avLst>
              <a:gd name="adj1" fmla="val 50000"/>
              <a:gd name="adj2" fmla="val 33333"/>
            </a:avLst>
          </a:prstGeom>
          <a:solidFill>
            <a:srgbClr val="FF0000"/>
          </a:solidFill>
          <a:ln w="9525" algn="ctr">
            <a:solidFill>
              <a:schemeClr val="tx1"/>
            </a:solidFill>
            <a:miter lim="800000"/>
            <a:headEnd/>
            <a:tailEnd/>
          </a:ln>
        </p:spPr>
        <p:txBody>
          <a:bodyPr wrap="square" anchor="ct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Tree>
    <p:extLst>
      <p:ext uri="{BB962C8B-B14F-4D97-AF65-F5344CB8AC3E}">
        <p14:creationId xmlns:p14="http://schemas.microsoft.com/office/powerpoint/2010/main" val="405997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8456"/>
                                        </p:tgtEl>
                                        <p:attrNameLst>
                                          <p:attrName>style.visibility</p:attrName>
                                        </p:attrNameLst>
                                      </p:cBhvr>
                                      <p:to>
                                        <p:strVal val="visible"/>
                                      </p:to>
                                    </p:set>
                                    <p:animEffect transition="in" filter="wipe(left)">
                                      <p:cBhvr>
                                        <p:cTn id="18" dur="500"/>
                                        <p:tgtEl>
                                          <p:spTgt spid="18456"/>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2.77778E-7 -7.40741E-7 L -0.00608 0.06505 " pathEditMode="relative" rAng="0" ptsTypes="AA">
                                      <p:cBhvr>
                                        <p:cTn id="22" dur="2000" fill="hold"/>
                                        <p:tgtEl>
                                          <p:spTgt spid="26"/>
                                        </p:tgtEl>
                                        <p:attrNameLst>
                                          <p:attrName>ppt_x</p:attrName>
                                          <p:attrName>ppt_y</p:attrName>
                                        </p:attrNameLst>
                                      </p:cBhvr>
                                      <p:rCtr x="-313" y="3241"/>
                                    </p:animMotion>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18437"/>
                                        </p:tgtEl>
                                      </p:cBhvr>
                                    </p:animEffect>
                                    <p:set>
                                      <p:cBhvr>
                                        <p:cTn id="27" dur="1" fill="hold">
                                          <p:stCondLst>
                                            <p:cond delay="499"/>
                                          </p:stCondLst>
                                        </p:cTn>
                                        <p:tgtEl>
                                          <p:spTgt spid="18437"/>
                                        </p:tgtEl>
                                        <p:attrNameLst>
                                          <p:attrName>style.visibility</p:attrName>
                                        </p:attrNameLst>
                                      </p:cBhvr>
                                      <p:to>
                                        <p:strVal val="hidden"/>
                                      </p:to>
                                    </p:set>
                                  </p:childTnLst>
                                </p:cTn>
                              </p:par>
                              <p:par>
                                <p:cTn id="28" presetID="22" presetClass="exit" presetSubtype="4" fill="hold" grpId="0" nodeType="withEffect">
                                  <p:stCondLst>
                                    <p:cond delay="0"/>
                                  </p:stCondLst>
                                  <p:childTnLst>
                                    <p:animEffect transition="out" filter="wipe(down)">
                                      <p:cBhvr>
                                        <p:cTn id="29" dur="500"/>
                                        <p:tgtEl>
                                          <p:spTgt spid="18438"/>
                                        </p:tgtEl>
                                      </p:cBhvr>
                                    </p:animEffect>
                                    <p:set>
                                      <p:cBhvr>
                                        <p:cTn id="30" dur="1" fill="hold">
                                          <p:stCondLst>
                                            <p:cond delay="499"/>
                                          </p:stCondLst>
                                        </p:cTn>
                                        <p:tgtEl>
                                          <p:spTgt spid="18438"/>
                                        </p:tgtEl>
                                        <p:attrNameLst>
                                          <p:attrName>style.visibility</p:attrName>
                                        </p:attrNameLst>
                                      </p:cBhvr>
                                      <p:to>
                                        <p:strVal val="hidden"/>
                                      </p:to>
                                    </p:set>
                                  </p:childTnLst>
                                </p:cTn>
                              </p:par>
                              <p:par>
                                <p:cTn id="31" presetID="22" presetClass="exit" presetSubtype="4" fill="hold" grpId="0" nodeType="withEffect">
                                  <p:stCondLst>
                                    <p:cond delay="0"/>
                                  </p:stCondLst>
                                  <p:childTnLst>
                                    <p:animEffect transition="out" filter="wipe(down)">
                                      <p:cBhvr>
                                        <p:cTn id="32" dur="500"/>
                                        <p:tgtEl>
                                          <p:spTgt spid="18443"/>
                                        </p:tgtEl>
                                      </p:cBhvr>
                                    </p:animEffect>
                                    <p:set>
                                      <p:cBhvr>
                                        <p:cTn id="33" dur="1" fill="hold">
                                          <p:stCondLst>
                                            <p:cond delay="499"/>
                                          </p:stCondLst>
                                        </p:cTn>
                                        <p:tgtEl>
                                          <p:spTgt spid="18443"/>
                                        </p:tgtEl>
                                        <p:attrNameLst>
                                          <p:attrName>style.visibility</p:attrName>
                                        </p:attrNameLst>
                                      </p:cBhvr>
                                      <p:to>
                                        <p:strVal val="hidden"/>
                                      </p:to>
                                    </p:set>
                                  </p:childTnLst>
                                </p:cTn>
                              </p:par>
                              <p:par>
                                <p:cTn id="34" presetID="22" presetClass="exit" presetSubtype="4" fill="hold" grpId="0" nodeType="withEffect">
                                  <p:stCondLst>
                                    <p:cond delay="0"/>
                                  </p:stCondLst>
                                  <p:childTnLst>
                                    <p:animEffect transition="out" filter="wipe(down)">
                                      <p:cBhvr>
                                        <p:cTn id="35" dur="500"/>
                                        <p:tgtEl>
                                          <p:spTgt spid="18452"/>
                                        </p:tgtEl>
                                      </p:cBhvr>
                                    </p:animEffect>
                                    <p:set>
                                      <p:cBhvr>
                                        <p:cTn id="36" dur="1" fill="hold">
                                          <p:stCondLst>
                                            <p:cond delay="499"/>
                                          </p:stCondLst>
                                        </p:cTn>
                                        <p:tgtEl>
                                          <p:spTgt spid="18452"/>
                                        </p:tgtEl>
                                        <p:attrNameLst>
                                          <p:attrName>style.visibility</p:attrName>
                                        </p:attrNameLst>
                                      </p:cBhvr>
                                      <p:to>
                                        <p:strVal val="hidden"/>
                                      </p:to>
                                    </p:set>
                                  </p:childTnLst>
                                </p:cTn>
                              </p:par>
                              <p:par>
                                <p:cTn id="37" presetID="22" presetClass="exit" presetSubtype="4" fill="hold" grpId="0" nodeType="withEffect">
                                  <p:stCondLst>
                                    <p:cond delay="0"/>
                                  </p:stCondLst>
                                  <p:childTnLst>
                                    <p:animEffect transition="out" filter="wipe(down)">
                                      <p:cBhvr>
                                        <p:cTn id="38" dur="500"/>
                                        <p:tgtEl>
                                          <p:spTgt spid="18453"/>
                                        </p:tgtEl>
                                      </p:cBhvr>
                                    </p:animEffect>
                                    <p:set>
                                      <p:cBhvr>
                                        <p:cTn id="39" dur="1" fill="hold">
                                          <p:stCondLst>
                                            <p:cond delay="499"/>
                                          </p:stCondLst>
                                        </p:cTn>
                                        <p:tgtEl>
                                          <p:spTgt spid="18453"/>
                                        </p:tgtEl>
                                        <p:attrNameLst>
                                          <p:attrName>style.visibility</p:attrName>
                                        </p:attrNameLst>
                                      </p:cBhvr>
                                      <p:to>
                                        <p:strVal val="hidden"/>
                                      </p:to>
                                    </p:set>
                                  </p:childTnLst>
                                </p:cTn>
                              </p:par>
                              <p:par>
                                <p:cTn id="40" presetID="22" presetClass="exit" presetSubtype="4" fill="hold" grpId="0" nodeType="withEffect">
                                  <p:stCondLst>
                                    <p:cond delay="0"/>
                                  </p:stCondLst>
                                  <p:childTnLst>
                                    <p:animEffect transition="out" filter="wipe(down)">
                                      <p:cBhvr>
                                        <p:cTn id="41" dur="500"/>
                                        <p:tgtEl>
                                          <p:spTgt spid="18451"/>
                                        </p:tgtEl>
                                      </p:cBhvr>
                                    </p:animEffect>
                                    <p:set>
                                      <p:cBhvr>
                                        <p:cTn id="42" dur="1" fill="hold">
                                          <p:stCondLst>
                                            <p:cond delay="499"/>
                                          </p:stCondLst>
                                        </p:cTn>
                                        <p:tgtEl>
                                          <p:spTgt spid="184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animBg="1"/>
      <p:bldP spid="18438" grpId="0" animBg="1"/>
      <p:bldP spid="18443" grpId="0" animBg="1"/>
      <p:bldP spid="18451" grpId="0" animBg="1"/>
      <p:bldP spid="18452" grpId="0" animBg="1"/>
      <p:bldP spid="18453" grpId="0"/>
      <p:bldP spid="18456" grpId="0" animBg="1"/>
      <p:bldP spid="26" grpId="0" animBg="1"/>
      <p:bldP spid="26"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a:extLst>
              <a:ext uri="{FF2B5EF4-FFF2-40B4-BE49-F238E27FC236}">
                <a16:creationId xmlns:a16="http://schemas.microsoft.com/office/drawing/2014/main" id="{0A99686C-706C-4340-91E5-B8D3AB8C17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595B473-3FBA-4F8C-9DC4-C75A72954FF4}" type="slidenum">
              <a:rPr lang="en-US" altLang="en-US"/>
              <a:pPr/>
              <a:t>97</a:t>
            </a:fld>
            <a:endParaRPr lang="en-US" altLang="en-US"/>
          </a:p>
        </p:txBody>
      </p:sp>
      <p:sp>
        <p:nvSpPr>
          <p:cNvPr id="219138" name="Rectangle 2">
            <a:extLst>
              <a:ext uri="{FF2B5EF4-FFF2-40B4-BE49-F238E27FC236}">
                <a16:creationId xmlns:a16="http://schemas.microsoft.com/office/drawing/2014/main" id="{63667225-93FE-416D-A53D-061A9115DEF3}"/>
              </a:ext>
            </a:extLst>
          </p:cNvPr>
          <p:cNvSpPr>
            <a:spLocks noGrp="1" noChangeArrowheads="1"/>
          </p:cNvSpPr>
          <p:nvPr>
            <p:ph type="title"/>
          </p:nvPr>
        </p:nvSpPr>
        <p:spPr>
          <a:xfrm>
            <a:off x="0" y="0"/>
            <a:ext cx="9047922" cy="838200"/>
          </a:xfrm>
        </p:spPr>
        <p:txBody>
          <a:bodyPr/>
          <a:lstStyle/>
          <a:p>
            <a:pPr eaLnBrk="1" hangingPunct="1">
              <a:defRPr/>
            </a:pPr>
            <a:r>
              <a:rPr lang="fr-FR" dirty="0" err="1"/>
              <a:t>Delete</a:t>
            </a:r>
            <a:r>
              <a:rPr lang="fr-FR" dirty="0"/>
              <a:t> the </a:t>
            </a:r>
            <a:r>
              <a:rPr lang="fr-FR" dirty="0" err="1"/>
              <a:t>node</a:t>
            </a:r>
            <a:r>
              <a:rPr lang="fr-FR" dirty="0"/>
              <a:t> in the middle/end of the </a:t>
            </a:r>
            <a:r>
              <a:rPr lang="fr-FR" dirty="0" err="1"/>
              <a:t>list</a:t>
            </a:r>
            <a:endParaRPr lang="fr-FR" dirty="0"/>
          </a:p>
        </p:txBody>
      </p:sp>
      <p:sp>
        <p:nvSpPr>
          <p:cNvPr id="19460" name="Rectangle 3">
            <a:extLst>
              <a:ext uri="{FF2B5EF4-FFF2-40B4-BE49-F238E27FC236}">
                <a16:creationId xmlns:a16="http://schemas.microsoft.com/office/drawing/2014/main" id="{CCC676E3-9D6A-4CB3-99B7-A8608F8EF9A6}"/>
              </a:ext>
            </a:extLst>
          </p:cNvPr>
          <p:cNvSpPr>
            <a:spLocks noGrp="1" noChangeArrowheads="1"/>
          </p:cNvSpPr>
          <p:nvPr>
            <p:ph type="body" idx="1"/>
          </p:nvPr>
        </p:nvSpPr>
        <p:spPr>
          <a:xfrm>
            <a:off x="65286" y="1310268"/>
            <a:ext cx="8991601" cy="813594"/>
          </a:xfrm>
        </p:spPr>
        <p:txBody>
          <a:bodyPr/>
          <a:lstStyle/>
          <a:p>
            <a:pPr marL="0" indent="0" eaLnBrk="1" hangingPunct="1">
              <a:lnSpc>
                <a:spcPct val="80000"/>
              </a:lnSpc>
              <a:buNone/>
            </a:pPr>
            <a:r>
              <a:rPr lang="fr-FR" altLang="en-US" sz="1600" b="1" dirty="0">
                <a:solidFill>
                  <a:srgbClr val="FF0000"/>
                </a:solidFill>
                <a:latin typeface="Courier New" panose="02070309020205020404" pitchFamily="49" charset="0"/>
                <a:cs typeface="Courier New" panose="02070309020205020404" pitchFamily="49" charset="0"/>
              </a:rPr>
              <a:t>&lt;</a:t>
            </a:r>
            <a:r>
              <a:rPr lang="fr-FR" altLang="en-US" sz="1600" b="1" dirty="0" err="1">
                <a:solidFill>
                  <a:srgbClr val="FF0000"/>
                </a:solidFill>
                <a:latin typeface="Courier New" panose="02070309020205020404" pitchFamily="49" charset="0"/>
                <a:cs typeface="Courier New" panose="02070309020205020404" pitchFamily="49" charset="0"/>
              </a:rPr>
              <a:t>Determine</a:t>
            </a:r>
            <a:r>
              <a:rPr lang="fr-FR" altLang="en-US" sz="1600" b="1" dirty="0">
                <a:solidFill>
                  <a:srgbClr val="FF0000"/>
                </a:solidFill>
                <a:latin typeface="Courier New" panose="02070309020205020404" pitchFamily="49" charset="0"/>
                <a:cs typeface="Courier New" panose="02070309020205020404" pitchFamily="49" charset="0"/>
              </a:rPr>
              <a:t> the pointer </a:t>
            </a:r>
            <a:r>
              <a:rPr lang="fr-FR" altLang="en-US" sz="1600" b="1" dirty="0" err="1">
                <a:solidFill>
                  <a:srgbClr val="FF0000"/>
                </a:solidFill>
                <a:latin typeface="Courier New" panose="02070309020205020404" pitchFamily="49" charset="0"/>
                <a:cs typeface="Courier New" panose="02070309020205020404" pitchFamily="49" charset="0"/>
              </a:rPr>
              <a:t>prev</a:t>
            </a:r>
            <a:r>
              <a:rPr lang="fr-FR" altLang="en-US" sz="1600" b="1" dirty="0">
                <a:solidFill>
                  <a:srgbClr val="FF0000"/>
                </a:solidFill>
                <a:latin typeface="Courier New" panose="02070309020205020404" pitchFamily="49" charset="0"/>
                <a:cs typeface="Courier New" panose="02070309020205020404" pitchFamily="49" charset="0"/>
              </a:rPr>
              <a:t> </a:t>
            </a:r>
            <a:r>
              <a:rPr lang="fr-FR" altLang="en-US" sz="1600" b="1" dirty="0" err="1">
                <a:solidFill>
                  <a:srgbClr val="FF0000"/>
                </a:solidFill>
                <a:latin typeface="Courier New" panose="02070309020205020404" pitchFamily="49" charset="0"/>
                <a:cs typeface="Courier New" panose="02070309020205020404" pitchFamily="49" charset="0"/>
              </a:rPr>
              <a:t>pointed</a:t>
            </a:r>
            <a:r>
              <a:rPr lang="fr-FR" altLang="en-US" sz="1600" b="1" dirty="0">
                <a:solidFill>
                  <a:srgbClr val="FF0000"/>
                </a:solidFill>
                <a:latin typeface="Courier New" panose="02070309020205020404" pitchFamily="49" charset="0"/>
                <a:cs typeface="Courier New" panose="02070309020205020404" pitchFamily="49" charset="0"/>
              </a:rPr>
              <a:t> to the </a:t>
            </a:r>
            <a:r>
              <a:rPr lang="fr-FR" altLang="en-US" sz="1600" b="1" dirty="0" err="1">
                <a:solidFill>
                  <a:srgbClr val="FF0000"/>
                </a:solidFill>
                <a:latin typeface="Courier New" panose="02070309020205020404" pitchFamily="49" charset="0"/>
                <a:cs typeface="Courier New" panose="02070309020205020404" pitchFamily="49" charset="0"/>
              </a:rPr>
              <a:t>previous</a:t>
            </a:r>
            <a:r>
              <a:rPr lang="fr-FR" altLang="en-US" sz="1600" b="1" dirty="0">
                <a:solidFill>
                  <a:srgbClr val="FF0000"/>
                </a:solidFill>
                <a:latin typeface="Courier New" panose="02070309020205020404" pitchFamily="49" charset="0"/>
                <a:cs typeface="Courier New" panose="02070309020205020404" pitchFamily="49" charset="0"/>
              </a:rPr>
              <a:t> </a:t>
            </a:r>
            <a:r>
              <a:rPr lang="fr-FR" altLang="en-US" sz="1600" b="1" dirty="0" err="1">
                <a:solidFill>
                  <a:srgbClr val="FF0000"/>
                </a:solidFill>
                <a:latin typeface="Courier New" panose="02070309020205020404" pitchFamily="49" charset="0"/>
                <a:cs typeface="Courier New" panose="02070309020205020404" pitchFamily="49" charset="0"/>
              </a:rPr>
              <a:t>node</a:t>
            </a:r>
            <a:r>
              <a:rPr lang="fr-FR" altLang="en-US" sz="1600" b="1" dirty="0">
                <a:solidFill>
                  <a:srgbClr val="FF0000"/>
                </a:solidFill>
                <a:latin typeface="Courier New" panose="02070309020205020404" pitchFamily="49" charset="0"/>
                <a:cs typeface="Courier New" panose="02070309020205020404" pitchFamily="49" charset="0"/>
              </a:rPr>
              <a:t> of</a:t>
            </a:r>
            <a:r>
              <a:rPr lang="en-US" altLang="en-US" sz="1600" b="1" dirty="0">
                <a:solidFill>
                  <a:srgbClr val="FF0000"/>
                </a:solidFill>
                <a:latin typeface="Courier New" panose="02070309020205020404" pitchFamily="49" charset="0"/>
                <a:cs typeface="Courier New" panose="02070309020205020404" pitchFamily="49" charset="0"/>
              </a:rPr>
              <a:t> del&gt;;</a:t>
            </a:r>
          </a:p>
          <a:p>
            <a:pPr marL="0" indent="0" eaLnBrk="1" hangingPunct="1">
              <a:lnSpc>
                <a:spcPct val="80000"/>
              </a:lnSpc>
              <a:buNone/>
            </a:pPr>
            <a:r>
              <a:rPr lang="fr-FR" altLang="en-US" sz="1600" dirty="0" err="1">
                <a:latin typeface="Courier New" panose="02070309020205020404" pitchFamily="49" charset="0"/>
                <a:cs typeface="Courier New" panose="02070309020205020404" pitchFamily="49" charset="0"/>
              </a:rPr>
              <a:t>pr</a:t>
            </a:r>
            <a:r>
              <a:rPr lang="fr-FR" altLang="en-US" sz="1600" dirty="0" err="1">
                <a:latin typeface="Courier New" panose="02070309020205020404" pitchFamily="49" charset="0"/>
              </a:rPr>
              <a:t>ev</a:t>
            </a:r>
            <a:r>
              <a:rPr lang="fr-FR" altLang="en-US" sz="1600" dirty="0">
                <a:latin typeface="Courier New" panose="02070309020205020404" pitchFamily="49" charset="0"/>
              </a:rPr>
              <a:t>-&gt;</a:t>
            </a:r>
            <a:r>
              <a:rPr lang="fr-FR" altLang="en-US" sz="1600" dirty="0" err="1">
                <a:latin typeface="Courier New" panose="02070309020205020404" pitchFamily="49" charset="0"/>
              </a:rPr>
              <a:t>next</a:t>
            </a:r>
            <a:r>
              <a:rPr lang="fr-FR" altLang="en-US" sz="1600" dirty="0">
                <a:latin typeface="Courier New" panose="02070309020205020404" pitchFamily="49" charset="0"/>
              </a:rPr>
              <a:t> = </a:t>
            </a:r>
            <a:r>
              <a:rPr lang="fr-FR" altLang="en-US" sz="1600" dirty="0" err="1">
                <a:latin typeface="Courier New" panose="02070309020205020404" pitchFamily="49" charset="0"/>
              </a:rPr>
              <a:t>del</a:t>
            </a:r>
            <a:r>
              <a:rPr lang="fr-FR" altLang="en-US" sz="1600" dirty="0">
                <a:latin typeface="Courier New" panose="02070309020205020404" pitchFamily="49" charset="0"/>
              </a:rPr>
              <a:t>-&gt;</a:t>
            </a:r>
            <a:r>
              <a:rPr lang="fr-FR" altLang="en-US" sz="1600" dirty="0" err="1">
                <a:latin typeface="Courier New" panose="02070309020205020404" pitchFamily="49" charset="0"/>
              </a:rPr>
              <a:t>next</a:t>
            </a:r>
            <a:r>
              <a:rPr lang="fr-FR" altLang="en-US" sz="1600" dirty="0">
                <a:latin typeface="Courier New" panose="02070309020205020404" pitchFamily="49" charset="0"/>
              </a:rPr>
              <a:t>; //</a:t>
            </a:r>
            <a:r>
              <a:rPr lang="fr-FR" altLang="en-US" sz="1600" dirty="0" err="1">
                <a:latin typeface="Courier New" panose="02070309020205020404" pitchFamily="49" charset="0"/>
              </a:rPr>
              <a:t>modify</a:t>
            </a:r>
            <a:r>
              <a:rPr lang="fr-FR" altLang="en-US" sz="1600" dirty="0">
                <a:latin typeface="Courier New" panose="02070309020205020404" pitchFamily="49" charset="0"/>
              </a:rPr>
              <a:t> the </a:t>
            </a:r>
            <a:r>
              <a:rPr lang="fr-FR" altLang="en-US" sz="1600" dirty="0" err="1">
                <a:latin typeface="Courier New" panose="02070309020205020404" pitchFamily="49" charset="0"/>
              </a:rPr>
              <a:t>link</a:t>
            </a:r>
            <a:endParaRPr lang="fr-FR" altLang="en-US" sz="1600" dirty="0">
              <a:latin typeface="Courier New" panose="02070309020205020404" pitchFamily="49" charset="0"/>
            </a:endParaRPr>
          </a:p>
          <a:p>
            <a:pPr eaLnBrk="1" hangingPunct="1">
              <a:lnSpc>
                <a:spcPct val="80000"/>
              </a:lnSpc>
              <a:buFontTx/>
              <a:buNone/>
            </a:pPr>
            <a:r>
              <a:rPr lang="fr-FR" altLang="en-US" sz="1600" dirty="0">
                <a:latin typeface="Courier New" panose="02070309020205020404" pitchFamily="49" charset="0"/>
              </a:rPr>
              <a:t>free(</a:t>
            </a:r>
            <a:r>
              <a:rPr lang="fr-FR" altLang="en-US" sz="1600" dirty="0" err="1">
                <a:latin typeface="Courier New" panose="02070309020205020404" pitchFamily="49" charset="0"/>
              </a:rPr>
              <a:t>del</a:t>
            </a:r>
            <a:r>
              <a:rPr lang="fr-FR" altLang="en-US" sz="1600" dirty="0">
                <a:latin typeface="Courier New" panose="02070309020205020404" pitchFamily="49" charset="0"/>
              </a:rPr>
              <a:t>); //</a:t>
            </a:r>
            <a:r>
              <a:rPr lang="fr-FR" altLang="en-US" sz="1600" dirty="0" err="1">
                <a:latin typeface="Courier New" panose="02070309020205020404" pitchFamily="49" charset="0"/>
              </a:rPr>
              <a:t>delete</a:t>
            </a:r>
            <a:r>
              <a:rPr lang="fr-FR" altLang="en-US" sz="1600" dirty="0">
                <a:latin typeface="Courier New" panose="02070309020205020404" pitchFamily="49" charset="0"/>
              </a:rPr>
              <a:t> </a:t>
            </a:r>
            <a:r>
              <a:rPr lang="fr-FR" altLang="en-US" sz="1600" dirty="0" err="1">
                <a:latin typeface="Courier New" panose="02070309020205020404" pitchFamily="49" charset="0"/>
              </a:rPr>
              <a:t>node</a:t>
            </a:r>
            <a:r>
              <a:rPr lang="fr-FR" altLang="en-US" sz="1600" dirty="0">
                <a:latin typeface="Courier New" panose="02070309020205020404" pitchFamily="49" charset="0"/>
              </a:rPr>
              <a:t> </a:t>
            </a:r>
            <a:r>
              <a:rPr lang="fr-FR" altLang="en-US" sz="1600" dirty="0" err="1">
                <a:latin typeface="Courier New" panose="02070309020205020404" pitchFamily="49" charset="0"/>
              </a:rPr>
              <a:t>del</a:t>
            </a:r>
            <a:r>
              <a:rPr lang="fr-FR" altLang="en-US" sz="1600" dirty="0">
                <a:latin typeface="Courier New" panose="02070309020205020404" pitchFamily="49" charset="0"/>
              </a:rPr>
              <a:t> to free memory</a:t>
            </a:r>
          </a:p>
        </p:txBody>
      </p:sp>
      <p:sp>
        <p:nvSpPr>
          <p:cNvPr id="19461" name="Rectangle 4">
            <a:extLst>
              <a:ext uri="{FF2B5EF4-FFF2-40B4-BE49-F238E27FC236}">
                <a16:creationId xmlns:a16="http://schemas.microsoft.com/office/drawing/2014/main" id="{FB520C6D-D2A2-48B6-97FC-9CAC8BBF0B80}"/>
              </a:ext>
            </a:extLst>
          </p:cNvPr>
          <p:cNvSpPr>
            <a:spLocks noChangeArrowheads="1"/>
          </p:cNvSpPr>
          <p:nvPr/>
        </p:nvSpPr>
        <p:spPr bwMode="auto">
          <a:xfrm>
            <a:off x="1828800" y="3124200"/>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9462" name="Rectangle 5">
            <a:extLst>
              <a:ext uri="{FF2B5EF4-FFF2-40B4-BE49-F238E27FC236}">
                <a16:creationId xmlns:a16="http://schemas.microsoft.com/office/drawing/2014/main" id="{1B8800EC-B689-4E95-B3EE-F6076A946137}"/>
              </a:ext>
            </a:extLst>
          </p:cNvPr>
          <p:cNvSpPr>
            <a:spLocks noChangeArrowheads="1"/>
          </p:cNvSpPr>
          <p:nvPr/>
        </p:nvSpPr>
        <p:spPr bwMode="auto">
          <a:xfrm>
            <a:off x="3429000" y="3128963"/>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19142" name="Rectangle 6">
            <a:extLst>
              <a:ext uri="{FF2B5EF4-FFF2-40B4-BE49-F238E27FC236}">
                <a16:creationId xmlns:a16="http://schemas.microsoft.com/office/drawing/2014/main" id="{D48C527D-6E3B-4061-97F3-EE13B83E4927}"/>
              </a:ext>
            </a:extLst>
          </p:cNvPr>
          <p:cNvSpPr>
            <a:spLocks noChangeArrowheads="1"/>
          </p:cNvSpPr>
          <p:nvPr/>
        </p:nvSpPr>
        <p:spPr bwMode="auto">
          <a:xfrm>
            <a:off x="5029200" y="3128963"/>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9464" name="Rectangle 7">
            <a:extLst>
              <a:ext uri="{FF2B5EF4-FFF2-40B4-BE49-F238E27FC236}">
                <a16:creationId xmlns:a16="http://schemas.microsoft.com/office/drawing/2014/main" id="{CAF3E52D-EB70-408E-A6C4-6D8C0B99A75F}"/>
              </a:ext>
            </a:extLst>
          </p:cNvPr>
          <p:cNvSpPr>
            <a:spLocks noChangeArrowheads="1"/>
          </p:cNvSpPr>
          <p:nvPr/>
        </p:nvSpPr>
        <p:spPr bwMode="auto">
          <a:xfrm>
            <a:off x="6629400" y="3128963"/>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9465" name="Line 8">
            <a:extLst>
              <a:ext uri="{FF2B5EF4-FFF2-40B4-BE49-F238E27FC236}">
                <a16:creationId xmlns:a16="http://schemas.microsoft.com/office/drawing/2014/main" id="{8AF6EBC6-E3F2-4EA1-85EC-381A119E76EC}"/>
              </a:ext>
            </a:extLst>
          </p:cNvPr>
          <p:cNvSpPr>
            <a:spLocks noChangeShapeType="1"/>
          </p:cNvSpPr>
          <p:nvPr/>
        </p:nvSpPr>
        <p:spPr bwMode="auto">
          <a:xfrm>
            <a:off x="2743200" y="3433763"/>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9145" name="Line 9">
            <a:extLst>
              <a:ext uri="{FF2B5EF4-FFF2-40B4-BE49-F238E27FC236}">
                <a16:creationId xmlns:a16="http://schemas.microsoft.com/office/drawing/2014/main" id="{907168F5-0222-4487-87B0-62F0C0689A0E}"/>
              </a:ext>
            </a:extLst>
          </p:cNvPr>
          <p:cNvSpPr>
            <a:spLocks noChangeShapeType="1"/>
          </p:cNvSpPr>
          <p:nvPr/>
        </p:nvSpPr>
        <p:spPr bwMode="auto">
          <a:xfrm>
            <a:off x="4343400" y="3433763"/>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9146" name="Line 10">
            <a:extLst>
              <a:ext uri="{FF2B5EF4-FFF2-40B4-BE49-F238E27FC236}">
                <a16:creationId xmlns:a16="http://schemas.microsoft.com/office/drawing/2014/main" id="{E58F6444-07BB-404B-AC11-1E771F76F5F4}"/>
              </a:ext>
            </a:extLst>
          </p:cNvPr>
          <p:cNvSpPr>
            <a:spLocks noChangeShapeType="1"/>
          </p:cNvSpPr>
          <p:nvPr/>
        </p:nvSpPr>
        <p:spPr bwMode="auto">
          <a:xfrm>
            <a:off x="5943600" y="3433763"/>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68" name="Line 11">
            <a:extLst>
              <a:ext uri="{FF2B5EF4-FFF2-40B4-BE49-F238E27FC236}">
                <a16:creationId xmlns:a16="http://schemas.microsoft.com/office/drawing/2014/main" id="{63374C76-7B81-450E-AA11-0F51F16C7E74}"/>
              </a:ext>
            </a:extLst>
          </p:cNvPr>
          <p:cNvSpPr>
            <a:spLocks noChangeShapeType="1"/>
          </p:cNvSpPr>
          <p:nvPr/>
        </p:nvSpPr>
        <p:spPr bwMode="auto">
          <a:xfrm>
            <a:off x="7543800" y="3433763"/>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69" name="Line 12">
            <a:extLst>
              <a:ext uri="{FF2B5EF4-FFF2-40B4-BE49-F238E27FC236}">
                <a16:creationId xmlns:a16="http://schemas.microsoft.com/office/drawing/2014/main" id="{1102184F-F35F-429D-8BA4-EF75AAE8C691}"/>
              </a:ext>
            </a:extLst>
          </p:cNvPr>
          <p:cNvSpPr>
            <a:spLocks noChangeShapeType="1"/>
          </p:cNvSpPr>
          <p:nvPr/>
        </p:nvSpPr>
        <p:spPr bwMode="auto">
          <a:xfrm>
            <a:off x="1066800" y="2971800"/>
            <a:ext cx="76200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70" name="Text Box 13">
            <a:extLst>
              <a:ext uri="{FF2B5EF4-FFF2-40B4-BE49-F238E27FC236}">
                <a16:creationId xmlns:a16="http://schemas.microsoft.com/office/drawing/2014/main" id="{ECEFDE96-102C-4A35-B571-A11EFED64D3D}"/>
              </a:ext>
            </a:extLst>
          </p:cNvPr>
          <p:cNvSpPr txBox="1">
            <a:spLocks noChangeArrowheads="1"/>
          </p:cNvSpPr>
          <p:nvPr/>
        </p:nvSpPr>
        <p:spPr bwMode="auto">
          <a:xfrm>
            <a:off x="609600" y="2362200"/>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800">
                <a:latin typeface="Tahoma" panose="020B0604030504040204" pitchFamily="34" charset="0"/>
                <a:cs typeface="Arial" panose="020B0604020202020204" pitchFamily="34" charset="0"/>
              </a:rPr>
              <a:t>head</a:t>
            </a:r>
          </a:p>
        </p:txBody>
      </p:sp>
      <p:sp>
        <p:nvSpPr>
          <p:cNvPr id="219150" name="Line 14">
            <a:extLst>
              <a:ext uri="{FF2B5EF4-FFF2-40B4-BE49-F238E27FC236}">
                <a16:creationId xmlns:a16="http://schemas.microsoft.com/office/drawing/2014/main" id="{1652E7BF-0D3D-4FF5-88DE-25153299FFA7}"/>
              </a:ext>
            </a:extLst>
          </p:cNvPr>
          <p:cNvSpPr>
            <a:spLocks noChangeShapeType="1"/>
          </p:cNvSpPr>
          <p:nvPr/>
        </p:nvSpPr>
        <p:spPr bwMode="auto">
          <a:xfrm>
            <a:off x="5029200" y="2514600"/>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9151" name="Line 15">
            <a:extLst>
              <a:ext uri="{FF2B5EF4-FFF2-40B4-BE49-F238E27FC236}">
                <a16:creationId xmlns:a16="http://schemas.microsoft.com/office/drawing/2014/main" id="{5F85B090-25D2-412B-8722-C790D373E2A7}"/>
              </a:ext>
            </a:extLst>
          </p:cNvPr>
          <p:cNvSpPr>
            <a:spLocks noChangeShapeType="1"/>
          </p:cNvSpPr>
          <p:nvPr/>
        </p:nvSpPr>
        <p:spPr bwMode="auto">
          <a:xfrm>
            <a:off x="3505200" y="2514600"/>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9152" name="Text Box 16">
            <a:extLst>
              <a:ext uri="{FF2B5EF4-FFF2-40B4-BE49-F238E27FC236}">
                <a16:creationId xmlns:a16="http://schemas.microsoft.com/office/drawing/2014/main" id="{30190A46-072C-45DA-A852-7F3576308061}"/>
              </a:ext>
            </a:extLst>
          </p:cNvPr>
          <p:cNvSpPr txBox="1">
            <a:spLocks noChangeArrowheads="1"/>
          </p:cNvSpPr>
          <p:nvPr/>
        </p:nvSpPr>
        <p:spPr bwMode="auto">
          <a:xfrm>
            <a:off x="2895600" y="20574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prev</a:t>
            </a:r>
          </a:p>
        </p:txBody>
      </p:sp>
      <p:sp>
        <p:nvSpPr>
          <p:cNvPr id="219153" name="Text Box 17">
            <a:extLst>
              <a:ext uri="{FF2B5EF4-FFF2-40B4-BE49-F238E27FC236}">
                <a16:creationId xmlns:a16="http://schemas.microsoft.com/office/drawing/2014/main" id="{425089B8-CAA8-4882-8167-6BE34EF2473A}"/>
              </a:ext>
            </a:extLst>
          </p:cNvPr>
          <p:cNvSpPr txBox="1">
            <a:spLocks noChangeArrowheads="1"/>
          </p:cNvSpPr>
          <p:nvPr/>
        </p:nvSpPr>
        <p:spPr bwMode="auto">
          <a:xfrm>
            <a:off x="4648200" y="20574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del</a:t>
            </a:r>
          </a:p>
        </p:txBody>
      </p:sp>
      <p:cxnSp>
        <p:nvCxnSpPr>
          <p:cNvPr id="219154" name="AutoShape 18">
            <a:extLst>
              <a:ext uri="{FF2B5EF4-FFF2-40B4-BE49-F238E27FC236}">
                <a16:creationId xmlns:a16="http://schemas.microsoft.com/office/drawing/2014/main" id="{D6A336F2-D1E7-4969-A559-DCF72EFA78D6}"/>
              </a:ext>
            </a:extLst>
          </p:cNvPr>
          <p:cNvCxnSpPr>
            <a:cxnSpLocks noChangeShapeType="1"/>
            <a:stCxn id="19462" idx="2"/>
            <a:endCxn id="19464" idx="2"/>
          </p:cNvCxnSpPr>
          <p:nvPr/>
        </p:nvCxnSpPr>
        <p:spPr bwMode="auto">
          <a:xfrm rot="16200000" flipH="1">
            <a:off x="5485606" y="2139157"/>
            <a:ext cx="1587" cy="3200400"/>
          </a:xfrm>
          <a:prstGeom prst="curvedConnector3">
            <a:avLst>
              <a:gd name="adj1" fmla="val 42600014"/>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 name="Rectangle 1">
            <a:extLst>
              <a:ext uri="{FF2B5EF4-FFF2-40B4-BE49-F238E27FC236}">
                <a16:creationId xmlns:a16="http://schemas.microsoft.com/office/drawing/2014/main" id="{C76DEABC-3C65-4FFB-AFBA-0DDF93A89AFA}"/>
              </a:ext>
            </a:extLst>
          </p:cNvPr>
          <p:cNvSpPr/>
          <p:nvPr/>
        </p:nvSpPr>
        <p:spPr>
          <a:xfrm>
            <a:off x="0" y="820143"/>
            <a:ext cx="9144000" cy="430887"/>
          </a:xfrm>
          <a:prstGeom prst="rect">
            <a:avLst/>
          </a:prstGeom>
        </p:spPr>
        <p:txBody>
          <a:bodyPr wrap="square">
            <a:spAutoFit/>
          </a:bodyPr>
          <a:lstStyle/>
          <a:p>
            <a:pPr eaLnBrk="1" hangingPunct="1"/>
            <a:r>
              <a:rPr lang="fr-FR" altLang="en-US" sz="2200" dirty="0" err="1">
                <a:latin typeface="Times New Roman" panose="02020603050405020304" pitchFamily="18" charset="0"/>
                <a:cs typeface="Times New Roman" panose="02020603050405020304" pitchFamily="18" charset="0"/>
              </a:rPr>
              <a:t>Delete</a:t>
            </a:r>
            <a:r>
              <a:rPr lang="fr-FR" altLang="en-US" sz="2200" dirty="0">
                <a:latin typeface="Times New Roman" panose="02020603050405020304" pitchFamily="18" charset="0"/>
                <a:cs typeface="Times New Roman" panose="02020603050405020304" pitchFamily="18" charset="0"/>
              </a:rPr>
              <a:t> </a:t>
            </a:r>
            <a:r>
              <a:rPr lang="fr-FR" altLang="en-US" sz="2200" dirty="0" err="1">
                <a:latin typeface="Times New Roman" panose="02020603050405020304" pitchFamily="18" charset="0"/>
                <a:cs typeface="Times New Roman" panose="02020603050405020304" pitchFamily="18" charset="0"/>
              </a:rPr>
              <a:t>node</a:t>
            </a:r>
            <a:r>
              <a:rPr lang="en-US" altLang="en-US" sz="2200" dirty="0">
                <a:latin typeface="Times New Roman" panose="02020603050405020304" pitchFamily="18" charset="0"/>
                <a:cs typeface="Times New Roman" panose="02020603050405020304" pitchFamily="18" charset="0"/>
              </a:rPr>
              <a:t> </a:t>
            </a:r>
            <a:r>
              <a:rPr lang="en-US" altLang="en-US" sz="2200" dirty="0">
                <a:latin typeface="Courier New" panose="02070309020205020404" pitchFamily="49" charset="0"/>
                <a:cs typeface="Courier New" panose="02070309020205020404" pitchFamily="49" charset="0"/>
              </a:rPr>
              <a:t>del</a:t>
            </a:r>
            <a:r>
              <a:rPr lang="en-US" altLang="en-US" sz="2200" dirty="0">
                <a:latin typeface="Times New Roman" panose="02020603050405020304" pitchFamily="18" charset="0"/>
                <a:cs typeface="Times New Roman" panose="02020603050405020304" pitchFamily="18" charset="0"/>
              </a:rPr>
              <a:t>  that is currently the middle/last node of the list:</a:t>
            </a:r>
            <a:endParaRPr lang="fr-FR" altLang="en-US" sz="2200" dirty="0">
              <a:latin typeface="Times New Roman" panose="02020603050405020304" pitchFamily="18" charset="0"/>
              <a:cs typeface="Times New Roman" panose="02020603050405020304" pitchFamily="18" charset="0"/>
            </a:endParaRPr>
          </a:p>
        </p:txBody>
      </p:sp>
      <p:sp>
        <p:nvSpPr>
          <p:cNvPr id="21" name="Rectangle 4">
            <a:extLst>
              <a:ext uri="{FF2B5EF4-FFF2-40B4-BE49-F238E27FC236}">
                <a16:creationId xmlns:a16="http://schemas.microsoft.com/office/drawing/2014/main" id="{3A9B0A0A-25D2-4468-AD83-4BB04FA00C59}"/>
              </a:ext>
            </a:extLst>
          </p:cNvPr>
          <p:cNvSpPr>
            <a:spLocks noChangeArrowheads="1"/>
          </p:cNvSpPr>
          <p:nvPr/>
        </p:nvSpPr>
        <p:spPr bwMode="auto">
          <a:xfrm>
            <a:off x="1752600" y="5410200"/>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2" name="Rectangle 5">
            <a:extLst>
              <a:ext uri="{FF2B5EF4-FFF2-40B4-BE49-F238E27FC236}">
                <a16:creationId xmlns:a16="http://schemas.microsoft.com/office/drawing/2014/main" id="{C60529B9-C874-4328-9BF6-8D514A9D734A}"/>
              </a:ext>
            </a:extLst>
          </p:cNvPr>
          <p:cNvSpPr>
            <a:spLocks noChangeArrowheads="1"/>
          </p:cNvSpPr>
          <p:nvPr/>
        </p:nvSpPr>
        <p:spPr bwMode="auto">
          <a:xfrm>
            <a:off x="3352800" y="5414963"/>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3" name="Rectangle 6">
            <a:extLst>
              <a:ext uri="{FF2B5EF4-FFF2-40B4-BE49-F238E27FC236}">
                <a16:creationId xmlns:a16="http://schemas.microsoft.com/office/drawing/2014/main" id="{CF33962B-B5B7-454A-AE50-D814826F9F4A}"/>
              </a:ext>
            </a:extLst>
          </p:cNvPr>
          <p:cNvSpPr>
            <a:spLocks noChangeArrowheads="1"/>
          </p:cNvSpPr>
          <p:nvPr/>
        </p:nvSpPr>
        <p:spPr bwMode="auto">
          <a:xfrm>
            <a:off x="4953000" y="5414963"/>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5" name="Line 8">
            <a:extLst>
              <a:ext uri="{FF2B5EF4-FFF2-40B4-BE49-F238E27FC236}">
                <a16:creationId xmlns:a16="http://schemas.microsoft.com/office/drawing/2014/main" id="{FD717857-92DD-4352-A7C3-6BF01C1CFEC8}"/>
              </a:ext>
            </a:extLst>
          </p:cNvPr>
          <p:cNvSpPr>
            <a:spLocks noChangeShapeType="1"/>
          </p:cNvSpPr>
          <p:nvPr/>
        </p:nvSpPr>
        <p:spPr bwMode="auto">
          <a:xfrm>
            <a:off x="2667000" y="5719763"/>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Line 9">
            <a:extLst>
              <a:ext uri="{FF2B5EF4-FFF2-40B4-BE49-F238E27FC236}">
                <a16:creationId xmlns:a16="http://schemas.microsoft.com/office/drawing/2014/main" id="{796AA9F5-1512-4B6E-AB34-C56185B6BAA4}"/>
              </a:ext>
            </a:extLst>
          </p:cNvPr>
          <p:cNvSpPr>
            <a:spLocks noChangeShapeType="1"/>
          </p:cNvSpPr>
          <p:nvPr/>
        </p:nvSpPr>
        <p:spPr bwMode="auto">
          <a:xfrm>
            <a:off x="4267200" y="5719763"/>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Line 10">
            <a:extLst>
              <a:ext uri="{FF2B5EF4-FFF2-40B4-BE49-F238E27FC236}">
                <a16:creationId xmlns:a16="http://schemas.microsoft.com/office/drawing/2014/main" id="{27F2F191-664C-48B5-828C-C294495173C2}"/>
              </a:ext>
            </a:extLst>
          </p:cNvPr>
          <p:cNvSpPr>
            <a:spLocks noChangeShapeType="1"/>
          </p:cNvSpPr>
          <p:nvPr/>
        </p:nvSpPr>
        <p:spPr bwMode="auto">
          <a:xfrm>
            <a:off x="5867400" y="5719763"/>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 name="Line 12">
            <a:extLst>
              <a:ext uri="{FF2B5EF4-FFF2-40B4-BE49-F238E27FC236}">
                <a16:creationId xmlns:a16="http://schemas.microsoft.com/office/drawing/2014/main" id="{84F6FDCB-3C49-47F9-B463-CAE3C2AEDA93}"/>
              </a:ext>
            </a:extLst>
          </p:cNvPr>
          <p:cNvSpPr>
            <a:spLocks noChangeShapeType="1"/>
          </p:cNvSpPr>
          <p:nvPr/>
        </p:nvSpPr>
        <p:spPr bwMode="auto">
          <a:xfrm>
            <a:off x="990600" y="5257800"/>
            <a:ext cx="76200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 name="Text Box 13">
            <a:extLst>
              <a:ext uri="{FF2B5EF4-FFF2-40B4-BE49-F238E27FC236}">
                <a16:creationId xmlns:a16="http://schemas.microsoft.com/office/drawing/2014/main" id="{3CCF01E4-8275-4A65-9905-EBB3C863438F}"/>
              </a:ext>
            </a:extLst>
          </p:cNvPr>
          <p:cNvSpPr txBox="1">
            <a:spLocks noChangeArrowheads="1"/>
          </p:cNvSpPr>
          <p:nvPr/>
        </p:nvSpPr>
        <p:spPr bwMode="auto">
          <a:xfrm>
            <a:off x="533400" y="4648200"/>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800">
                <a:latin typeface="Tahoma" panose="020B0604030504040204" pitchFamily="34" charset="0"/>
                <a:cs typeface="Arial" panose="020B0604020202020204" pitchFamily="34" charset="0"/>
              </a:rPr>
              <a:t>head</a:t>
            </a:r>
          </a:p>
        </p:txBody>
      </p:sp>
      <p:sp>
        <p:nvSpPr>
          <p:cNvPr id="31" name="Line 14">
            <a:extLst>
              <a:ext uri="{FF2B5EF4-FFF2-40B4-BE49-F238E27FC236}">
                <a16:creationId xmlns:a16="http://schemas.microsoft.com/office/drawing/2014/main" id="{89654069-66B5-4D87-BF73-CA82151DBEEE}"/>
              </a:ext>
            </a:extLst>
          </p:cNvPr>
          <p:cNvSpPr>
            <a:spLocks noChangeShapeType="1"/>
          </p:cNvSpPr>
          <p:nvPr/>
        </p:nvSpPr>
        <p:spPr bwMode="auto">
          <a:xfrm>
            <a:off x="4953000" y="4800600"/>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 name="Line 15">
            <a:extLst>
              <a:ext uri="{FF2B5EF4-FFF2-40B4-BE49-F238E27FC236}">
                <a16:creationId xmlns:a16="http://schemas.microsoft.com/office/drawing/2014/main" id="{6A40DEE5-CA96-4D17-B9D2-23F4C9F302F2}"/>
              </a:ext>
            </a:extLst>
          </p:cNvPr>
          <p:cNvSpPr>
            <a:spLocks noChangeShapeType="1"/>
          </p:cNvSpPr>
          <p:nvPr/>
        </p:nvSpPr>
        <p:spPr bwMode="auto">
          <a:xfrm>
            <a:off x="3429000" y="4800600"/>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Text Box 16">
            <a:extLst>
              <a:ext uri="{FF2B5EF4-FFF2-40B4-BE49-F238E27FC236}">
                <a16:creationId xmlns:a16="http://schemas.microsoft.com/office/drawing/2014/main" id="{6AD5345D-0FD3-4B5D-B824-2188A0BF6CED}"/>
              </a:ext>
            </a:extLst>
          </p:cNvPr>
          <p:cNvSpPr txBox="1">
            <a:spLocks noChangeArrowheads="1"/>
          </p:cNvSpPr>
          <p:nvPr/>
        </p:nvSpPr>
        <p:spPr bwMode="auto">
          <a:xfrm>
            <a:off x="2705100" y="4436901"/>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prev</a:t>
            </a:r>
          </a:p>
        </p:txBody>
      </p:sp>
      <p:sp>
        <p:nvSpPr>
          <p:cNvPr id="34" name="Text Box 17">
            <a:extLst>
              <a:ext uri="{FF2B5EF4-FFF2-40B4-BE49-F238E27FC236}">
                <a16:creationId xmlns:a16="http://schemas.microsoft.com/office/drawing/2014/main" id="{B4CEEBAE-A658-41DE-B97B-3AA885B918EF}"/>
              </a:ext>
            </a:extLst>
          </p:cNvPr>
          <p:cNvSpPr txBox="1">
            <a:spLocks noChangeArrowheads="1"/>
          </p:cNvSpPr>
          <p:nvPr/>
        </p:nvSpPr>
        <p:spPr bwMode="auto">
          <a:xfrm>
            <a:off x="4343400" y="4454912"/>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del</a:t>
            </a:r>
          </a:p>
        </p:txBody>
      </p:sp>
      <p:cxnSp>
        <p:nvCxnSpPr>
          <p:cNvPr id="35" name="AutoShape 18">
            <a:extLst>
              <a:ext uri="{FF2B5EF4-FFF2-40B4-BE49-F238E27FC236}">
                <a16:creationId xmlns:a16="http://schemas.microsoft.com/office/drawing/2014/main" id="{01EADC88-8EAA-4865-8F74-8108D07FCDDD}"/>
              </a:ext>
            </a:extLst>
          </p:cNvPr>
          <p:cNvCxnSpPr>
            <a:cxnSpLocks noChangeShapeType="1"/>
            <a:stCxn id="22" idx="2"/>
          </p:cNvCxnSpPr>
          <p:nvPr/>
        </p:nvCxnSpPr>
        <p:spPr bwMode="auto">
          <a:xfrm rot="16200000" flipH="1">
            <a:off x="5409406" y="4425157"/>
            <a:ext cx="1587" cy="3200400"/>
          </a:xfrm>
          <a:prstGeom prst="curvedConnector3">
            <a:avLst>
              <a:gd name="adj1" fmla="val 42600014"/>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6" name="Text Box 14">
            <a:extLst>
              <a:ext uri="{FF2B5EF4-FFF2-40B4-BE49-F238E27FC236}">
                <a16:creationId xmlns:a16="http://schemas.microsoft.com/office/drawing/2014/main" id="{39B178E1-D7F0-4151-B92A-50C45D65DB84}"/>
              </a:ext>
            </a:extLst>
          </p:cNvPr>
          <p:cNvSpPr txBox="1">
            <a:spLocks noChangeArrowheads="1"/>
          </p:cNvSpPr>
          <p:nvPr/>
        </p:nvSpPr>
        <p:spPr bwMode="auto">
          <a:xfrm>
            <a:off x="6553200" y="5410200"/>
            <a:ext cx="156209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3000"/>
              <a:t>NULL</a:t>
            </a:r>
          </a:p>
        </p:txBody>
      </p:sp>
    </p:spTree>
    <p:extLst>
      <p:ext uri="{BB962C8B-B14F-4D97-AF65-F5344CB8AC3E}">
        <p14:creationId xmlns:p14="http://schemas.microsoft.com/office/powerpoint/2010/main" val="3159641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animEffect transition="in" filter="wipe(left)">
                                      <p:cBhvr>
                                        <p:cTn id="7" dur="500"/>
                                        <p:tgtEl>
                                          <p:spTgt spid="194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9151"/>
                                        </p:tgtEl>
                                        <p:attrNameLst>
                                          <p:attrName>style.visibility</p:attrName>
                                        </p:attrNameLst>
                                      </p:cBhvr>
                                      <p:to>
                                        <p:strVal val="visible"/>
                                      </p:to>
                                    </p:set>
                                    <p:animEffect transition="in" filter="box(in)">
                                      <p:cBhvr>
                                        <p:cTn id="12" dur="500"/>
                                        <p:tgtEl>
                                          <p:spTgt spid="219151"/>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219152"/>
                                        </p:tgtEl>
                                        <p:attrNameLst>
                                          <p:attrName>style.visibility</p:attrName>
                                        </p:attrNameLst>
                                      </p:cBhvr>
                                      <p:to>
                                        <p:strVal val="visible"/>
                                      </p:to>
                                    </p:set>
                                    <p:animEffect transition="in" filter="box(in)">
                                      <p:cBhvr>
                                        <p:cTn id="15" dur="500"/>
                                        <p:tgtEl>
                                          <p:spTgt spid="219152"/>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box(in)">
                                      <p:cBhvr>
                                        <p:cTn id="20" dur="500"/>
                                        <p:tgtEl>
                                          <p:spTgt spid="32"/>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ox(in)">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9460">
                                            <p:txEl>
                                              <p:pRg st="1" end="1"/>
                                            </p:txEl>
                                          </p:spTgt>
                                        </p:tgtEl>
                                        <p:attrNameLst>
                                          <p:attrName>style.visibility</p:attrName>
                                        </p:attrNameLst>
                                      </p:cBhvr>
                                      <p:to>
                                        <p:strVal val="visible"/>
                                      </p:to>
                                    </p:set>
                                    <p:animEffect transition="in" filter="wipe(left)">
                                      <p:cBhvr>
                                        <p:cTn id="28" dur="500"/>
                                        <p:tgtEl>
                                          <p:spTgt spid="19460">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9154"/>
                                        </p:tgtEl>
                                        <p:attrNameLst>
                                          <p:attrName>style.visibility</p:attrName>
                                        </p:attrNameLst>
                                      </p:cBhvr>
                                      <p:to>
                                        <p:strVal val="visible"/>
                                      </p:to>
                                    </p:set>
                                    <p:animEffect transition="in" filter="wipe(left)">
                                      <p:cBhvr>
                                        <p:cTn id="33" dur="500"/>
                                        <p:tgtEl>
                                          <p:spTgt spid="219154"/>
                                        </p:tgtEl>
                                      </p:cBhvr>
                                    </p:animEffect>
                                  </p:childTnLst>
                                </p:cTn>
                              </p:par>
                              <p:par>
                                <p:cTn id="34" presetID="4" presetClass="exit" presetSubtype="16" fill="hold" nodeType="withEffect">
                                  <p:stCondLst>
                                    <p:cond delay="0"/>
                                  </p:stCondLst>
                                  <p:childTnLst>
                                    <p:animEffect transition="out" filter="box(in)">
                                      <p:cBhvr>
                                        <p:cTn id="35" dur="500"/>
                                        <p:tgtEl>
                                          <p:spTgt spid="219145"/>
                                        </p:tgtEl>
                                      </p:cBhvr>
                                    </p:animEffect>
                                    <p:set>
                                      <p:cBhvr>
                                        <p:cTn id="36" dur="1" fill="hold">
                                          <p:stCondLst>
                                            <p:cond delay="499"/>
                                          </p:stCondLst>
                                        </p:cTn>
                                        <p:tgtEl>
                                          <p:spTgt spid="21914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par>
                                <p:cTn id="42" presetID="4" presetClass="exit" presetSubtype="16" fill="hold" nodeType="withEffect">
                                  <p:stCondLst>
                                    <p:cond delay="0"/>
                                  </p:stCondLst>
                                  <p:childTnLst>
                                    <p:animEffect transition="out" filter="box(in)">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9460">
                                            <p:txEl>
                                              <p:pRg st="2" end="2"/>
                                            </p:txEl>
                                          </p:spTgt>
                                        </p:tgtEl>
                                        <p:attrNameLst>
                                          <p:attrName>style.visibility</p:attrName>
                                        </p:attrNameLst>
                                      </p:cBhvr>
                                      <p:to>
                                        <p:strVal val="visible"/>
                                      </p:to>
                                    </p:set>
                                    <p:animEffect transition="in" filter="wipe(left)">
                                      <p:cBhvr>
                                        <p:cTn id="49" dur="500"/>
                                        <p:tgtEl>
                                          <p:spTgt spid="19460">
                                            <p:txEl>
                                              <p:pRg st="2" end="2"/>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4" presetClass="exit" presetSubtype="16" fill="hold" grpId="0" nodeType="clickEffect">
                                  <p:stCondLst>
                                    <p:cond delay="0"/>
                                  </p:stCondLst>
                                  <p:childTnLst>
                                    <p:animEffect transition="out" filter="box(in)">
                                      <p:cBhvr>
                                        <p:cTn id="53" dur="500"/>
                                        <p:tgtEl>
                                          <p:spTgt spid="219142"/>
                                        </p:tgtEl>
                                      </p:cBhvr>
                                    </p:animEffect>
                                    <p:set>
                                      <p:cBhvr>
                                        <p:cTn id="54" dur="1" fill="hold">
                                          <p:stCondLst>
                                            <p:cond delay="499"/>
                                          </p:stCondLst>
                                        </p:cTn>
                                        <p:tgtEl>
                                          <p:spTgt spid="219142"/>
                                        </p:tgtEl>
                                        <p:attrNameLst>
                                          <p:attrName>style.visibility</p:attrName>
                                        </p:attrNameLst>
                                      </p:cBhvr>
                                      <p:to>
                                        <p:strVal val="hidden"/>
                                      </p:to>
                                    </p:set>
                                  </p:childTnLst>
                                </p:cTn>
                              </p:par>
                              <p:par>
                                <p:cTn id="55" presetID="4" presetClass="exit" presetSubtype="16" fill="hold" nodeType="withEffect">
                                  <p:stCondLst>
                                    <p:cond delay="0"/>
                                  </p:stCondLst>
                                  <p:childTnLst>
                                    <p:animEffect transition="out" filter="box(in)">
                                      <p:cBhvr>
                                        <p:cTn id="56" dur="500"/>
                                        <p:tgtEl>
                                          <p:spTgt spid="219146"/>
                                        </p:tgtEl>
                                      </p:cBhvr>
                                    </p:animEffect>
                                    <p:set>
                                      <p:cBhvr>
                                        <p:cTn id="57" dur="1" fill="hold">
                                          <p:stCondLst>
                                            <p:cond delay="499"/>
                                          </p:stCondLst>
                                        </p:cTn>
                                        <p:tgtEl>
                                          <p:spTgt spid="219146"/>
                                        </p:tgtEl>
                                        <p:attrNameLst>
                                          <p:attrName>style.visibility</p:attrName>
                                        </p:attrNameLst>
                                      </p:cBhvr>
                                      <p:to>
                                        <p:strVal val="hidden"/>
                                      </p:to>
                                    </p:set>
                                  </p:childTnLst>
                                </p:cTn>
                              </p:par>
                              <p:par>
                                <p:cTn id="58" presetID="2" presetClass="exit" presetSubtype="4" fill="hold" nodeType="withEffect">
                                  <p:stCondLst>
                                    <p:cond delay="0"/>
                                  </p:stCondLst>
                                  <p:childTnLst>
                                    <p:anim calcmode="lin" valueType="num">
                                      <p:cBhvr additive="base">
                                        <p:cTn id="59" dur="500"/>
                                        <p:tgtEl>
                                          <p:spTgt spid="219150"/>
                                        </p:tgtEl>
                                        <p:attrNameLst>
                                          <p:attrName>ppt_x</p:attrName>
                                        </p:attrNameLst>
                                      </p:cBhvr>
                                      <p:tavLst>
                                        <p:tav tm="0">
                                          <p:val>
                                            <p:strVal val="ppt_x"/>
                                          </p:val>
                                        </p:tav>
                                        <p:tav tm="100000">
                                          <p:val>
                                            <p:strVal val="ppt_x"/>
                                          </p:val>
                                        </p:tav>
                                      </p:tavLst>
                                    </p:anim>
                                    <p:anim calcmode="lin" valueType="num">
                                      <p:cBhvr additive="base">
                                        <p:cTn id="60" dur="500"/>
                                        <p:tgtEl>
                                          <p:spTgt spid="219150"/>
                                        </p:tgtEl>
                                        <p:attrNameLst>
                                          <p:attrName>ppt_y</p:attrName>
                                        </p:attrNameLst>
                                      </p:cBhvr>
                                      <p:tavLst>
                                        <p:tav tm="0">
                                          <p:val>
                                            <p:strVal val="ppt_y"/>
                                          </p:val>
                                        </p:tav>
                                        <p:tav tm="100000">
                                          <p:val>
                                            <p:strVal val="1+ppt_h/2"/>
                                          </p:val>
                                        </p:tav>
                                      </p:tavLst>
                                    </p:anim>
                                    <p:set>
                                      <p:cBhvr>
                                        <p:cTn id="61" dur="1" fill="hold">
                                          <p:stCondLst>
                                            <p:cond delay="499"/>
                                          </p:stCondLst>
                                        </p:cTn>
                                        <p:tgtEl>
                                          <p:spTgt spid="219150"/>
                                        </p:tgtEl>
                                        <p:attrNameLst>
                                          <p:attrName>style.visibility</p:attrName>
                                        </p:attrNameLst>
                                      </p:cBhvr>
                                      <p:to>
                                        <p:strVal val="hidden"/>
                                      </p:to>
                                    </p:set>
                                  </p:childTnLst>
                                </p:cTn>
                              </p:par>
                              <p:par>
                                <p:cTn id="62" presetID="2" presetClass="exit" presetSubtype="4" fill="hold" grpId="0" nodeType="withEffect">
                                  <p:stCondLst>
                                    <p:cond delay="0"/>
                                  </p:stCondLst>
                                  <p:childTnLst>
                                    <p:anim calcmode="lin" valueType="num">
                                      <p:cBhvr additive="base">
                                        <p:cTn id="63" dur="500"/>
                                        <p:tgtEl>
                                          <p:spTgt spid="219153"/>
                                        </p:tgtEl>
                                        <p:attrNameLst>
                                          <p:attrName>ppt_x</p:attrName>
                                        </p:attrNameLst>
                                      </p:cBhvr>
                                      <p:tavLst>
                                        <p:tav tm="0">
                                          <p:val>
                                            <p:strVal val="ppt_x"/>
                                          </p:val>
                                        </p:tav>
                                        <p:tav tm="100000">
                                          <p:val>
                                            <p:strVal val="ppt_x"/>
                                          </p:val>
                                        </p:tav>
                                      </p:tavLst>
                                    </p:anim>
                                    <p:anim calcmode="lin" valueType="num">
                                      <p:cBhvr additive="base">
                                        <p:cTn id="64" dur="500"/>
                                        <p:tgtEl>
                                          <p:spTgt spid="219153"/>
                                        </p:tgtEl>
                                        <p:attrNameLst>
                                          <p:attrName>ppt_y</p:attrName>
                                        </p:attrNameLst>
                                      </p:cBhvr>
                                      <p:tavLst>
                                        <p:tav tm="0">
                                          <p:val>
                                            <p:strVal val="ppt_y"/>
                                          </p:val>
                                        </p:tav>
                                        <p:tav tm="100000">
                                          <p:val>
                                            <p:strVal val="1+ppt_h/2"/>
                                          </p:val>
                                        </p:tav>
                                      </p:tavLst>
                                    </p:anim>
                                    <p:set>
                                      <p:cBhvr>
                                        <p:cTn id="65" dur="1" fill="hold">
                                          <p:stCondLst>
                                            <p:cond delay="499"/>
                                          </p:stCondLst>
                                        </p:cTn>
                                        <p:tgtEl>
                                          <p:spTgt spid="21915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4" presetClass="exit" presetSubtype="16" fill="hold" grpId="0" nodeType="clickEffect">
                                  <p:stCondLst>
                                    <p:cond delay="0"/>
                                  </p:stCondLst>
                                  <p:childTnLst>
                                    <p:animEffect transition="out" filter="box(in)">
                                      <p:cBhvr>
                                        <p:cTn id="69" dur="500"/>
                                        <p:tgtEl>
                                          <p:spTgt spid="23"/>
                                        </p:tgtEl>
                                      </p:cBhvr>
                                    </p:animEffect>
                                    <p:set>
                                      <p:cBhvr>
                                        <p:cTn id="70" dur="1" fill="hold">
                                          <p:stCondLst>
                                            <p:cond delay="499"/>
                                          </p:stCondLst>
                                        </p:cTn>
                                        <p:tgtEl>
                                          <p:spTgt spid="23"/>
                                        </p:tgtEl>
                                        <p:attrNameLst>
                                          <p:attrName>style.visibility</p:attrName>
                                        </p:attrNameLst>
                                      </p:cBhvr>
                                      <p:to>
                                        <p:strVal val="hidden"/>
                                      </p:to>
                                    </p:set>
                                  </p:childTnLst>
                                </p:cTn>
                              </p:par>
                              <p:par>
                                <p:cTn id="71" presetID="4" presetClass="exit" presetSubtype="16" fill="hold" nodeType="withEffect">
                                  <p:stCondLst>
                                    <p:cond delay="0"/>
                                  </p:stCondLst>
                                  <p:childTnLst>
                                    <p:animEffect transition="out" filter="box(in)">
                                      <p:cBhvr>
                                        <p:cTn id="72" dur="500"/>
                                        <p:tgtEl>
                                          <p:spTgt spid="27"/>
                                        </p:tgtEl>
                                      </p:cBhvr>
                                    </p:animEffect>
                                    <p:set>
                                      <p:cBhvr>
                                        <p:cTn id="73" dur="1" fill="hold">
                                          <p:stCondLst>
                                            <p:cond delay="499"/>
                                          </p:stCondLst>
                                        </p:cTn>
                                        <p:tgtEl>
                                          <p:spTgt spid="27"/>
                                        </p:tgtEl>
                                        <p:attrNameLst>
                                          <p:attrName>style.visibility</p:attrName>
                                        </p:attrNameLst>
                                      </p:cBhvr>
                                      <p:to>
                                        <p:strVal val="hidden"/>
                                      </p:to>
                                    </p:set>
                                  </p:childTnLst>
                                </p:cTn>
                              </p:par>
                              <p:par>
                                <p:cTn id="74" presetID="2" presetClass="exit" presetSubtype="4" fill="hold" nodeType="withEffect">
                                  <p:stCondLst>
                                    <p:cond delay="0"/>
                                  </p:stCondLst>
                                  <p:childTnLst>
                                    <p:anim calcmode="lin" valueType="num">
                                      <p:cBhvr additive="base">
                                        <p:cTn id="75" dur="500"/>
                                        <p:tgtEl>
                                          <p:spTgt spid="31"/>
                                        </p:tgtEl>
                                        <p:attrNameLst>
                                          <p:attrName>ppt_x</p:attrName>
                                        </p:attrNameLst>
                                      </p:cBhvr>
                                      <p:tavLst>
                                        <p:tav tm="0">
                                          <p:val>
                                            <p:strVal val="ppt_x"/>
                                          </p:val>
                                        </p:tav>
                                        <p:tav tm="100000">
                                          <p:val>
                                            <p:strVal val="ppt_x"/>
                                          </p:val>
                                        </p:tav>
                                      </p:tavLst>
                                    </p:anim>
                                    <p:anim calcmode="lin" valueType="num">
                                      <p:cBhvr additive="base">
                                        <p:cTn id="76" dur="500"/>
                                        <p:tgtEl>
                                          <p:spTgt spid="31"/>
                                        </p:tgtEl>
                                        <p:attrNameLst>
                                          <p:attrName>ppt_y</p:attrName>
                                        </p:attrNameLst>
                                      </p:cBhvr>
                                      <p:tavLst>
                                        <p:tav tm="0">
                                          <p:val>
                                            <p:strVal val="ppt_y"/>
                                          </p:val>
                                        </p:tav>
                                        <p:tav tm="100000">
                                          <p:val>
                                            <p:strVal val="1+ppt_h/2"/>
                                          </p:val>
                                        </p:tav>
                                      </p:tavLst>
                                    </p:anim>
                                    <p:set>
                                      <p:cBhvr>
                                        <p:cTn id="77" dur="1" fill="hold">
                                          <p:stCondLst>
                                            <p:cond delay="499"/>
                                          </p:stCondLst>
                                        </p:cTn>
                                        <p:tgtEl>
                                          <p:spTgt spid="31"/>
                                        </p:tgtEl>
                                        <p:attrNameLst>
                                          <p:attrName>style.visibility</p:attrName>
                                        </p:attrNameLst>
                                      </p:cBhvr>
                                      <p:to>
                                        <p:strVal val="hidden"/>
                                      </p:to>
                                    </p:set>
                                  </p:childTnLst>
                                </p:cTn>
                              </p:par>
                              <p:par>
                                <p:cTn id="78" presetID="2" presetClass="exit" presetSubtype="4" fill="hold" grpId="0" nodeType="withEffect">
                                  <p:stCondLst>
                                    <p:cond delay="0"/>
                                  </p:stCondLst>
                                  <p:childTnLst>
                                    <p:anim calcmode="lin" valueType="num">
                                      <p:cBhvr additive="base">
                                        <p:cTn id="79" dur="500"/>
                                        <p:tgtEl>
                                          <p:spTgt spid="34"/>
                                        </p:tgtEl>
                                        <p:attrNameLst>
                                          <p:attrName>ppt_x</p:attrName>
                                        </p:attrNameLst>
                                      </p:cBhvr>
                                      <p:tavLst>
                                        <p:tav tm="0">
                                          <p:val>
                                            <p:strVal val="ppt_x"/>
                                          </p:val>
                                        </p:tav>
                                        <p:tav tm="100000">
                                          <p:val>
                                            <p:strVal val="ppt_x"/>
                                          </p:val>
                                        </p:tav>
                                      </p:tavLst>
                                    </p:anim>
                                    <p:anim calcmode="lin" valueType="num">
                                      <p:cBhvr additive="base">
                                        <p:cTn id="80" dur="500"/>
                                        <p:tgtEl>
                                          <p:spTgt spid="34"/>
                                        </p:tgtEl>
                                        <p:attrNameLst>
                                          <p:attrName>ppt_y</p:attrName>
                                        </p:attrNameLst>
                                      </p:cBhvr>
                                      <p:tavLst>
                                        <p:tav tm="0">
                                          <p:val>
                                            <p:strVal val="ppt_y"/>
                                          </p:val>
                                        </p:tav>
                                        <p:tav tm="100000">
                                          <p:val>
                                            <p:strVal val="1+ppt_h/2"/>
                                          </p:val>
                                        </p:tav>
                                      </p:tavLst>
                                    </p:anim>
                                    <p:set>
                                      <p:cBhvr>
                                        <p:cTn id="81"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2" grpId="0" animBg="1"/>
      <p:bldP spid="219152" grpId="0"/>
      <p:bldP spid="219153" grpId="0"/>
      <p:bldP spid="23" grpId="0" animBg="1"/>
      <p:bldP spid="33" grpId="0"/>
      <p:bldP spid="3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a:extLst>
              <a:ext uri="{FF2B5EF4-FFF2-40B4-BE49-F238E27FC236}">
                <a16:creationId xmlns:a16="http://schemas.microsoft.com/office/drawing/2014/main" id="{0A99686C-706C-4340-91E5-B8D3AB8C17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595B473-3FBA-4F8C-9DC4-C75A72954FF4}" type="slidenum">
              <a:rPr lang="en-US" altLang="en-US"/>
              <a:pPr/>
              <a:t>98</a:t>
            </a:fld>
            <a:endParaRPr lang="en-US" altLang="en-US"/>
          </a:p>
        </p:txBody>
      </p:sp>
      <p:sp>
        <p:nvSpPr>
          <p:cNvPr id="219138" name="Rectangle 2">
            <a:extLst>
              <a:ext uri="{FF2B5EF4-FFF2-40B4-BE49-F238E27FC236}">
                <a16:creationId xmlns:a16="http://schemas.microsoft.com/office/drawing/2014/main" id="{63667225-93FE-416D-A53D-061A9115DEF3}"/>
              </a:ext>
            </a:extLst>
          </p:cNvPr>
          <p:cNvSpPr>
            <a:spLocks noGrp="1" noChangeArrowheads="1"/>
          </p:cNvSpPr>
          <p:nvPr>
            <p:ph type="title"/>
          </p:nvPr>
        </p:nvSpPr>
        <p:spPr>
          <a:xfrm>
            <a:off x="0" y="0"/>
            <a:ext cx="9047922" cy="838200"/>
          </a:xfrm>
        </p:spPr>
        <p:txBody>
          <a:bodyPr/>
          <a:lstStyle/>
          <a:p>
            <a:pPr eaLnBrk="1" hangingPunct="1">
              <a:defRPr/>
            </a:pPr>
            <a:r>
              <a:rPr lang="fr-FR" dirty="0" err="1"/>
              <a:t>Delete</a:t>
            </a:r>
            <a:r>
              <a:rPr lang="fr-FR" dirty="0"/>
              <a:t> the </a:t>
            </a:r>
            <a:r>
              <a:rPr lang="fr-FR" dirty="0" err="1"/>
              <a:t>node</a:t>
            </a:r>
            <a:r>
              <a:rPr lang="fr-FR" dirty="0"/>
              <a:t> at the middle/end of the </a:t>
            </a:r>
            <a:r>
              <a:rPr lang="fr-FR" dirty="0" err="1"/>
              <a:t>list</a:t>
            </a:r>
            <a:endParaRPr lang="fr-FR" dirty="0"/>
          </a:p>
        </p:txBody>
      </p:sp>
      <p:sp>
        <p:nvSpPr>
          <p:cNvPr id="19460" name="Rectangle 3">
            <a:extLst>
              <a:ext uri="{FF2B5EF4-FFF2-40B4-BE49-F238E27FC236}">
                <a16:creationId xmlns:a16="http://schemas.microsoft.com/office/drawing/2014/main" id="{CCC676E3-9D6A-4CB3-99B7-A8608F8EF9A6}"/>
              </a:ext>
            </a:extLst>
          </p:cNvPr>
          <p:cNvSpPr>
            <a:spLocks noGrp="1" noChangeArrowheads="1"/>
          </p:cNvSpPr>
          <p:nvPr>
            <p:ph type="body" idx="1"/>
          </p:nvPr>
        </p:nvSpPr>
        <p:spPr>
          <a:xfrm>
            <a:off x="152399" y="1460104"/>
            <a:ext cx="8991601" cy="813594"/>
          </a:xfrm>
        </p:spPr>
        <p:txBody>
          <a:bodyPr/>
          <a:lstStyle/>
          <a:p>
            <a:pPr marL="0" indent="0" eaLnBrk="1" hangingPunct="1">
              <a:lnSpc>
                <a:spcPct val="80000"/>
              </a:lnSpc>
              <a:buNone/>
            </a:pPr>
            <a:r>
              <a:rPr lang="fr-FR" altLang="en-US" sz="1600" b="1" dirty="0">
                <a:solidFill>
                  <a:srgbClr val="FF0000"/>
                </a:solidFill>
                <a:latin typeface="Courier New" panose="02070309020205020404" pitchFamily="49" charset="0"/>
                <a:cs typeface="Courier New" panose="02070309020205020404" pitchFamily="49" charset="0"/>
              </a:rPr>
              <a:t>&lt;</a:t>
            </a:r>
            <a:r>
              <a:rPr lang="fr-FR" altLang="en-US" sz="1600" b="1" dirty="0" err="1">
                <a:solidFill>
                  <a:srgbClr val="FF0000"/>
                </a:solidFill>
                <a:latin typeface="Courier New" panose="02070309020205020404" pitchFamily="49" charset="0"/>
                <a:cs typeface="Courier New" panose="02070309020205020404" pitchFamily="49" charset="0"/>
              </a:rPr>
              <a:t>Determine</a:t>
            </a:r>
            <a:r>
              <a:rPr lang="fr-FR" altLang="en-US" sz="1600" b="1" dirty="0">
                <a:solidFill>
                  <a:srgbClr val="FF0000"/>
                </a:solidFill>
                <a:latin typeface="Courier New" panose="02070309020205020404" pitchFamily="49" charset="0"/>
                <a:cs typeface="Courier New" panose="02070309020205020404" pitchFamily="49" charset="0"/>
              </a:rPr>
              <a:t> the pointer </a:t>
            </a:r>
            <a:r>
              <a:rPr lang="fr-FR" altLang="en-US" sz="1600" b="1" dirty="0" err="1">
                <a:solidFill>
                  <a:srgbClr val="FF0000"/>
                </a:solidFill>
                <a:latin typeface="Courier New" panose="02070309020205020404" pitchFamily="49" charset="0"/>
                <a:cs typeface="Courier New" panose="02070309020205020404" pitchFamily="49" charset="0"/>
              </a:rPr>
              <a:t>prev</a:t>
            </a:r>
            <a:r>
              <a:rPr lang="fr-FR" altLang="en-US" sz="1600" b="1" dirty="0">
                <a:solidFill>
                  <a:srgbClr val="FF0000"/>
                </a:solidFill>
                <a:latin typeface="Courier New" panose="02070309020205020404" pitchFamily="49" charset="0"/>
                <a:cs typeface="Courier New" panose="02070309020205020404" pitchFamily="49" charset="0"/>
              </a:rPr>
              <a:t> </a:t>
            </a:r>
            <a:r>
              <a:rPr lang="fr-FR" altLang="en-US" sz="1600" b="1" dirty="0" err="1">
                <a:solidFill>
                  <a:srgbClr val="FF0000"/>
                </a:solidFill>
                <a:latin typeface="Courier New" panose="02070309020205020404" pitchFamily="49" charset="0"/>
                <a:cs typeface="Courier New" panose="02070309020205020404" pitchFamily="49" charset="0"/>
              </a:rPr>
              <a:t>pointed</a:t>
            </a:r>
            <a:r>
              <a:rPr lang="fr-FR" altLang="en-US" sz="1600" b="1" dirty="0">
                <a:solidFill>
                  <a:srgbClr val="FF0000"/>
                </a:solidFill>
                <a:latin typeface="Courier New" panose="02070309020205020404" pitchFamily="49" charset="0"/>
                <a:cs typeface="Courier New" panose="02070309020205020404" pitchFamily="49" charset="0"/>
              </a:rPr>
              <a:t> to the </a:t>
            </a:r>
            <a:r>
              <a:rPr lang="fr-FR" altLang="en-US" sz="1600" b="1" dirty="0" err="1">
                <a:solidFill>
                  <a:srgbClr val="FF0000"/>
                </a:solidFill>
                <a:latin typeface="Courier New" panose="02070309020205020404" pitchFamily="49" charset="0"/>
                <a:cs typeface="Courier New" panose="02070309020205020404" pitchFamily="49" charset="0"/>
              </a:rPr>
              <a:t>previous</a:t>
            </a:r>
            <a:r>
              <a:rPr lang="fr-FR" altLang="en-US" sz="1600" b="1" dirty="0">
                <a:solidFill>
                  <a:srgbClr val="FF0000"/>
                </a:solidFill>
                <a:latin typeface="Courier New" panose="02070309020205020404" pitchFamily="49" charset="0"/>
                <a:cs typeface="Courier New" panose="02070309020205020404" pitchFamily="49" charset="0"/>
              </a:rPr>
              <a:t> </a:t>
            </a:r>
            <a:r>
              <a:rPr lang="fr-FR" altLang="en-US" sz="1600" b="1" dirty="0" err="1">
                <a:solidFill>
                  <a:srgbClr val="FF0000"/>
                </a:solidFill>
                <a:latin typeface="Courier New" panose="02070309020205020404" pitchFamily="49" charset="0"/>
                <a:cs typeface="Courier New" panose="02070309020205020404" pitchFamily="49" charset="0"/>
              </a:rPr>
              <a:t>node</a:t>
            </a:r>
            <a:r>
              <a:rPr lang="fr-FR" altLang="en-US" sz="1600" b="1" dirty="0">
                <a:solidFill>
                  <a:srgbClr val="FF0000"/>
                </a:solidFill>
                <a:latin typeface="Courier New" panose="02070309020205020404" pitchFamily="49" charset="0"/>
                <a:cs typeface="Courier New" panose="02070309020205020404" pitchFamily="49" charset="0"/>
              </a:rPr>
              <a:t> of</a:t>
            </a:r>
            <a:r>
              <a:rPr lang="en-US" altLang="en-US" sz="1600" b="1" dirty="0">
                <a:solidFill>
                  <a:srgbClr val="FF0000"/>
                </a:solidFill>
                <a:latin typeface="Courier New" panose="02070309020205020404" pitchFamily="49" charset="0"/>
                <a:cs typeface="Courier New" panose="02070309020205020404" pitchFamily="49" charset="0"/>
              </a:rPr>
              <a:t> del&gt;;</a:t>
            </a:r>
          </a:p>
          <a:p>
            <a:pPr marL="0" indent="0" eaLnBrk="1" hangingPunct="1">
              <a:lnSpc>
                <a:spcPct val="80000"/>
              </a:lnSpc>
              <a:buNone/>
            </a:pPr>
            <a:r>
              <a:rPr lang="fr-FR" altLang="en-US" sz="1600" dirty="0" err="1">
                <a:latin typeface="Courier New" panose="02070309020205020404" pitchFamily="49" charset="0"/>
                <a:cs typeface="Courier New" panose="02070309020205020404" pitchFamily="49" charset="0"/>
              </a:rPr>
              <a:t>pr</a:t>
            </a:r>
            <a:r>
              <a:rPr lang="fr-FR" altLang="en-US" sz="1600" dirty="0" err="1">
                <a:latin typeface="Courier New" panose="02070309020205020404" pitchFamily="49" charset="0"/>
              </a:rPr>
              <a:t>ev</a:t>
            </a:r>
            <a:r>
              <a:rPr lang="fr-FR" altLang="en-US" sz="1600" dirty="0">
                <a:latin typeface="Courier New" panose="02070309020205020404" pitchFamily="49" charset="0"/>
              </a:rPr>
              <a:t>-&gt;</a:t>
            </a:r>
            <a:r>
              <a:rPr lang="fr-FR" altLang="en-US" sz="1600" dirty="0" err="1">
                <a:latin typeface="Courier New" panose="02070309020205020404" pitchFamily="49" charset="0"/>
              </a:rPr>
              <a:t>next</a:t>
            </a:r>
            <a:r>
              <a:rPr lang="fr-FR" altLang="en-US" sz="1600" dirty="0">
                <a:latin typeface="Courier New" panose="02070309020205020404" pitchFamily="49" charset="0"/>
              </a:rPr>
              <a:t> = </a:t>
            </a:r>
            <a:r>
              <a:rPr lang="fr-FR" altLang="en-US" sz="1600" dirty="0" err="1">
                <a:latin typeface="Courier New" panose="02070309020205020404" pitchFamily="49" charset="0"/>
              </a:rPr>
              <a:t>del</a:t>
            </a:r>
            <a:r>
              <a:rPr lang="fr-FR" altLang="en-US" sz="1600" dirty="0">
                <a:latin typeface="Courier New" panose="02070309020205020404" pitchFamily="49" charset="0"/>
              </a:rPr>
              <a:t>-&gt;</a:t>
            </a:r>
            <a:r>
              <a:rPr lang="fr-FR" altLang="en-US" sz="1600" dirty="0" err="1">
                <a:latin typeface="Courier New" panose="02070309020205020404" pitchFamily="49" charset="0"/>
              </a:rPr>
              <a:t>next</a:t>
            </a:r>
            <a:r>
              <a:rPr lang="fr-FR" altLang="en-US" sz="1600" dirty="0">
                <a:latin typeface="Courier New" panose="02070309020205020404" pitchFamily="49" charset="0"/>
              </a:rPr>
              <a:t>; //</a:t>
            </a:r>
            <a:r>
              <a:rPr lang="fr-FR" altLang="en-US" sz="1600" dirty="0" err="1">
                <a:latin typeface="Courier New" panose="02070309020205020404" pitchFamily="49" charset="0"/>
              </a:rPr>
              <a:t>modify</a:t>
            </a:r>
            <a:r>
              <a:rPr lang="fr-FR" altLang="en-US" sz="1600" dirty="0">
                <a:latin typeface="Courier New" panose="02070309020205020404" pitchFamily="49" charset="0"/>
              </a:rPr>
              <a:t> the </a:t>
            </a:r>
            <a:r>
              <a:rPr lang="en-CA" altLang="en-US" sz="1600" dirty="0">
                <a:latin typeface="Courier New" panose="02070309020205020404" pitchFamily="49" charset="0"/>
              </a:rPr>
              <a:t>link</a:t>
            </a:r>
            <a:endParaRPr lang="fr-FR" altLang="en-US" sz="1600" dirty="0">
              <a:latin typeface="Courier New" panose="02070309020205020404" pitchFamily="49" charset="0"/>
            </a:endParaRPr>
          </a:p>
          <a:p>
            <a:pPr eaLnBrk="1" hangingPunct="1">
              <a:lnSpc>
                <a:spcPct val="80000"/>
              </a:lnSpc>
              <a:buFontTx/>
              <a:buNone/>
            </a:pPr>
            <a:r>
              <a:rPr lang="fr-FR" altLang="en-US" sz="1600" dirty="0">
                <a:latin typeface="Courier New" panose="02070309020205020404" pitchFamily="49" charset="0"/>
              </a:rPr>
              <a:t>free(</a:t>
            </a:r>
            <a:r>
              <a:rPr lang="fr-FR" altLang="en-US" sz="1600" dirty="0" err="1">
                <a:latin typeface="Courier New" panose="02070309020205020404" pitchFamily="49" charset="0"/>
              </a:rPr>
              <a:t>del</a:t>
            </a:r>
            <a:r>
              <a:rPr lang="fr-FR" altLang="en-US" sz="1600" dirty="0">
                <a:latin typeface="Courier New" panose="02070309020205020404" pitchFamily="49" charset="0"/>
              </a:rPr>
              <a:t>); //</a:t>
            </a:r>
            <a:r>
              <a:rPr lang="fr-FR" altLang="en-US" sz="1600" dirty="0" err="1">
                <a:latin typeface="Courier New" panose="02070309020205020404" pitchFamily="49" charset="0"/>
              </a:rPr>
              <a:t>delete</a:t>
            </a:r>
            <a:r>
              <a:rPr lang="fr-FR" altLang="en-US" sz="1600" dirty="0">
                <a:latin typeface="Courier New" panose="02070309020205020404" pitchFamily="49" charset="0"/>
              </a:rPr>
              <a:t> </a:t>
            </a:r>
            <a:r>
              <a:rPr lang="fr-FR" altLang="en-US" sz="1600" dirty="0" err="1">
                <a:latin typeface="Courier New" panose="02070309020205020404" pitchFamily="49" charset="0"/>
              </a:rPr>
              <a:t>node</a:t>
            </a:r>
            <a:r>
              <a:rPr lang="fr-FR" altLang="en-US" sz="1600" dirty="0">
                <a:latin typeface="Courier New" panose="02070309020205020404" pitchFamily="49" charset="0"/>
              </a:rPr>
              <a:t> </a:t>
            </a:r>
            <a:r>
              <a:rPr lang="fr-FR" altLang="en-US" sz="1600" dirty="0" err="1">
                <a:latin typeface="Courier New" panose="02070309020205020404" pitchFamily="49" charset="0"/>
              </a:rPr>
              <a:t>del</a:t>
            </a:r>
            <a:r>
              <a:rPr lang="fr-FR" altLang="en-US" sz="1600" dirty="0">
                <a:latin typeface="Courier New" panose="02070309020205020404" pitchFamily="49" charset="0"/>
              </a:rPr>
              <a:t> to free memory</a:t>
            </a:r>
            <a:r>
              <a:rPr lang="en-CA" altLang="en-US" sz="1600" dirty="0">
                <a:latin typeface="Courier New" panose="02070309020205020404" pitchFamily="49" charset="0"/>
              </a:rPr>
              <a:t>)</a:t>
            </a:r>
            <a:endParaRPr lang="fr-FR" altLang="en-US" sz="1600" dirty="0">
              <a:latin typeface="Courier New" panose="02070309020205020404" pitchFamily="49" charset="0"/>
            </a:endParaRPr>
          </a:p>
        </p:txBody>
      </p:sp>
      <p:sp>
        <p:nvSpPr>
          <p:cNvPr id="2" name="Rectangle 1">
            <a:extLst>
              <a:ext uri="{FF2B5EF4-FFF2-40B4-BE49-F238E27FC236}">
                <a16:creationId xmlns:a16="http://schemas.microsoft.com/office/drawing/2014/main" id="{C76DEABC-3C65-4FFB-AFBA-0DDF93A89AFA}"/>
              </a:ext>
            </a:extLst>
          </p:cNvPr>
          <p:cNvSpPr/>
          <p:nvPr/>
        </p:nvSpPr>
        <p:spPr>
          <a:xfrm>
            <a:off x="0" y="814979"/>
            <a:ext cx="9144000" cy="400110"/>
          </a:xfrm>
          <a:prstGeom prst="rect">
            <a:avLst/>
          </a:prstGeom>
        </p:spPr>
        <p:txBody>
          <a:bodyPr wrap="square">
            <a:spAutoFit/>
          </a:bodyPr>
          <a:lstStyle/>
          <a:p>
            <a:pPr eaLnBrk="1" hangingPunct="1"/>
            <a:r>
              <a:rPr lang="fr-FR" altLang="en-US" sz="2000" dirty="0" err="1">
                <a:latin typeface="Times New Roman" panose="02020603050405020304" pitchFamily="18" charset="0"/>
                <a:cs typeface="Times New Roman" panose="02020603050405020304" pitchFamily="18" charset="0"/>
              </a:rPr>
              <a:t>Delete</a:t>
            </a:r>
            <a:r>
              <a:rPr lang="fr-FR" altLang="en-US" sz="2000" dirty="0">
                <a:latin typeface="Times New Roman" panose="02020603050405020304" pitchFamily="18" charset="0"/>
                <a:cs typeface="Times New Roman" panose="02020603050405020304" pitchFamily="18" charset="0"/>
              </a:rPr>
              <a:t> </a:t>
            </a:r>
            <a:r>
              <a:rPr lang="fr-FR" altLang="en-US" sz="2000" dirty="0" err="1">
                <a:latin typeface="Times New Roman" panose="02020603050405020304" pitchFamily="18" charset="0"/>
                <a:cs typeface="Times New Roman" panose="02020603050405020304" pitchFamily="18" charset="0"/>
              </a:rPr>
              <a:t>node</a:t>
            </a:r>
            <a:r>
              <a:rPr lang="en-US" altLang="en-US" sz="2000" dirty="0">
                <a:latin typeface="Times New Roman" panose="02020603050405020304" pitchFamily="18" charset="0"/>
                <a:cs typeface="Times New Roman" panose="02020603050405020304" pitchFamily="18" charset="0"/>
              </a:rPr>
              <a:t> </a:t>
            </a:r>
            <a:r>
              <a:rPr lang="en-US" altLang="en-US" sz="2000" dirty="0">
                <a:latin typeface="Courier New" panose="02070309020205020404" pitchFamily="49" charset="0"/>
                <a:cs typeface="Courier New" panose="02070309020205020404" pitchFamily="49" charset="0"/>
              </a:rPr>
              <a:t>del</a:t>
            </a:r>
            <a:r>
              <a:rPr lang="en-US" altLang="en-US" sz="2000" dirty="0">
                <a:latin typeface="Times New Roman" panose="02020603050405020304" pitchFamily="18" charset="0"/>
                <a:cs typeface="Times New Roman" panose="02020603050405020304" pitchFamily="18" charset="0"/>
              </a:rPr>
              <a:t>  that is currently the middle/last node of the list:</a:t>
            </a:r>
            <a:endParaRPr lang="fr-FR" altLang="en-US" sz="2000" dirty="0">
              <a:latin typeface="Times New Roman" panose="02020603050405020304" pitchFamily="18" charset="0"/>
              <a:cs typeface="Times New Roman" panose="02020603050405020304" pitchFamily="18" charset="0"/>
            </a:endParaRPr>
          </a:p>
        </p:txBody>
      </p:sp>
      <p:sp>
        <p:nvSpPr>
          <p:cNvPr id="37" name="Rectangle 4">
            <a:extLst>
              <a:ext uri="{FF2B5EF4-FFF2-40B4-BE49-F238E27FC236}">
                <a16:creationId xmlns:a16="http://schemas.microsoft.com/office/drawing/2014/main" id="{63BF9904-57FD-4146-9F20-A5A43C38522A}"/>
              </a:ext>
            </a:extLst>
          </p:cNvPr>
          <p:cNvSpPr>
            <a:spLocks noChangeArrowheads="1"/>
          </p:cNvSpPr>
          <p:nvPr/>
        </p:nvSpPr>
        <p:spPr bwMode="auto">
          <a:xfrm>
            <a:off x="1371600" y="5634037"/>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8" name="Rectangle 5">
            <a:extLst>
              <a:ext uri="{FF2B5EF4-FFF2-40B4-BE49-F238E27FC236}">
                <a16:creationId xmlns:a16="http://schemas.microsoft.com/office/drawing/2014/main" id="{CE17BA07-69DF-4EB6-A402-67410E40A9A9}"/>
              </a:ext>
            </a:extLst>
          </p:cNvPr>
          <p:cNvSpPr>
            <a:spLocks noChangeArrowheads="1"/>
          </p:cNvSpPr>
          <p:nvPr/>
        </p:nvSpPr>
        <p:spPr bwMode="auto">
          <a:xfrm>
            <a:off x="2971800" y="5638800"/>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9" name="Rectangle 6">
            <a:extLst>
              <a:ext uri="{FF2B5EF4-FFF2-40B4-BE49-F238E27FC236}">
                <a16:creationId xmlns:a16="http://schemas.microsoft.com/office/drawing/2014/main" id="{0064343E-39EC-4D28-BF1F-D56DACC622B4}"/>
              </a:ext>
            </a:extLst>
          </p:cNvPr>
          <p:cNvSpPr>
            <a:spLocks noChangeArrowheads="1"/>
          </p:cNvSpPr>
          <p:nvPr/>
        </p:nvSpPr>
        <p:spPr bwMode="auto">
          <a:xfrm>
            <a:off x="4572000" y="5638800"/>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40" name="Rectangle 7">
            <a:extLst>
              <a:ext uri="{FF2B5EF4-FFF2-40B4-BE49-F238E27FC236}">
                <a16:creationId xmlns:a16="http://schemas.microsoft.com/office/drawing/2014/main" id="{4F6154DD-CC07-4FDD-A0CD-4ADEDC336FC8}"/>
              </a:ext>
            </a:extLst>
          </p:cNvPr>
          <p:cNvSpPr>
            <a:spLocks noChangeArrowheads="1"/>
          </p:cNvSpPr>
          <p:nvPr/>
        </p:nvSpPr>
        <p:spPr bwMode="auto">
          <a:xfrm>
            <a:off x="6172200" y="5638800"/>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41" name="Line 8">
            <a:extLst>
              <a:ext uri="{FF2B5EF4-FFF2-40B4-BE49-F238E27FC236}">
                <a16:creationId xmlns:a16="http://schemas.microsoft.com/office/drawing/2014/main" id="{EC11A93C-525D-4B7A-8A9F-F29C49A15B93}"/>
              </a:ext>
            </a:extLst>
          </p:cNvPr>
          <p:cNvSpPr>
            <a:spLocks noChangeShapeType="1"/>
          </p:cNvSpPr>
          <p:nvPr/>
        </p:nvSpPr>
        <p:spPr bwMode="auto">
          <a:xfrm>
            <a:off x="2286000" y="5943600"/>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Line 9">
            <a:extLst>
              <a:ext uri="{FF2B5EF4-FFF2-40B4-BE49-F238E27FC236}">
                <a16:creationId xmlns:a16="http://schemas.microsoft.com/office/drawing/2014/main" id="{49699845-294F-477A-AF01-4376AD784C10}"/>
              </a:ext>
            </a:extLst>
          </p:cNvPr>
          <p:cNvSpPr>
            <a:spLocks noChangeShapeType="1"/>
          </p:cNvSpPr>
          <p:nvPr/>
        </p:nvSpPr>
        <p:spPr bwMode="auto">
          <a:xfrm>
            <a:off x="3886200" y="5943600"/>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 name="Line 10">
            <a:extLst>
              <a:ext uri="{FF2B5EF4-FFF2-40B4-BE49-F238E27FC236}">
                <a16:creationId xmlns:a16="http://schemas.microsoft.com/office/drawing/2014/main" id="{9B3E479E-FE70-4D2E-A53A-6764F48A3DB8}"/>
              </a:ext>
            </a:extLst>
          </p:cNvPr>
          <p:cNvSpPr>
            <a:spLocks noChangeShapeType="1"/>
          </p:cNvSpPr>
          <p:nvPr/>
        </p:nvSpPr>
        <p:spPr bwMode="auto">
          <a:xfrm>
            <a:off x="5486400" y="5943600"/>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 name="Line 11">
            <a:extLst>
              <a:ext uri="{FF2B5EF4-FFF2-40B4-BE49-F238E27FC236}">
                <a16:creationId xmlns:a16="http://schemas.microsoft.com/office/drawing/2014/main" id="{4FD5C59D-A60D-4E85-A1E3-5AF3B9E88E0E}"/>
              </a:ext>
            </a:extLst>
          </p:cNvPr>
          <p:cNvSpPr>
            <a:spLocks noChangeShapeType="1"/>
          </p:cNvSpPr>
          <p:nvPr/>
        </p:nvSpPr>
        <p:spPr bwMode="auto">
          <a:xfrm>
            <a:off x="7086600" y="5943600"/>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 name="Line 12">
            <a:extLst>
              <a:ext uri="{FF2B5EF4-FFF2-40B4-BE49-F238E27FC236}">
                <a16:creationId xmlns:a16="http://schemas.microsoft.com/office/drawing/2014/main" id="{C00ED1E4-A598-46E7-AAB5-CA842A7FD8B1}"/>
              </a:ext>
            </a:extLst>
          </p:cNvPr>
          <p:cNvSpPr>
            <a:spLocks noChangeShapeType="1"/>
          </p:cNvSpPr>
          <p:nvPr/>
        </p:nvSpPr>
        <p:spPr bwMode="auto">
          <a:xfrm>
            <a:off x="609600" y="5481637"/>
            <a:ext cx="76200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 name="Text Box 13">
            <a:extLst>
              <a:ext uri="{FF2B5EF4-FFF2-40B4-BE49-F238E27FC236}">
                <a16:creationId xmlns:a16="http://schemas.microsoft.com/office/drawing/2014/main" id="{62FC0155-0FC0-47C7-AAEA-2BFE2306D9AB}"/>
              </a:ext>
            </a:extLst>
          </p:cNvPr>
          <p:cNvSpPr txBox="1">
            <a:spLocks noChangeArrowheads="1"/>
          </p:cNvSpPr>
          <p:nvPr/>
        </p:nvSpPr>
        <p:spPr bwMode="auto">
          <a:xfrm>
            <a:off x="152400" y="4872037"/>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800">
                <a:latin typeface="Tahoma" panose="020B0604030504040204" pitchFamily="34" charset="0"/>
                <a:cs typeface="Arial" panose="020B0604020202020204" pitchFamily="34" charset="0"/>
              </a:rPr>
              <a:t>head</a:t>
            </a:r>
          </a:p>
        </p:txBody>
      </p:sp>
      <p:sp>
        <p:nvSpPr>
          <p:cNvPr id="47" name="Line 14">
            <a:extLst>
              <a:ext uri="{FF2B5EF4-FFF2-40B4-BE49-F238E27FC236}">
                <a16:creationId xmlns:a16="http://schemas.microsoft.com/office/drawing/2014/main" id="{40CDF73F-36AC-4C02-954E-437193C1E565}"/>
              </a:ext>
            </a:extLst>
          </p:cNvPr>
          <p:cNvSpPr>
            <a:spLocks noChangeShapeType="1"/>
          </p:cNvSpPr>
          <p:nvPr/>
        </p:nvSpPr>
        <p:spPr bwMode="auto">
          <a:xfrm>
            <a:off x="6192982" y="5024437"/>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 name="Line 15">
            <a:extLst>
              <a:ext uri="{FF2B5EF4-FFF2-40B4-BE49-F238E27FC236}">
                <a16:creationId xmlns:a16="http://schemas.microsoft.com/office/drawing/2014/main" id="{434350EB-844B-40D0-ACE8-F7A7D78DEF24}"/>
              </a:ext>
            </a:extLst>
          </p:cNvPr>
          <p:cNvSpPr>
            <a:spLocks noChangeShapeType="1"/>
          </p:cNvSpPr>
          <p:nvPr/>
        </p:nvSpPr>
        <p:spPr bwMode="auto">
          <a:xfrm>
            <a:off x="4552950" y="5007962"/>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Text Box 16">
            <a:extLst>
              <a:ext uri="{FF2B5EF4-FFF2-40B4-BE49-F238E27FC236}">
                <a16:creationId xmlns:a16="http://schemas.microsoft.com/office/drawing/2014/main" id="{B9431213-6815-4A9E-93A8-1E9D3DDB28C0}"/>
              </a:ext>
            </a:extLst>
          </p:cNvPr>
          <p:cNvSpPr txBox="1">
            <a:spLocks noChangeArrowheads="1"/>
          </p:cNvSpPr>
          <p:nvPr/>
        </p:nvSpPr>
        <p:spPr bwMode="auto">
          <a:xfrm>
            <a:off x="4133850" y="4517242"/>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prev</a:t>
            </a:r>
          </a:p>
        </p:txBody>
      </p:sp>
      <p:sp>
        <p:nvSpPr>
          <p:cNvPr id="50" name="Text Box 17">
            <a:extLst>
              <a:ext uri="{FF2B5EF4-FFF2-40B4-BE49-F238E27FC236}">
                <a16:creationId xmlns:a16="http://schemas.microsoft.com/office/drawing/2014/main" id="{DAA2FFCD-A9DB-4701-8CE4-5D7FFCB96F39}"/>
              </a:ext>
            </a:extLst>
          </p:cNvPr>
          <p:cNvSpPr txBox="1">
            <a:spLocks noChangeArrowheads="1"/>
          </p:cNvSpPr>
          <p:nvPr/>
        </p:nvSpPr>
        <p:spPr bwMode="auto">
          <a:xfrm>
            <a:off x="5829300" y="4527985"/>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del</a:t>
            </a:r>
          </a:p>
        </p:txBody>
      </p:sp>
      <p:sp>
        <p:nvSpPr>
          <p:cNvPr id="52" name="Text Box 4">
            <a:extLst>
              <a:ext uri="{FF2B5EF4-FFF2-40B4-BE49-F238E27FC236}">
                <a16:creationId xmlns:a16="http://schemas.microsoft.com/office/drawing/2014/main" id="{37367703-5E49-4ED0-8C09-508AFB484A82}"/>
              </a:ext>
            </a:extLst>
          </p:cNvPr>
          <p:cNvSpPr txBox="1">
            <a:spLocks noChangeArrowheads="1"/>
          </p:cNvSpPr>
          <p:nvPr/>
        </p:nvSpPr>
        <p:spPr bwMode="auto">
          <a:xfrm>
            <a:off x="7833014" y="5617562"/>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3200">
                <a:latin typeface="Tahoma" panose="020B0604030504040204" pitchFamily="34" charset="0"/>
                <a:cs typeface="Arial" panose="020B0604020202020204" pitchFamily="34" charset="0"/>
              </a:rPr>
              <a:t>…</a:t>
            </a:r>
          </a:p>
        </p:txBody>
      </p:sp>
      <p:sp>
        <p:nvSpPr>
          <p:cNvPr id="53" name="Rectangle 12">
            <a:extLst>
              <a:ext uri="{FF2B5EF4-FFF2-40B4-BE49-F238E27FC236}">
                <a16:creationId xmlns:a16="http://schemas.microsoft.com/office/drawing/2014/main" id="{5C1E5A14-FA98-43C4-AB4B-9729D0042F86}"/>
              </a:ext>
            </a:extLst>
          </p:cNvPr>
          <p:cNvSpPr>
            <a:spLocks noChangeArrowheads="1"/>
          </p:cNvSpPr>
          <p:nvPr/>
        </p:nvSpPr>
        <p:spPr bwMode="auto">
          <a:xfrm>
            <a:off x="505517" y="2651934"/>
            <a:ext cx="74471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US" altLang="en-US" sz="2000">
                <a:latin typeface="Courier New" panose="02070309020205020404" pitchFamily="49" charset="0"/>
                <a:cs typeface="Courier New" panose="02070309020205020404" pitchFamily="49" charset="0"/>
              </a:rPr>
              <a:t>Node *prev =head;</a:t>
            </a:r>
          </a:p>
          <a:p>
            <a:pPr eaLnBrk="1" hangingPunct="1"/>
            <a:r>
              <a:rPr lang="en-US" altLang="en-US" sz="2000">
                <a:latin typeface="Courier New" panose="02070309020205020404" pitchFamily="49" charset="0"/>
                <a:cs typeface="Courier New" panose="02070309020205020404" pitchFamily="49" charset="0"/>
              </a:rPr>
              <a:t>while</a:t>
            </a:r>
            <a:r>
              <a:rPr lang="en-US" altLang="en-US" sz="2000">
                <a:solidFill>
                  <a:srgbClr val="0000FF"/>
                </a:solidFill>
                <a:latin typeface="Courier New" panose="02070309020205020404" pitchFamily="49" charset="0"/>
                <a:cs typeface="Courier New" panose="02070309020205020404" pitchFamily="49" charset="0"/>
              </a:rPr>
              <a:t> </a:t>
            </a:r>
            <a:r>
              <a:rPr lang="en-US" altLang="en-US" sz="2000">
                <a:latin typeface="Courier New" panose="02070309020205020404" pitchFamily="49" charset="0"/>
                <a:cs typeface="Courier New" panose="02070309020205020404" pitchFamily="49" charset="0"/>
              </a:rPr>
              <a:t>(prev-&gt;next != del) prev = prev-&gt;next; </a:t>
            </a:r>
          </a:p>
        </p:txBody>
      </p:sp>
      <p:sp>
        <p:nvSpPr>
          <p:cNvPr id="3" name="Arrow: Down 2">
            <a:extLst>
              <a:ext uri="{FF2B5EF4-FFF2-40B4-BE49-F238E27FC236}">
                <a16:creationId xmlns:a16="http://schemas.microsoft.com/office/drawing/2014/main" id="{698E3714-C544-45B9-BFF9-B33FD325D57F}"/>
              </a:ext>
            </a:extLst>
          </p:cNvPr>
          <p:cNvSpPr/>
          <p:nvPr/>
        </p:nvSpPr>
        <p:spPr>
          <a:xfrm>
            <a:off x="6299662" y="1742126"/>
            <a:ext cx="457200" cy="10772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3BCA10B8-A2DB-4B74-9B6E-40399C626360}"/>
              </a:ext>
            </a:extLst>
          </p:cNvPr>
          <p:cNvSpPr/>
          <p:nvPr/>
        </p:nvSpPr>
        <p:spPr>
          <a:xfrm>
            <a:off x="152399" y="1395853"/>
            <a:ext cx="8210205" cy="3434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465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3">
                                            <p:txEl>
                                              <p:pRg st="0" end="0"/>
                                            </p:txEl>
                                          </p:spTgt>
                                        </p:tgtEl>
                                        <p:attrNameLst>
                                          <p:attrName>style.visibility</p:attrName>
                                        </p:attrNameLst>
                                      </p:cBhvr>
                                      <p:to>
                                        <p:strVal val="visible"/>
                                      </p:to>
                                    </p:set>
                                    <p:anim calcmode="lin" valueType="num">
                                      <p:cBhvr additive="base">
                                        <p:cTn id="16"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3">
                                            <p:txEl>
                                              <p:pRg st="1" end="1"/>
                                            </p:txEl>
                                          </p:spTgt>
                                        </p:tgtEl>
                                        <p:attrNameLst>
                                          <p:attrName>style.visibility</p:attrName>
                                        </p:attrNameLst>
                                      </p:cBhvr>
                                      <p:to>
                                        <p:strVal val="visible"/>
                                      </p:to>
                                    </p:set>
                                    <p:anim calcmode="lin" valueType="num">
                                      <p:cBhvr additive="base">
                                        <p:cTn id="22" dur="500" fill="hold"/>
                                        <p:tgtEl>
                                          <p:spTgt spid="5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a:extLst>
              <a:ext uri="{FF2B5EF4-FFF2-40B4-BE49-F238E27FC236}">
                <a16:creationId xmlns:a16="http://schemas.microsoft.com/office/drawing/2014/main" id="{0A99686C-706C-4340-91E5-B8D3AB8C17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595B473-3FBA-4F8C-9DC4-C75A72954FF4}" type="slidenum">
              <a:rPr lang="en-US" altLang="en-US"/>
              <a:pPr/>
              <a:t>99</a:t>
            </a:fld>
            <a:endParaRPr lang="en-US" altLang="en-US"/>
          </a:p>
        </p:txBody>
      </p:sp>
      <p:sp>
        <p:nvSpPr>
          <p:cNvPr id="219138" name="Rectangle 2">
            <a:extLst>
              <a:ext uri="{FF2B5EF4-FFF2-40B4-BE49-F238E27FC236}">
                <a16:creationId xmlns:a16="http://schemas.microsoft.com/office/drawing/2014/main" id="{63667225-93FE-416D-A53D-061A9115DEF3}"/>
              </a:ext>
            </a:extLst>
          </p:cNvPr>
          <p:cNvSpPr>
            <a:spLocks noGrp="1" noChangeArrowheads="1"/>
          </p:cNvSpPr>
          <p:nvPr>
            <p:ph type="title"/>
          </p:nvPr>
        </p:nvSpPr>
        <p:spPr>
          <a:xfrm>
            <a:off x="0" y="0"/>
            <a:ext cx="9047922" cy="838200"/>
          </a:xfrm>
        </p:spPr>
        <p:txBody>
          <a:bodyPr/>
          <a:lstStyle/>
          <a:p>
            <a:pPr eaLnBrk="1" hangingPunct="1">
              <a:defRPr/>
            </a:pPr>
            <a:r>
              <a:rPr lang="fr-FR" dirty="0" err="1"/>
              <a:t>Delete</a:t>
            </a:r>
            <a:r>
              <a:rPr lang="fr-FR" dirty="0"/>
              <a:t> the </a:t>
            </a:r>
            <a:r>
              <a:rPr lang="fr-FR" dirty="0" err="1"/>
              <a:t>node</a:t>
            </a:r>
            <a:r>
              <a:rPr lang="fr-FR" dirty="0"/>
              <a:t> at the middle/end of the </a:t>
            </a:r>
            <a:r>
              <a:rPr lang="fr-FR" dirty="0" err="1"/>
              <a:t>list</a:t>
            </a:r>
            <a:endParaRPr lang="fr-FR" dirty="0"/>
          </a:p>
        </p:txBody>
      </p:sp>
      <p:sp>
        <p:nvSpPr>
          <p:cNvPr id="19460" name="Rectangle 3">
            <a:extLst>
              <a:ext uri="{FF2B5EF4-FFF2-40B4-BE49-F238E27FC236}">
                <a16:creationId xmlns:a16="http://schemas.microsoft.com/office/drawing/2014/main" id="{CCC676E3-9D6A-4CB3-99B7-A8608F8EF9A6}"/>
              </a:ext>
            </a:extLst>
          </p:cNvPr>
          <p:cNvSpPr>
            <a:spLocks noGrp="1" noChangeArrowheads="1"/>
          </p:cNvSpPr>
          <p:nvPr>
            <p:ph type="body" idx="1"/>
          </p:nvPr>
        </p:nvSpPr>
        <p:spPr>
          <a:xfrm>
            <a:off x="152399" y="1460104"/>
            <a:ext cx="8991601" cy="813594"/>
          </a:xfrm>
        </p:spPr>
        <p:txBody>
          <a:bodyPr/>
          <a:lstStyle/>
          <a:p>
            <a:pPr marL="0" indent="0" eaLnBrk="1" hangingPunct="1">
              <a:lnSpc>
                <a:spcPct val="80000"/>
              </a:lnSpc>
              <a:buNone/>
            </a:pPr>
            <a:r>
              <a:rPr lang="fr-FR" altLang="en-US" sz="1600" b="1" dirty="0">
                <a:solidFill>
                  <a:srgbClr val="FF0000"/>
                </a:solidFill>
                <a:latin typeface="Courier New" panose="02070309020205020404" pitchFamily="49" charset="0"/>
                <a:cs typeface="Courier New" panose="02070309020205020404" pitchFamily="49" charset="0"/>
              </a:rPr>
              <a:t>&lt;</a:t>
            </a:r>
            <a:r>
              <a:rPr lang="fr-FR" altLang="en-US" sz="1600" b="1" dirty="0" err="1">
                <a:solidFill>
                  <a:srgbClr val="FF0000"/>
                </a:solidFill>
                <a:latin typeface="Courier New" panose="02070309020205020404" pitchFamily="49" charset="0"/>
                <a:cs typeface="Courier New" panose="02070309020205020404" pitchFamily="49" charset="0"/>
              </a:rPr>
              <a:t>Determine</a:t>
            </a:r>
            <a:r>
              <a:rPr lang="fr-FR" altLang="en-US" sz="1600" b="1" dirty="0">
                <a:solidFill>
                  <a:srgbClr val="FF0000"/>
                </a:solidFill>
                <a:latin typeface="Courier New" panose="02070309020205020404" pitchFamily="49" charset="0"/>
                <a:cs typeface="Courier New" panose="02070309020205020404" pitchFamily="49" charset="0"/>
              </a:rPr>
              <a:t> the pointer </a:t>
            </a:r>
            <a:r>
              <a:rPr lang="fr-FR" altLang="en-US" sz="1600" b="1" dirty="0" err="1">
                <a:solidFill>
                  <a:srgbClr val="FF0000"/>
                </a:solidFill>
                <a:latin typeface="Courier New" panose="02070309020205020404" pitchFamily="49" charset="0"/>
                <a:cs typeface="Courier New" panose="02070309020205020404" pitchFamily="49" charset="0"/>
              </a:rPr>
              <a:t>prev</a:t>
            </a:r>
            <a:r>
              <a:rPr lang="fr-FR" altLang="en-US" sz="1600" b="1" dirty="0">
                <a:solidFill>
                  <a:srgbClr val="FF0000"/>
                </a:solidFill>
                <a:latin typeface="Courier New" panose="02070309020205020404" pitchFamily="49" charset="0"/>
                <a:cs typeface="Courier New" panose="02070309020205020404" pitchFamily="49" charset="0"/>
              </a:rPr>
              <a:t> </a:t>
            </a:r>
            <a:r>
              <a:rPr lang="fr-FR" altLang="en-US" sz="1600" b="1" dirty="0" err="1">
                <a:solidFill>
                  <a:srgbClr val="FF0000"/>
                </a:solidFill>
                <a:latin typeface="Courier New" panose="02070309020205020404" pitchFamily="49" charset="0"/>
                <a:cs typeface="Courier New" panose="02070309020205020404" pitchFamily="49" charset="0"/>
              </a:rPr>
              <a:t>pointed</a:t>
            </a:r>
            <a:r>
              <a:rPr lang="fr-FR" altLang="en-US" sz="1600" b="1" dirty="0">
                <a:solidFill>
                  <a:srgbClr val="FF0000"/>
                </a:solidFill>
                <a:latin typeface="Courier New" panose="02070309020205020404" pitchFamily="49" charset="0"/>
                <a:cs typeface="Courier New" panose="02070309020205020404" pitchFamily="49" charset="0"/>
              </a:rPr>
              <a:t> to the </a:t>
            </a:r>
            <a:r>
              <a:rPr lang="fr-FR" altLang="en-US" sz="1600" b="1" dirty="0" err="1">
                <a:solidFill>
                  <a:srgbClr val="FF0000"/>
                </a:solidFill>
                <a:latin typeface="Courier New" panose="02070309020205020404" pitchFamily="49" charset="0"/>
                <a:cs typeface="Courier New" panose="02070309020205020404" pitchFamily="49" charset="0"/>
              </a:rPr>
              <a:t>previous</a:t>
            </a:r>
            <a:r>
              <a:rPr lang="fr-FR" altLang="en-US" sz="1600" b="1" dirty="0">
                <a:solidFill>
                  <a:srgbClr val="FF0000"/>
                </a:solidFill>
                <a:latin typeface="Courier New" panose="02070309020205020404" pitchFamily="49" charset="0"/>
                <a:cs typeface="Courier New" panose="02070309020205020404" pitchFamily="49" charset="0"/>
              </a:rPr>
              <a:t> </a:t>
            </a:r>
            <a:r>
              <a:rPr lang="fr-FR" altLang="en-US" sz="1600" b="1" dirty="0" err="1">
                <a:solidFill>
                  <a:srgbClr val="FF0000"/>
                </a:solidFill>
                <a:latin typeface="Courier New" panose="02070309020205020404" pitchFamily="49" charset="0"/>
                <a:cs typeface="Courier New" panose="02070309020205020404" pitchFamily="49" charset="0"/>
              </a:rPr>
              <a:t>node</a:t>
            </a:r>
            <a:r>
              <a:rPr lang="fr-FR" altLang="en-US" sz="1600" b="1" dirty="0">
                <a:solidFill>
                  <a:srgbClr val="FF0000"/>
                </a:solidFill>
                <a:latin typeface="Courier New" panose="02070309020205020404" pitchFamily="49" charset="0"/>
                <a:cs typeface="Courier New" panose="02070309020205020404" pitchFamily="49" charset="0"/>
              </a:rPr>
              <a:t> of</a:t>
            </a:r>
            <a:r>
              <a:rPr lang="en-US" altLang="en-US" sz="1600" b="1" dirty="0">
                <a:solidFill>
                  <a:srgbClr val="FF0000"/>
                </a:solidFill>
                <a:latin typeface="Courier New" panose="02070309020205020404" pitchFamily="49" charset="0"/>
                <a:cs typeface="Courier New" panose="02070309020205020404" pitchFamily="49" charset="0"/>
              </a:rPr>
              <a:t> del&gt;;</a:t>
            </a:r>
          </a:p>
          <a:p>
            <a:pPr marL="0" indent="0" eaLnBrk="1" hangingPunct="1">
              <a:lnSpc>
                <a:spcPct val="80000"/>
              </a:lnSpc>
              <a:buNone/>
            </a:pPr>
            <a:r>
              <a:rPr lang="fr-FR" altLang="en-US" sz="1600" dirty="0" err="1">
                <a:latin typeface="Courier New" panose="02070309020205020404" pitchFamily="49" charset="0"/>
                <a:cs typeface="Courier New" panose="02070309020205020404" pitchFamily="49" charset="0"/>
              </a:rPr>
              <a:t>pr</a:t>
            </a:r>
            <a:r>
              <a:rPr lang="fr-FR" altLang="en-US" sz="1600" dirty="0" err="1">
                <a:latin typeface="Courier New" panose="02070309020205020404" pitchFamily="49" charset="0"/>
              </a:rPr>
              <a:t>ev</a:t>
            </a:r>
            <a:r>
              <a:rPr lang="fr-FR" altLang="en-US" sz="1600" dirty="0">
                <a:latin typeface="Courier New" panose="02070309020205020404" pitchFamily="49" charset="0"/>
              </a:rPr>
              <a:t>-&gt;</a:t>
            </a:r>
            <a:r>
              <a:rPr lang="fr-FR" altLang="en-US" sz="1600" dirty="0" err="1">
                <a:latin typeface="Courier New" panose="02070309020205020404" pitchFamily="49" charset="0"/>
              </a:rPr>
              <a:t>next</a:t>
            </a:r>
            <a:r>
              <a:rPr lang="fr-FR" altLang="en-US" sz="1600" dirty="0">
                <a:latin typeface="Courier New" panose="02070309020205020404" pitchFamily="49" charset="0"/>
              </a:rPr>
              <a:t> = </a:t>
            </a:r>
            <a:r>
              <a:rPr lang="fr-FR" altLang="en-US" sz="1600" dirty="0" err="1">
                <a:latin typeface="Courier New" panose="02070309020205020404" pitchFamily="49" charset="0"/>
              </a:rPr>
              <a:t>del</a:t>
            </a:r>
            <a:r>
              <a:rPr lang="fr-FR" altLang="en-US" sz="1600" dirty="0">
                <a:latin typeface="Courier New" panose="02070309020205020404" pitchFamily="49" charset="0"/>
              </a:rPr>
              <a:t>-&gt;</a:t>
            </a:r>
            <a:r>
              <a:rPr lang="fr-FR" altLang="en-US" sz="1600" dirty="0" err="1">
                <a:latin typeface="Courier New" panose="02070309020205020404" pitchFamily="49" charset="0"/>
              </a:rPr>
              <a:t>next</a:t>
            </a:r>
            <a:r>
              <a:rPr lang="fr-FR" altLang="en-US" sz="1600" dirty="0">
                <a:latin typeface="Courier New" panose="02070309020205020404" pitchFamily="49" charset="0"/>
              </a:rPr>
              <a:t>; //</a:t>
            </a:r>
            <a:r>
              <a:rPr lang="fr-FR" altLang="en-US" sz="1600" dirty="0" err="1">
                <a:latin typeface="Courier New" panose="02070309020205020404" pitchFamily="49" charset="0"/>
              </a:rPr>
              <a:t>modify</a:t>
            </a:r>
            <a:r>
              <a:rPr lang="fr-FR" altLang="en-US" sz="1600" dirty="0">
                <a:latin typeface="Courier New" panose="02070309020205020404" pitchFamily="49" charset="0"/>
              </a:rPr>
              <a:t> the </a:t>
            </a:r>
            <a:r>
              <a:rPr lang="en-CA" altLang="en-US" sz="1600" dirty="0">
                <a:latin typeface="Courier New" panose="02070309020205020404" pitchFamily="49" charset="0"/>
              </a:rPr>
              <a:t>link</a:t>
            </a:r>
            <a:endParaRPr lang="fr-FR" altLang="en-US" sz="1600" dirty="0">
              <a:latin typeface="Courier New" panose="02070309020205020404" pitchFamily="49" charset="0"/>
            </a:endParaRPr>
          </a:p>
          <a:p>
            <a:pPr eaLnBrk="1" hangingPunct="1">
              <a:lnSpc>
                <a:spcPct val="80000"/>
              </a:lnSpc>
              <a:buFontTx/>
              <a:buNone/>
            </a:pPr>
            <a:r>
              <a:rPr lang="fr-FR" altLang="en-US" sz="1600" dirty="0">
                <a:latin typeface="Courier New" panose="02070309020205020404" pitchFamily="49" charset="0"/>
              </a:rPr>
              <a:t>free(</a:t>
            </a:r>
            <a:r>
              <a:rPr lang="fr-FR" altLang="en-US" sz="1600" dirty="0" err="1">
                <a:latin typeface="Courier New" panose="02070309020205020404" pitchFamily="49" charset="0"/>
              </a:rPr>
              <a:t>del</a:t>
            </a:r>
            <a:r>
              <a:rPr lang="fr-FR" altLang="en-US" sz="1600" dirty="0">
                <a:latin typeface="Courier New" panose="02070309020205020404" pitchFamily="49" charset="0"/>
              </a:rPr>
              <a:t>); //</a:t>
            </a:r>
            <a:r>
              <a:rPr lang="fr-FR" altLang="en-US" sz="1600" dirty="0" err="1">
                <a:latin typeface="Courier New" panose="02070309020205020404" pitchFamily="49" charset="0"/>
              </a:rPr>
              <a:t>delete</a:t>
            </a:r>
            <a:r>
              <a:rPr lang="fr-FR" altLang="en-US" sz="1600" dirty="0">
                <a:latin typeface="Courier New" panose="02070309020205020404" pitchFamily="49" charset="0"/>
              </a:rPr>
              <a:t> </a:t>
            </a:r>
            <a:r>
              <a:rPr lang="fr-FR" altLang="en-US" sz="1600" dirty="0" err="1">
                <a:latin typeface="Courier New" panose="02070309020205020404" pitchFamily="49" charset="0"/>
              </a:rPr>
              <a:t>node</a:t>
            </a:r>
            <a:r>
              <a:rPr lang="fr-FR" altLang="en-US" sz="1600" dirty="0">
                <a:latin typeface="Courier New" panose="02070309020205020404" pitchFamily="49" charset="0"/>
              </a:rPr>
              <a:t> </a:t>
            </a:r>
            <a:r>
              <a:rPr lang="fr-FR" altLang="en-US" sz="1600" dirty="0" err="1">
                <a:latin typeface="Courier New" panose="02070309020205020404" pitchFamily="49" charset="0"/>
              </a:rPr>
              <a:t>del</a:t>
            </a:r>
            <a:r>
              <a:rPr lang="fr-FR" altLang="en-US" sz="1600" dirty="0">
                <a:latin typeface="Courier New" panose="02070309020205020404" pitchFamily="49" charset="0"/>
              </a:rPr>
              <a:t> to free memory</a:t>
            </a:r>
            <a:r>
              <a:rPr lang="en-CA" altLang="en-US" sz="1600" dirty="0">
                <a:latin typeface="Courier New" panose="02070309020205020404" pitchFamily="49" charset="0"/>
              </a:rPr>
              <a:t>)</a:t>
            </a:r>
            <a:endParaRPr lang="fr-FR" altLang="en-US" sz="1600" dirty="0">
              <a:latin typeface="Courier New" panose="02070309020205020404" pitchFamily="49" charset="0"/>
            </a:endParaRPr>
          </a:p>
        </p:txBody>
      </p:sp>
      <p:sp>
        <p:nvSpPr>
          <p:cNvPr id="2" name="Rectangle 1">
            <a:extLst>
              <a:ext uri="{FF2B5EF4-FFF2-40B4-BE49-F238E27FC236}">
                <a16:creationId xmlns:a16="http://schemas.microsoft.com/office/drawing/2014/main" id="{C76DEABC-3C65-4FFB-AFBA-0DDF93A89AFA}"/>
              </a:ext>
            </a:extLst>
          </p:cNvPr>
          <p:cNvSpPr/>
          <p:nvPr/>
        </p:nvSpPr>
        <p:spPr>
          <a:xfrm>
            <a:off x="0" y="814979"/>
            <a:ext cx="9144000" cy="400110"/>
          </a:xfrm>
          <a:prstGeom prst="rect">
            <a:avLst/>
          </a:prstGeom>
        </p:spPr>
        <p:txBody>
          <a:bodyPr wrap="square">
            <a:spAutoFit/>
          </a:bodyPr>
          <a:lstStyle/>
          <a:p>
            <a:pPr eaLnBrk="1" hangingPunct="1"/>
            <a:r>
              <a:rPr lang="fr-FR" altLang="en-US" sz="2000" dirty="0" err="1">
                <a:latin typeface="Times New Roman" panose="02020603050405020304" pitchFamily="18" charset="0"/>
                <a:cs typeface="Times New Roman" panose="02020603050405020304" pitchFamily="18" charset="0"/>
              </a:rPr>
              <a:t>Delete</a:t>
            </a:r>
            <a:r>
              <a:rPr lang="fr-FR" altLang="en-US" sz="2000" dirty="0">
                <a:latin typeface="Times New Roman" panose="02020603050405020304" pitchFamily="18" charset="0"/>
                <a:cs typeface="Times New Roman" panose="02020603050405020304" pitchFamily="18" charset="0"/>
              </a:rPr>
              <a:t> </a:t>
            </a:r>
            <a:r>
              <a:rPr lang="fr-FR" altLang="en-US" sz="2000" dirty="0" err="1">
                <a:latin typeface="Times New Roman" panose="02020603050405020304" pitchFamily="18" charset="0"/>
                <a:cs typeface="Times New Roman" panose="02020603050405020304" pitchFamily="18" charset="0"/>
              </a:rPr>
              <a:t>node</a:t>
            </a:r>
            <a:r>
              <a:rPr lang="en-US" altLang="en-US" sz="2000" dirty="0">
                <a:latin typeface="Times New Roman" panose="02020603050405020304" pitchFamily="18" charset="0"/>
                <a:cs typeface="Times New Roman" panose="02020603050405020304" pitchFamily="18" charset="0"/>
              </a:rPr>
              <a:t> </a:t>
            </a:r>
            <a:r>
              <a:rPr lang="en-US" altLang="en-US" sz="2000" dirty="0">
                <a:latin typeface="Courier New" panose="02070309020205020404" pitchFamily="49" charset="0"/>
                <a:cs typeface="Courier New" panose="02070309020205020404" pitchFamily="49" charset="0"/>
              </a:rPr>
              <a:t>del</a:t>
            </a:r>
            <a:r>
              <a:rPr lang="en-US" altLang="en-US" sz="2000" dirty="0">
                <a:latin typeface="Times New Roman" panose="02020603050405020304" pitchFamily="18" charset="0"/>
                <a:cs typeface="Times New Roman" panose="02020603050405020304" pitchFamily="18" charset="0"/>
              </a:rPr>
              <a:t>  that is currently the middle/last node of the list:</a:t>
            </a:r>
            <a:endParaRPr lang="fr-FR" altLang="en-US" sz="2000" dirty="0">
              <a:latin typeface="Times New Roman" panose="02020603050405020304" pitchFamily="18" charset="0"/>
              <a:cs typeface="Times New Roman" panose="02020603050405020304" pitchFamily="18" charset="0"/>
            </a:endParaRPr>
          </a:p>
        </p:txBody>
      </p:sp>
      <p:sp>
        <p:nvSpPr>
          <p:cNvPr id="37" name="Rectangle 4">
            <a:extLst>
              <a:ext uri="{FF2B5EF4-FFF2-40B4-BE49-F238E27FC236}">
                <a16:creationId xmlns:a16="http://schemas.microsoft.com/office/drawing/2014/main" id="{63BF9904-57FD-4146-9F20-A5A43C38522A}"/>
              </a:ext>
            </a:extLst>
          </p:cNvPr>
          <p:cNvSpPr>
            <a:spLocks noChangeArrowheads="1"/>
          </p:cNvSpPr>
          <p:nvPr/>
        </p:nvSpPr>
        <p:spPr bwMode="auto">
          <a:xfrm>
            <a:off x="1371600" y="5634037"/>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8" name="Rectangle 5">
            <a:extLst>
              <a:ext uri="{FF2B5EF4-FFF2-40B4-BE49-F238E27FC236}">
                <a16:creationId xmlns:a16="http://schemas.microsoft.com/office/drawing/2014/main" id="{CE17BA07-69DF-4EB6-A402-67410E40A9A9}"/>
              </a:ext>
            </a:extLst>
          </p:cNvPr>
          <p:cNvSpPr>
            <a:spLocks noChangeArrowheads="1"/>
          </p:cNvSpPr>
          <p:nvPr/>
        </p:nvSpPr>
        <p:spPr bwMode="auto">
          <a:xfrm>
            <a:off x="2971800" y="5638800"/>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9" name="Rectangle 6">
            <a:extLst>
              <a:ext uri="{FF2B5EF4-FFF2-40B4-BE49-F238E27FC236}">
                <a16:creationId xmlns:a16="http://schemas.microsoft.com/office/drawing/2014/main" id="{0064343E-39EC-4D28-BF1F-D56DACC622B4}"/>
              </a:ext>
            </a:extLst>
          </p:cNvPr>
          <p:cNvSpPr>
            <a:spLocks noChangeArrowheads="1"/>
          </p:cNvSpPr>
          <p:nvPr/>
        </p:nvSpPr>
        <p:spPr bwMode="auto">
          <a:xfrm>
            <a:off x="4572000" y="5638800"/>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40" name="Rectangle 7">
            <a:extLst>
              <a:ext uri="{FF2B5EF4-FFF2-40B4-BE49-F238E27FC236}">
                <a16:creationId xmlns:a16="http://schemas.microsoft.com/office/drawing/2014/main" id="{4F6154DD-CC07-4FDD-A0CD-4ADEDC336FC8}"/>
              </a:ext>
            </a:extLst>
          </p:cNvPr>
          <p:cNvSpPr>
            <a:spLocks noChangeArrowheads="1"/>
          </p:cNvSpPr>
          <p:nvPr/>
        </p:nvSpPr>
        <p:spPr bwMode="auto">
          <a:xfrm>
            <a:off x="6172200" y="5638800"/>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41" name="Line 8">
            <a:extLst>
              <a:ext uri="{FF2B5EF4-FFF2-40B4-BE49-F238E27FC236}">
                <a16:creationId xmlns:a16="http://schemas.microsoft.com/office/drawing/2014/main" id="{EC11A93C-525D-4B7A-8A9F-F29C49A15B93}"/>
              </a:ext>
            </a:extLst>
          </p:cNvPr>
          <p:cNvSpPr>
            <a:spLocks noChangeShapeType="1"/>
          </p:cNvSpPr>
          <p:nvPr/>
        </p:nvSpPr>
        <p:spPr bwMode="auto">
          <a:xfrm>
            <a:off x="2286000" y="5943600"/>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Line 9">
            <a:extLst>
              <a:ext uri="{FF2B5EF4-FFF2-40B4-BE49-F238E27FC236}">
                <a16:creationId xmlns:a16="http://schemas.microsoft.com/office/drawing/2014/main" id="{49699845-294F-477A-AF01-4376AD784C10}"/>
              </a:ext>
            </a:extLst>
          </p:cNvPr>
          <p:cNvSpPr>
            <a:spLocks noChangeShapeType="1"/>
          </p:cNvSpPr>
          <p:nvPr/>
        </p:nvSpPr>
        <p:spPr bwMode="auto">
          <a:xfrm>
            <a:off x="3886200" y="5943600"/>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 name="Line 10">
            <a:extLst>
              <a:ext uri="{FF2B5EF4-FFF2-40B4-BE49-F238E27FC236}">
                <a16:creationId xmlns:a16="http://schemas.microsoft.com/office/drawing/2014/main" id="{9B3E479E-FE70-4D2E-A53A-6764F48A3DB8}"/>
              </a:ext>
            </a:extLst>
          </p:cNvPr>
          <p:cNvSpPr>
            <a:spLocks noChangeShapeType="1"/>
          </p:cNvSpPr>
          <p:nvPr/>
        </p:nvSpPr>
        <p:spPr bwMode="auto">
          <a:xfrm>
            <a:off x="5486400" y="5943600"/>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 name="Line 11">
            <a:extLst>
              <a:ext uri="{FF2B5EF4-FFF2-40B4-BE49-F238E27FC236}">
                <a16:creationId xmlns:a16="http://schemas.microsoft.com/office/drawing/2014/main" id="{4FD5C59D-A60D-4E85-A1E3-5AF3B9E88E0E}"/>
              </a:ext>
            </a:extLst>
          </p:cNvPr>
          <p:cNvSpPr>
            <a:spLocks noChangeShapeType="1"/>
          </p:cNvSpPr>
          <p:nvPr/>
        </p:nvSpPr>
        <p:spPr bwMode="auto">
          <a:xfrm>
            <a:off x="7086600" y="5943600"/>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 name="Line 12">
            <a:extLst>
              <a:ext uri="{FF2B5EF4-FFF2-40B4-BE49-F238E27FC236}">
                <a16:creationId xmlns:a16="http://schemas.microsoft.com/office/drawing/2014/main" id="{C00ED1E4-A598-46E7-AAB5-CA842A7FD8B1}"/>
              </a:ext>
            </a:extLst>
          </p:cNvPr>
          <p:cNvSpPr>
            <a:spLocks noChangeShapeType="1"/>
          </p:cNvSpPr>
          <p:nvPr/>
        </p:nvSpPr>
        <p:spPr bwMode="auto">
          <a:xfrm>
            <a:off x="609600" y="5481637"/>
            <a:ext cx="76200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 name="Text Box 13">
            <a:extLst>
              <a:ext uri="{FF2B5EF4-FFF2-40B4-BE49-F238E27FC236}">
                <a16:creationId xmlns:a16="http://schemas.microsoft.com/office/drawing/2014/main" id="{62FC0155-0FC0-47C7-AAEA-2BFE2306D9AB}"/>
              </a:ext>
            </a:extLst>
          </p:cNvPr>
          <p:cNvSpPr txBox="1">
            <a:spLocks noChangeArrowheads="1"/>
          </p:cNvSpPr>
          <p:nvPr/>
        </p:nvSpPr>
        <p:spPr bwMode="auto">
          <a:xfrm>
            <a:off x="152400" y="4872037"/>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800">
                <a:latin typeface="Tahoma" panose="020B0604030504040204" pitchFamily="34" charset="0"/>
                <a:cs typeface="Arial" panose="020B0604020202020204" pitchFamily="34" charset="0"/>
              </a:rPr>
              <a:t>head</a:t>
            </a:r>
          </a:p>
        </p:txBody>
      </p:sp>
      <p:sp>
        <p:nvSpPr>
          <p:cNvPr id="47" name="Line 14">
            <a:extLst>
              <a:ext uri="{FF2B5EF4-FFF2-40B4-BE49-F238E27FC236}">
                <a16:creationId xmlns:a16="http://schemas.microsoft.com/office/drawing/2014/main" id="{40CDF73F-36AC-4C02-954E-437193C1E565}"/>
              </a:ext>
            </a:extLst>
          </p:cNvPr>
          <p:cNvSpPr>
            <a:spLocks noChangeShapeType="1"/>
          </p:cNvSpPr>
          <p:nvPr/>
        </p:nvSpPr>
        <p:spPr bwMode="auto">
          <a:xfrm>
            <a:off x="6192982" y="5024437"/>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 name="Line 15">
            <a:extLst>
              <a:ext uri="{FF2B5EF4-FFF2-40B4-BE49-F238E27FC236}">
                <a16:creationId xmlns:a16="http://schemas.microsoft.com/office/drawing/2014/main" id="{434350EB-844B-40D0-ACE8-F7A7D78DEF24}"/>
              </a:ext>
            </a:extLst>
          </p:cNvPr>
          <p:cNvSpPr>
            <a:spLocks noChangeShapeType="1"/>
          </p:cNvSpPr>
          <p:nvPr/>
        </p:nvSpPr>
        <p:spPr bwMode="auto">
          <a:xfrm>
            <a:off x="4552950" y="5007962"/>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Text Box 16">
            <a:extLst>
              <a:ext uri="{FF2B5EF4-FFF2-40B4-BE49-F238E27FC236}">
                <a16:creationId xmlns:a16="http://schemas.microsoft.com/office/drawing/2014/main" id="{B9431213-6815-4A9E-93A8-1E9D3DDB28C0}"/>
              </a:ext>
            </a:extLst>
          </p:cNvPr>
          <p:cNvSpPr txBox="1">
            <a:spLocks noChangeArrowheads="1"/>
          </p:cNvSpPr>
          <p:nvPr/>
        </p:nvSpPr>
        <p:spPr bwMode="auto">
          <a:xfrm>
            <a:off x="4133850" y="4517242"/>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prev</a:t>
            </a:r>
          </a:p>
        </p:txBody>
      </p:sp>
      <p:sp>
        <p:nvSpPr>
          <p:cNvPr id="50" name="Text Box 17">
            <a:extLst>
              <a:ext uri="{FF2B5EF4-FFF2-40B4-BE49-F238E27FC236}">
                <a16:creationId xmlns:a16="http://schemas.microsoft.com/office/drawing/2014/main" id="{DAA2FFCD-A9DB-4701-8CE4-5D7FFCB96F39}"/>
              </a:ext>
            </a:extLst>
          </p:cNvPr>
          <p:cNvSpPr txBox="1">
            <a:spLocks noChangeArrowheads="1"/>
          </p:cNvSpPr>
          <p:nvPr/>
        </p:nvSpPr>
        <p:spPr bwMode="auto">
          <a:xfrm>
            <a:off x="5829300" y="4527985"/>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del</a:t>
            </a:r>
          </a:p>
        </p:txBody>
      </p:sp>
      <p:sp>
        <p:nvSpPr>
          <p:cNvPr id="52" name="Text Box 4">
            <a:extLst>
              <a:ext uri="{FF2B5EF4-FFF2-40B4-BE49-F238E27FC236}">
                <a16:creationId xmlns:a16="http://schemas.microsoft.com/office/drawing/2014/main" id="{37367703-5E49-4ED0-8C09-508AFB484A82}"/>
              </a:ext>
            </a:extLst>
          </p:cNvPr>
          <p:cNvSpPr txBox="1">
            <a:spLocks noChangeArrowheads="1"/>
          </p:cNvSpPr>
          <p:nvPr/>
        </p:nvSpPr>
        <p:spPr bwMode="auto">
          <a:xfrm>
            <a:off x="7833014" y="5617562"/>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3200">
                <a:latin typeface="Tahoma" panose="020B0604030504040204" pitchFamily="34" charset="0"/>
                <a:cs typeface="Arial" panose="020B0604020202020204" pitchFamily="34" charset="0"/>
              </a:rPr>
              <a:t>…</a:t>
            </a:r>
          </a:p>
        </p:txBody>
      </p:sp>
      <p:sp>
        <p:nvSpPr>
          <p:cNvPr id="53" name="Rectangle 12">
            <a:extLst>
              <a:ext uri="{FF2B5EF4-FFF2-40B4-BE49-F238E27FC236}">
                <a16:creationId xmlns:a16="http://schemas.microsoft.com/office/drawing/2014/main" id="{5C1E5A14-FA98-43C4-AB4B-9729D0042F86}"/>
              </a:ext>
            </a:extLst>
          </p:cNvPr>
          <p:cNvSpPr>
            <a:spLocks noChangeArrowheads="1"/>
          </p:cNvSpPr>
          <p:nvPr/>
        </p:nvSpPr>
        <p:spPr bwMode="auto">
          <a:xfrm>
            <a:off x="228600" y="2392915"/>
            <a:ext cx="74471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US" altLang="en-US" sz="2000" dirty="0">
                <a:latin typeface="Courier New" panose="02070309020205020404" pitchFamily="49" charset="0"/>
                <a:cs typeface="Courier New" panose="02070309020205020404" pitchFamily="49" charset="0"/>
              </a:rPr>
              <a:t>Node *</a:t>
            </a:r>
            <a:r>
              <a:rPr lang="en-US" altLang="en-US" sz="2000" dirty="0" err="1">
                <a:latin typeface="Courier New" panose="02070309020205020404" pitchFamily="49" charset="0"/>
                <a:cs typeface="Courier New" panose="02070309020205020404" pitchFamily="49" charset="0"/>
              </a:rPr>
              <a:t>prev</a:t>
            </a:r>
            <a:r>
              <a:rPr lang="en-US" altLang="en-US" sz="2000" dirty="0">
                <a:latin typeface="Courier New" panose="02070309020205020404" pitchFamily="49" charset="0"/>
                <a:cs typeface="Courier New" panose="02070309020205020404" pitchFamily="49" charset="0"/>
              </a:rPr>
              <a:t> =head;</a:t>
            </a:r>
          </a:p>
          <a:p>
            <a:pPr eaLnBrk="1" hangingPunct="1"/>
            <a:r>
              <a:rPr lang="en-US" altLang="en-US" sz="2000" dirty="0">
                <a:latin typeface="Courier New" panose="02070309020205020404" pitchFamily="49" charset="0"/>
                <a:cs typeface="Courier New" panose="02070309020205020404" pitchFamily="49" charset="0"/>
              </a:rPr>
              <a:t>while</a:t>
            </a:r>
            <a:r>
              <a:rPr lang="en-US" altLang="en-US" sz="2000" dirty="0">
                <a:solidFill>
                  <a:srgbClr val="0000FF"/>
                </a:solidFill>
                <a:latin typeface="Courier New" panose="02070309020205020404" pitchFamily="49" charset="0"/>
                <a:cs typeface="Courier New" panose="02070309020205020404" pitchFamily="49" charset="0"/>
              </a:rPr>
              <a:t> </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prev</a:t>
            </a:r>
            <a:r>
              <a:rPr lang="en-US" altLang="en-US" sz="2000" dirty="0">
                <a:latin typeface="Courier New" panose="02070309020205020404" pitchFamily="49" charset="0"/>
                <a:cs typeface="Courier New" panose="02070309020205020404" pitchFamily="49" charset="0"/>
              </a:rPr>
              <a:t>-&gt;next != del) </a:t>
            </a:r>
            <a:r>
              <a:rPr lang="en-US" altLang="en-US" sz="2000" dirty="0" err="1">
                <a:latin typeface="Courier New" panose="02070309020205020404" pitchFamily="49" charset="0"/>
                <a:cs typeface="Courier New" panose="02070309020205020404" pitchFamily="49" charset="0"/>
              </a:rPr>
              <a:t>prev</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prev</a:t>
            </a:r>
            <a:r>
              <a:rPr lang="en-US" altLang="en-US" sz="2000" dirty="0">
                <a:latin typeface="Courier New" panose="02070309020205020404" pitchFamily="49" charset="0"/>
                <a:cs typeface="Courier New" panose="02070309020205020404" pitchFamily="49" charset="0"/>
              </a:rPr>
              <a:t>-&gt;next; </a:t>
            </a:r>
          </a:p>
        </p:txBody>
      </p:sp>
      <p:sp>
        <p:nvSpPr>
          <p:cNvPr id="3" name="Arrow: Down 2">
            <a:extLst>
              <a:ext uri="{FF2B5EF4-FFF2-40B4-BE49-F238E27FC236}">
                <a16:creationId xmlns:a16="http://schemas.microsoft.com/office/drawing/2014/main" id="{698E3714-C544-45B9-BFF9-B33FD325D57F}"/>
              </a:ext>
            </a:extLst>
          </p:cNvPr>
          <p:cNvSpPr/>
          <p:nvPr/>
        </p:nvSpPr>
        <p:spPr>
          <a:xfrm>
            <a:off x="6299662" y="1742126"/>
            <a:ext cx="457200" cy="10772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3BCA10B8-A2DB-4B74-9B6E-40399C626360}"/>
              </a:ext>
            </a:extLst>
          </p:cNvPr>
          <p:cNvSpPr/>
          <p:nvPr/>
        </p:nvSpPr>
        <p:spPr>
          <a:xfrm>
            <a:off x="152399" y="1395853"/>
            <a:ext cx="8210205" cy="3434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26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3">
                                            <p:txEl>
                                              <p:pRg st="0" end="0"/>
                                            </p:txEl>
                                          </p:spTgt>
                                        </p:tgtEl>
                                        <p:attrNameLst>
                                          <p:attrName>style.visibility</p:attrName>
                                        </p:attrNameLst>
                                      </p:cBhvr>
                                      <p:to>
                                        <p:strVal val="visible"/>
                                      </p:to>
                                    </p:set>
                                    <p:anim calcmode="lin" valueType="num">
                                      <p:cBhvr additive="base">
                                        <p:cTn id="16"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3">
                                            <p:txEl>
                                              <p:pRg st="1" end="1"/>
                                            </p:txEl>
                                          </p:spTgt>
                                        </p:tgtEl>
                                        <p:attrNameLst>
                                          <p:attrName>style.visibility</p:attrName>
                                        </p:attrNameLst>
                                      </p:cBhvr>
                                      <p:to>
                                        <p:strVal val="visible"/>
                                      </p:to>
                                    </p:set>
                                    <p:anim calcmode="lin" valueType="num">
                                      <p:cBhvr additive="base">
                                        <p:cTn id="22" dur="500" fill="hold"/>
                                        <p:tgtEl>
                                          <p:spTgt spid="5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0016E33D8AB14482C64FFB26A75E25" ma:contentTypeVersion="0" ma:contentTypeDescription="Create a new document." ma:contentTypeScope="" ma:versionID="043eeb5a83390d842298230973808389">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5265417-B7D7-4C23-8F16-4C73C40AB19D}"/>
</file>

<file path=customXml/itemProps2.xml><?xml version="1.0" encoding="utf-8"?>
<ds:datastoreItem xmlns:ds="http://schemas.openxmlformats.org/officeDocument/2006/customXml" ds:itemID="{45BFA35A-343F-4137-A420-24A83460DC58}"/>
</file>

<file path=customXml/itemProps3.xml><?xml version="1.0" encoding="utf-8"?>
<ds:datastoreItem xmlns:ds="http://schemas.openxmlformats.org/officeDocument/2006/customXml" ds:itemID="{6FD8DAFF-0C49-455D-872B-79E465A06B93}"/>
</file>

<file path=docProps/app.xml><?xml version="1.0" encoding="utf-8"?>
<Properties xmlns="http://schemas.openxmlformats.org/officeDocument/2006/extended-properties" xmlns:vt="http://schemas.openxmlformats.org/officeDocument/2006/docPropsVTypes">
  <TotalTime>6617</TotalTime>
  <Words>22562</Words>
  <Application>Microsoft Office PowerPoint</Application>
  <PresentationFormat>On-screen Show (4:3)</PresentationFormat>
  <Paragraphs>3672</Paragraphs>
  <Slides>201</Slides>
  <Notes>76</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2</vt:i4>
      </vt:variant>
      <vt:variant>
        <vt:lpstr>Slide Titles</vt:lpstr>
      </vt:variant>
      <vt:variant>
        <vt:i4>201</vt:i4>
      </vt:variant>
    </vt:vector>
  </HeadingPairs>
  <TitlesOfParts>
    <vt:vector size="222" baseType="lpstr">
      <vt:lpstr>Arial</vt:lpstr>
      <vt:lpstr>Calibri</vt:lpstr>
      <vt:lpstr>Cambria Math</vt:lpstr>
      <vt:lpstr>CMMI10</vt:lpstr>
      <vt:lpstr>CMR10</vt:lpstr>
      <vt:lpstr>Comic Sans MS</vt:lpstr>
      <vt:lpstr>Consolas</vt:lpstr>
      <vt:lpstr>Courier</vt:lpstr>
      <vt:lpstr>Courier New</vt:lpstr>
      <vt:lpstr>Franklin Gothic Demi</vt:lpstr>
      <vt:lpstr>Palatino</vt:lpstr>
      <vt:lpstr>Symbol</vt:lpstr>
      <vt:lpstr>Tahoma</vt:lpstr>
      <vt:lpstr>Times</vt:lpstr>
      <vt:lpstr>Times New Roman</vt:lpstr>
      <vt:lpstr>Verdana</vt:lpstr>
      <vt:lpstr>Wingdings</vt:lpstr>
      <vt:lpstr>Wingdings 3</vt:lpstr>
      <vt:lpstr>Office Theme</vt:lpstr>
      <vt:lpstr>方程式</vt:lpstr>
      <vt:lpstr>Document</vt:lpstr>
      <vt:lpstr>Chapter 2. Basic data structures</vt:lpstr>
      <vt:lpstr>Contents</vt:lpstr>
      <vt:lpstr>Computer memory</vt:lpstr>
      <vt:lpstr>Variable declaration </vt:lpstr>
      <vt:lpstr>Variable assignment</vt:lpstr>
      <vt:lpstr>Example</vt:lpstr>
      <vt:lpstr>Array storage</vt:lpstr>
      <vt:lpstr>How computers compute index addresses</vt:lpstr>
      <vt:lpstr>Pointers</vt:lpstr>
      <vt:lpstr>Example: pointers</vt:lpstr>
      <vt:lpstr>Dynamic memory allocation</vt:lpstr>
      <vt:lpstr>ARRAY</vt:lpstr>
      <vt:lpstr>2.1. Array</vt:lpstr>
      <vt:lpstr>2.1. Array</vt:lpstr>
      <vt:lpstr>2.1. Array</vt:lpstr>
      <vt:lpstr>Array name versus element name</vt:lpstr>
      <vt:lpstr>Array types in C</vt:lpstr>
      <vt:lpstr>Declaring an one-dimensional array</vt:lpstr>
      <vt:lpstr>Declaration example: fixed length array</vt:lpstr>
      <vt:lpstr>Declaring a one-dimensional array</vt:lpstr>
      <vt:lpstr>Declaring an Array</vt:lpstr>
      <vt:lpstr>Accessing Elements</vt:lpstr>
      <vt:lpstr>1D Array Representation in C</vt:lpstr>
      <vt:lpstr>Example</vt:lpstr>
      <vt:lpstr>Arrays in C</vt:lpstr>
      <vt:lpstr>Declaring two-dimensional array</vt:lpstr>
      <vt:lpstr>Representation of Arrays</vt:lpstr>
      <vt:lpstr>Row-Major Mapping (e.g. Pascal, C/C++)</vt:lpstr>
      <vt:lpstr>Two Dimensional Array Row Major Order</vt:lpstr>
      <vt:lpstr>Column-Major Mapping (e.g. Matlab, Fortran)</vt:lpstr>
      <vt:lpstr>Row- and Column-Major Mappings</vt:lpstr>
      <vt:lpstr>Locating Element x[i][j]: row-major order</vt:lpstr>
      <vt:lpstr>Example</vt:lpstr>
      <vt:lpstr>Example row-major order: Memory allocation for 2D array (type int)</vt:lpstr>
      <vt:lpstr>Locating Element x[i][j]: column-major order</vt:lpstr>
      <vt:lpstr>Example 1: Row- and Column-Major Mappings</vt:lpstr>
      <vt:lpstr>Example 2: Row- and Column-Major Mappings</vt:lpstr>
      <vt:lpstr>Example: Memory mapping</vt:lpstr>
      <vt:lpstr>PowerPoint Presentation</vt:lpstr>
      <vt:lpstr>Operations on the array</vt:lpstr>
      <vt:lpstr>Inserting an element into an array</vt:lpstr>
      <vt:lpstr>Deleting an element from an array</vt:lpstr>
      <vt:lpstr>PowerPoint Presentation</vt:lpstr>
      <vt:lpstr>Represent Matrices based on arrays</vt:lpstr>
      <vt:lpstr>PowerPoint Presentation</vt:lpstr>
      <vt:lpstr>Sparse Matrix</vt:lpstr>
      <vt:lpstr>Diagonal Matrix</vt:lpstr>
      <vt:lpstr>Triangular Matrix</vt:lpstr>
      <vt:lpstr>Option 1: Map Lower Triangular Array into a 1D array</vt:lpstr>
      <vt:lpstr>Index of element M(i,j) in 1D array</vt:lpstr>
      <vt:lpstr>Option 2: Map Lower Triangular Array into Irregular 2D Arrays</vt:lpstr>
      <vt:lpstr>Creating and Using Irregular 2D Arrays</vt:lpstr>
      <vt:lpstr>Contents</vt:lpstr>
      <vt:lpstr>Record</vt:lpstr>
      <vt:lpstr>Records: consecutive memory cells</vt:lpstr>
      <vt:lpstr>A second example of record (record3.c)</vt:lpstr>
      <vt:lpstr>An array of records</vt:lpstr>
      <vt:lpstr>Typedef &amp; dynamic memory allocation for rec</vt:lpstr>
      <vt:lpstr>2.2. Record</vt:lpstr>
      <vt:lpstr>2.2. Record</vt:lpstr>
      <vt:lpstr>Record name vs. field name</vt:lpstr>
      <vt:lpstr>Comparison of records and arrays</vt:lpstr>
      <vt:lpstr>Contents</vt:lpstr>
      <vt:lpstr>2.3. Linked list</vt:lpstr>
      <vt:lpstr>Create the first record of type node</vt:lpstr>
      <vt:lpstr>Create a second record of type node</vt:lpstr>
      <vt:lpstr>Create a link list of 2 nodes</vt:lpstr>
      <vt:lpstr>Add a third node to the link list (linklist4.c)</vt:lpstr>
      <vt:lpstr>Singly Linked list</vt:lpstr>
      <vt:lpstr>Singly Linked list</vt:lpstr>
      <vt:lpstr>Declare singly linked list in C programming language</vt:lpstr>
      <vt:lpstr>Declare singly linked list </vt:lpstr>
      <vt:lpstr>Declare singly linked list </vt:lpstr>
      <vt:lpstr>Declare  singly linked list </vt:lpstr>
      <vt:lpstr>Important elements of singly linked list</vt:lpstr>
      <vt:lpstr>Operations on singly linked Lists</vt:lpstr>
      <vt:lpstr>Operations on singly linked Lists</vt:lpstr>
      <vt:lpstr>Traversing a singly linked list</vt:lpstr>
      <vt:lpstr>Exercise 1</vt:lpstr>
      <vt:lpstr>PowerPoint Presentation</vt:lpstr>
      <vt:lpstr>Operations on singly linked lists</vt:lpstr>
      <vt:lpstr>Operations on singly linked list: Insertion</vt:lpstr>
      <vt:lpstr>Operations on singly linked list: Insertion</vt:lpstr>
      <vt:lpstr>Operations on singly linked list: Insertion</vt:lpstr>
      <vt:lpstr>Operations on singly linked list: Insertion</vt:lpstr>
      <vt:lpstr>Operations on singly linked list: Insertion</vt:lpstr>
      <vt:lpstr>Operations on singly linked list: Insertion</vt:lpstr>
      <vt:lpstr>Operations on singly linked list: Insertion</vt:lpstr>
      <vt:lpstr>Operations on singly linked list: Insertion</vt:lpstr>
      <vt:lpstr>Operations on singly linked list: Insertion</vt:lpstr>
      <vt:lpstr>Operations on singly linked list: Insertion</vt:lpstr>
      <vt:lpstr>Operations on singly linked list: Insertion</vt:lpstr>
      <vt:lpstr>Operations on singly linked Lists</vt:lpstr>
      <vt:lpstr>Operations on singly linked lists: Deletion</vt:lpstr>
      <vt:lpstr>Operations on singly linked lists: Deletion</vt:lpstr>
      <vt:lpstr>Delete the first node of the list</vt:lpstr>
      <vt:lpstr>Delete the node in the middle/end of the list</vt:lpstr>
      <vt:lpstr>Delete the node at the middle/end of the list</vt:lpstr>
      <vt:lpstr>Delete the node at the middle/end of the list</vt:lpstr>
      <vt:lpstr>Delete a node pointed by the pointer del</vt:lpstr>
      <vt:lpstr>Operations on singly linked lists: Deletion</vt:lpstr>
      <vt:lpstr>Freeing all nodes of a list</vt:lpstr>
      <vt:lpstr>Freeing all nodes of a list</vt:lpstr>
      <vt:lpstr>Freeing all nodes of a list</vt:lpstr>
      <vt:lpstr>Freeing all nodes of a list</vt:lpstr>
      <vt:lpstr>Freeing all nodes of a list</vt:lpstr>
      <vt:lpstr>Check whether the singly linked list is empty or not</vt:lpstr>
      <vt:lpstr>Operations on singly linked Lists</vt:lpstr>
      <vt:lpstr>Searching</vt:lpstr>
      <vt:lpstr>Time Complexity: Singly-linked lists vs. 1D-arrays</vt:lpstr>
      <vt:lpstr>Singly-linked lists vs. 1D-arrays</vt:lpstr>
      <vt:lpstr>2.3. Linked list</vt:lpstr>
      <vt:lpstr>Doubly linked list</vt:lpstr>
      <vt:lpstr>Doubly linked list</vt:lpstr>
      <vt:lpstr>Doubly linked list</vt:lpstr>
      <vt:lpstr>Doubly linked list – Example</vt:lpstr>
      <vt:lpstr>Delete a node pointed by the pointer p</vt:lpstr>
      <vt:lpstr>Delete a node pointed by the pointer p</vt:lpstr>
      <vt:lpstr>Delete a node pointed by the pointer p</vt:lpstr>
      <vt:lpstr>Insert a node after the node pointed by pointer p</vt:lpstr>
      <vt:lpstr>Exercise 2: Create a double linked list store integer numbers</vt:lpstr>
      <vt:lpstr>PowerPoint Presentation</vt:lpstr>
      <vt:lpstr>PowerPoint Presentation</vt:lpstr>
      <vt:lpstr>PowerPoint Presentation</vt:lpstr>
      <vt:lpstr>Several variants of linked lists</vt:lpstr>
      <vt:lpstr>Circular linked list</vt:lpstr>
      <vt:lpstr>Circular Doubly Linked Lists</vt:lpstr>
      <vt:lpstr>Linked Lists of Lists</vt:lpstr>
      <vt:lpstr>Linked list of lists Application – Sparse matrix</vt:lpstr>
      <vt:lpstr>PowerPoint Presentation</vt:lpstr>
      <vt:lpstr>PowerPoint Presentation</vt:lpstr>
      <vt:lpstr>Contents</vt:lpstr>
      <vt:lpstr>What is a stack?</vt:lpstr>
      <vt:lpstr>Operation on stack</vt:lpstr>
      <vt:lpstr>What Are Stacks Used For?</vt:lpstr>
      <vt:lpstr>What Are Stacks Used For?</vt:lpstr>
      <vt:lpstr>Example: Reversing a Word</vt:lpstr>
      <vt:lpstr>Example: Reversing a Word</vt:lpstr>
      <vt:lpstr>Implementing a Stack</vt:lpstr>
      <vt:lpstr>Stack: Array Implementation</vt:lpstr>
      <vt:lpstr>Stack: Array Implementation</vt:lpstr>
      <vt:lpstr>Array Implementation Summary</vt:lpstr>
      <vt:lpstr>PowerPoint Presentation</vt:lpstr>
      <vt:lpstr>Implementing a Stack: using linked list</vt:lpstr>
      <vt:lpstr>Operations</vt:lpstr>
      <vt:lpstr>Initialize stack</vt:lpstr>
      <vt:lpstr>PowerPoint Presentation</vt:lpstr>
      <vt:lpstr>Display all items in the stack</vt:lpstr>
      <vt:lpstr>Push</vt:lpstr>
      <vt:lpstr>Pop</vt:lpstr>
      <vt:lpstr>Experimental program</vt:lpstr>
      <vt:lpstr>PowerPoint Presentation</vt:lpstr>
      <vt:lpstr>Implementing a Stack: using linked list</vt:lpstr>
      <vt:lpstr>Application 1: Parentheses Matching</vt:lpstr>
      <vt:lpstr>Application 2: HTML Tag Matching</vt:lpstr>
      <vt:lpstr>Application 3: Finding a Path using stack</vt:lpstr>
      <vt:lpstr>Application 3: Finding a Path using stack</vt:lpstr>
      <vt:lpstr>Application 3: Finding a Path using stack</vt:lpstr>
      <vt:lpstr>Contents</vt:lpstr>
      <vt:lpstr>What is a Queue?</vt:lpstr>
      <vt:lpstr>Queues</vt:lpstr>
      <vt:lpstr>Queue specification</vt:lpstr>
      <vt:lpstr>FIFO</vt:lpstr>
      <vt:lpstr>Queues</vt:lpstr>
      <vt:lpstr>Example</vt:lpstr>
      <vt:lpstr>Stack</vt:lpstr>
      <vt:lpstr>Queue</vt:lpstr>
      <vt:lpstr>Implementing a Queue</vt:lpstr>
      <vt:lpstr>Implementing a Queue: using Array</vt:lpstr>
      <vt:lpstr>Array implementation of queues</vt:lpstr>
      <vt:lpstr>Array implementation of queues</vt:lpstr>
      <vt:lpstr>Circular arrays</vt:lpstr>
      <vt:lpstr>Queue full or empty </vt:lpstr>
      <vt:lpstr>Queues full or empty: solutions</vt:lpstr>
      <vt:lpstr>Implementation of solution 1:</vt:lpstr>
      <vt:lpstr>Implementation of solution 2:</vt:lpstr>
      <vt:lpstr>Implementing a Queue using Array: Examples</vt:lpstr>
      <vt:lpstr>Implementing a Queue: using Array</vt:lpstr>
      <vt:lpstr>Implementing a Queue: using Array</vt:lpstr>
      <vt:lpstr>Example 3: illustration for solution 2</vt:lpstr>
      <vt:lpstr>Implementing a Queue: using Array</vt:lpstr>
      <vt:lpstr>Example 4: The array used to represent queue has maxSize = 4                     Initialize: front = rear = maxSize – 1 = 3;                                      Queue Q is empty   </vt:lpstr>
      <vt:lpstr>Example 4: The array used to represent queue has maxSize = 4                     Initialize: front = rear = maxSize – 1 = 3;                                      Queue Q is empty   </vt:lpstr>
      <vt:lpstr>Implementing a Queue: using Array</vt:lpstr>
      <vt:lpstr>Solution 2: Make front point to the element preceding the front element in the queue (one memory location will be wasted)</vt:lpstr>
      <vt:lpstr>Solution 2: Make front point to the element preceding the front element in the queue (one memory location will be wasted)</vt:lpstr>
      <vt:lpstr>Solution 2: Make front point to the element preceding the front element in the queue (one memory location will be wasted)</vt:lpstr>
      <vt:lpstr>Solution 2: Make front point to the element preceding the front element in the queue (one memory location will be wasted)</vt:lpstr>
      <vt:lpstr>Implementing a Queue: using Array</vt:lpstr>
      <vt:lpstr>Example 5: illustration for solution 3</vt:lpstr>
      <vt:lpstr>Implementing a Queue: using Array</vt:lpstr>
      <vt:lpstr>Example 6: The array used to represent queue has maxSize = 4                     Initialize: front = rear = 0;                                      Queue Q is empty   </vt:lpstr>
      <vt:lpstr>Example 6: The array used to represent queue has maxSize = 4                     Initialize: front = rear = 0;                                      Queue Q is empty   </vt:lpstr>
      <vt:lpstr>Solution 3: Make rear point to the element posterior the rear element in the queue (one memory location will be wasted)</vt:lpstr>
      <vt:lpstr>Application 1: recognizing palindromes</vt:lpstr>
      <vt:lpstr>Example 1: Whether “RADAR” is a palindrome or not </vt:lpstr>
      <vt:lpstr>Example 1: Whether “RADAR” is a palindrome or not </vt:lpstr>
      <vt:lpstr>Example 2: recognizing palindromes</vt:lpstr>
      <vt:lpstr>Application 2: Convert a string of digits into a decimal number</vt:lpstr>
      <vt:lpstr>Implementing a Queue</vt:lpstr>
      <vt:lpstr>Implementing a Queue: using a linked 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data structures</dc:title>
  <dc:creator>Michel Toulouse</dc:creator>
  <cp:lastModifiedBy>Michel Toulouse</cp:lastModifiedBy>
  <cp:revision>113</cp:revision>
  <dcterms:created xsi:type="dcterms:W3CDTF">2020-11-04T04:55:53Z</dcterms:created>
  <dcterms:modified xsi:type="dcterms:W3CDTF">2023-03-29T14:18:36Z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0x010100F20016E33D8AB14482C64FFB26A75E25</vt:lpwstr>
  </property>
</Properties>
</file>